
<file path=[Content_Types].xml><?xml version="1.0" encoding="utf-8"?>
<Types xmlns="http://schemas.openxmlformats.org/package/2006/content-types">
  <Default Extension="jpg" ContentType="image/jpeg"/>
  <Default Extension="xml" ContentType="application/xml"/>
  <Default Extension="rels" ContentType="application/vnd.openxmlformats-package.relationships+xml"/>
  <Override PartName="/ppt/slides/charts/chart5.xml" ContentType="application/vnd.openxmlformats-officedocument.drawingml.chart+xml"/>
  <Override PartName="/ppt/slides/charts/colors4.xml" ContentType="application/vnd.ms-office.chartcolorstyle+xml"/>
  <Override PartName="/ppt/slides/charts/colors5.xml" ContentType="application/vnd.ms-office.chartcolorstyle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s/charts/chart3.xml" ContentType="application/vnd.openxmlformats-officedocument.drawingml.char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s/charts/chart1.xml" ContentType="application/vnd.openxmlformats-officedocument.drawingml.chart+xml"/>
  <Override PartName="/ppt/slideMasters/slideMaster1.xml" ContentType="application/vnd.openxmlformats-officedocument.presentationml.slideMaster+xml"/>
  <Override PartName="/ppt/slides/charts/chart4.xml" ContentType="application/vnd.openxmlformats-officedocument.drawingml.chart+xml"/>
  <Override PartName="/ppt/slideLayouts/slideLayout3.xml" ContentType="application/vnd.openxmlformats-officedocument.presentationml.slideLayout+xml"/>
  <Override PartName="/ppt/slides/charts/chart6.xml" ContentType="application/vnd.openxmlformats-officedocument.drawingml.chart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presentation.xml" ContentType="application/vnd.openxmlformats-officedocument.presentationml.presentation.main+xml"/>
  <Override PartName="/ppt/slides/slide32.xml" ContentType="application/vnd.openxmlformats-officedocument.presentationml.slide+xml"/>
  <Override PartName="/ppt/slides/slide1.xml" ContentType="application/vnd.openxmlformats-officedocument.presentationml.slide+xml"/>
  <Override PartName="/ppt/slides/slide22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13.xml" ContentType="application/vnd.openxmlformats-officedocument.presentationml.slide+xml"/>
  <Override PartName="/ppt/slides/charts/colors6.xml" ContentType="application/vnd.ms-office.chartcolorstyle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docProps/core.xml" ContentType="application/vnd.openxmlformats-package.core-properties+xml"/>
  <Override PartName="/ppt/slides/slide18.xml" ContentType="application/vnd.openxmlformats-officedocument.presentationml.slide+xml"/>
  <Override PartName="/ppt/slides/slide3.xml" ContentType="application/vnd.openxmlformats-officedocument.presentationml.slide+xml"/>
  <Override PartName="/ppt/slides/slide16.xml" ContentType="application/vnd.openxmlformats-officedocument.presentationml.slide+xml"/>
  <Override PartName="/ppt/slides/charts/colors3.xml" ContentType="application/vnd.ms-office.chartcolorstyle+xml"/>
  <Override PartName="/ppt/slides/slide25.xml" ContentType="application/vnd.openxmlformats-officedocument.presentationml.slide+xml"/>
  <Override PartName="/ppt/slides/slide17.xml" ContentType="application/vnd.openxmlformats-officedocument.presentationml.slide+xml"/>
  <Override PartName="/ppt/slides/slide19.xml" ContentType="application/vnd.openxmlformats-officedocument.presentationml.slide+xml"/>
  <Override PartName="/ppt/slides/slide31.xml" ContentType="application/vnd.openxmlformats-officedocument.presentationml.slide+xml"/>
  <Override PartName="/docProps/app.xml" ContentType="application/vnd.openxmlformats-officedocument.extended-properties+xml"/>
  <Override PartName="/ppt/slides/charts/chart2.xml" ContentType="application/vnd.openxmlformats-officedocument.drawingml.chart+xml"/>
  <Override PartName="/ppt/slides/slide9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6.xml" ContentType="application/vnd.openxmlformats-officedocument.presentationml.slide+xml"/>
  <Override PartName="/ppt/slides/charts/colors2.xml" ContentType="application/vnd.ms-office.chartcolorstyle+xml"/>
  <Override PartName="/ppt/slides/slide21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3.xml" ContentType="application/vnd.openxmlformats-officedocument.presentationml.slide+xml"/>
  <Override PartName="/ppt/slides/charts/colors1.xml" ContentType="application/vnd.ms-office.chartcolorstyle+xml"/>
  <Override PartName="/ppt/slides/slide15.xml" ContentType="application/vnd.openxmlformats-officedocument.presentationml.slide+xml"/>
  <Override PartName="/ppt/slides/slide34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0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slides/slide29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8.xml" ContentType="application/vnd.openxmlformats-officedocument.presentationml.slide+xml"/>
</Types>
</file>

<file path=_rels/.rels><?xml version="1.0" encoding="UTF-8" standalone="yes"?><Relationships xmlns="http://schemas.openxmlformats.org/package/2006/relationships"><Relationship Id="rId2" Type="http://schemas.openxmlformats.org/officeDocument/2006/relationships/extended-properties" Target="docProps/app.xml" /><Relationship Id="rId1" Type="http://schemas.openxmlformats.org/package/2006/relationships/metadata/core-properties" Target="docProps/core.xml" /><Relationship Id="rId0" Type="http://schemas.openxmlformats.org/officeDocument/2006/relationships/officeDocument" Target="ppt/presentation.xml" 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firstSlideNum="1" mc:Ignorable="p15">
  <p:sldMasterIdLst>
    <p:sldMasterId id="2147483648" r:id="rId0"/>
  </p:sldMasterIdLst>
  <p:notesMasterIdLst>
    <p:notesMasterId r:id="rId35"/>
  </p:notesMasterIdLst>
  <p:sldIdLst>
    <p:sldId id="256" r:id="rId1"/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</p:sldIdLst>
  <p:sldSz cx="12192000" cy="6858000" type="screen16x9"/>
  <p:notesSz cx="6858000" cy="9144000"/>
  <p:defaultTextStyle>
    <a:defPPr>
      <a:defRPr lang="zh-CN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>
        <p15:guide id="1" orient="vert" pos="3840">
          <p15:clr>
            <a:srgbClr val="A4A3A4">
              <a:alpha val="100000"/>
            </a:srgbClr>
          </p15:clr>
        </p15:guide>
        <p15:guide id="2" orient="vert" pos="392">
          <p15:clr>
            <a:srgbClr val="A4A3A4">
              <a:alpha val="100000"/>
            </a:srgbClr>
          </p15:clr>
        </p15:guide>
        <p15:guide id="3" orient="vert" pos="7284">
          <p15:clr>
            <a:srgbClr val="A4A3A4">
              <a:alpha val="100000"/>
            </a:srgbClr>
          </p15:clr>
        </p15:guide>
        <p15:guide id="4" orient="horz" pos="2220">
          <p15:clr>
            <a:srgbClr val="A4A3A4">
              <a:alpha val="100000"/>
            </a:srgbClr>
          </p15:clr>
        </p15:guide>
        <p15:guide id="5" orient="horz" pos="368">
          <p15:clr>
            <a:srgbClr val="A4A3A4">
              <a:alpha val="100000"/>
            </a:srgbClr>
          </p15:clr>
        </p15:guide>
      </p15:sldGuideLst>
    </p:ext>
  </p:extLst>
</p:presentation>
</file>

<file path=ppt/tableStyles.xml><?xml version="1.0" encoding="utf-8"?>
<a:tblStyleLst xmlns:a="http://schemas.openxmlformats.org/drawingml/2006/main" def="{5C22544A-7EE6-4342-B048-85BDC9FD1C3A}">
  <a:tblStyle styleId="{58542034-FE4F-4ADA-92B8-4CA66D0F0DF3}" styleName="腾讯文档-基本">
    <a:wholeTbl>
      <a:tcTxStyle>
        <a:fontRef idx="minor"/>
        <a:srgbClr val="000000"/>
      </a:tcTxStyle>
      <a:tcStyle>
        <a:tcBdr>
          <a:left>
            <a:ln w="12700" cmpd="sng">
              <a:solidFill>
                <a:srgbClr val="999999"/>
              </a:solidFill>
            </a:ln>
          </a:left>
          <a:right>
            <a:ln w="12700" cmpd="sng">
              <a:solidFill>
                <a:srgbClr val="999999"/>
              </a:solidFill>
            </a:ln>
          </a:right>
          <a:top>
            <a:ln w="12700" cmpd="sng">
              <a:solidFill>
                <a:srgbClr val="999999"/>
              </a:solidFill>
            </a:ln>
          </a:top>
          <a:bottom>
            <a:ln w="12700" cmpd="sng">
              <a:solidFill>
                <a:srgbClr val="999999"/>
              </a:solidFill>
            </a:ln>
          </a:bottom>
          <a:insideH>
            <a:ln w="12700" cmpd="sng">
              <a:solidFill>
                <a:srgbClr val="999999"/>
              </a:solidFill>
            </a:ln>
          </a:insideH>
          <a:insideV>
            <a:ln w="12700" cmpd="sng">
              <a:solidFill>
                <a:srgbClr val="999999"/>
              </a:solidFill>
            </a:ln>
          </a:insideV>
        </a:tcBdr>
        <a:fill>
          <a:solidFill>
            <a:srgbClr val="FFFFFF"/>
          </a:solidFill>
        </a:fill>
      </a:tcStyle>
    </a:wholeTbl>
  </a:tblStyle>
</a:tblStyleLst>
</file>

<file path=ppt/_rels/presentation.xml.rels><?xml version="1.0" encoding="UTF-8" standalone="yes"?><Relationships xmlns="http://schemas.openxmlformats.org/package/2006/relationships"><Relationship Id="rId8" Type="http://schemas.openxmlformats.org/officeDocument/2006/relationships/slide" Target="slides/slide8.xml" /><Relationship Id="rId6" Type="http://schemas.openxmlformats.org/officeDocument/2006/relationships/slide" Target="slides/slide6.xml" /><Relationship Id="rId5" Type="http://schemas.openxmlformats.org/officeDocument/2006/relationships/slide" Target="slides/slide5.xml" /><Relationship Id="rId4" Type="http://schemas.openxmlformats.org/officeDocument/2006/relationships/slide" Target="slides/slide4.xml" /><Relationship Id="rId35" Type="http://schemas.openxmlformats.org/officeDocument/2006/relationships/notesMaster" Target="notesMasters/notesMaster1.xml" /><Relationship Id="rId33" Type="http://schemas.openxmlformats.org/officeDocument/2006/relationships/slide" Target="slides/slide33.xml" /><Relationship Id="rId31" Type="http://schemas.openxmlformats.org/officeDocument/2006/relationships/slide" Target="slides/slide31.xml" /><Relationship Id="rId30" Type="http://schemas.openxmlformats.org/officeDocument/2006/relationships/slide" Target="slides/slide30.xml" /><Relationship Id="rId3" Type="http://schemas.openxmlformats.org/officeDocument/2006/relationships/slide" Target="slides/slide3.xml" /><Relationship Id="rId24" Type="http://schemas.openxmlformats.org/officeDocument/2006/relationships/slide" Target="slides/slide24.xml" /><Relationship Id="rId2" Type="http://schemas.openxmlformats.org/officeDocument/2006/relationships/slide" Target="slides/slide2.xml" /><Relationship Id="rId29" Type="http://schemas.openxmlformats.org/officeDocument/2006/relationships/slide" Target="slides/slide29.xml" /><Relationship Id="rId28" Type="http://schemas.openxmlformats.org/officeDocument/2006/relationships/slide" Target="slides/slide28.xml" /><Relationship Id="rId26" Type="http://schemas.openxmlformats.org/officeDocument/2006/relationships/slide" Target="slides/slide26.xml" /><Relationship Id="rId23" Type="http://schemas.openxmlformats.org/officeDocument/2006/relationships/slide" Target="slides/slide23.xml" /><Relationship Id="rId27" Type="http://schemas.openxmlformats.org/officeDocument/2006/relationships/slide" Target="slides/slide27.xml" /><Relationship Id="rId9" Type="http://schemas.openxmlformats.org/officeDocument/2006/relationships/slide" Target="slides/slide9.xml" /><Relationship Id="rId18" Type="http://schemas.openxmlformats.org/officeDocument/2006/relationships/slide" Target="slides/slide18.xml" /><Relationship Id="rId25" Type="http://schemas.openxmlformats.org/officeDocument/2006/relationships/slide" Target="slides/slide25.xml" /><Relationship Id="rId21" Type="http://schemas.openxmlformats.org/officeDocument/2006/relationships/slide" Target="slides/slide21.xml" /><Relationship Id="rId22" Type="http://schemas.openxmlformats.org/officeDocument/2006/relationships/slide" Target="slides/slide22.xml" /><Relationship Id="rId16" Type="http://schemas.openxmlformats.org/officeDocument/2006/relationships/slide" Target="slides/slide16.xml" /><Relationship Id="rId36" Type="http://schemas.openxmlformats.org/officeDocument/2006/relationships/tableStyles" Target="tableStyles.xml" /><Relationship Id="rId34" Type="http://schemas.openxmlformats.org/officeDocument/2006/relationships/slide" Target="slides/slide34.xml" /><Relationship Id="rId15" Type="http://schemas.openxmlformats.org/officeDocument/2006/relationships/slide" Target="slides/slide15.xml" /><Relationship Id="rId11" Type="http://schemas.openxmlformats.org/officeDocument/2006/relationships/slide" Target="slides/slide11.xml" /><Relationship Id="rId14" Type="http://schemas.openxmlformats.org/officeDocument/2006/relationships/slide" Target="slides/slide14.xml" /><Relationship Id="rId13" Type="http://schemas.openxmlformats.org/officeDocument/2006/relationships/slide" Target="slides/slide13.xml" /><Relationship Id="rId0" Type="http://schemas.openxmlformats.org/officeDocument/2006/relationships/slideMaster" Target="slideMasters/slideMaster1.xml" /><Relationship Id="rId7" Type="http://schemas.openxmlformats.org/officeDocument/2006/relationships/slide" Target="slides/slide7.xml" /><Relationship Id="rId1" Type="http://schemas.openxmlformats.org/officeDocument/2006/relationships/slide" Target="slides/slide1.xml" /><Relationship Id="rId20" Type="http://schemas.openxmlformats.org/officeDocument/2006/relationships/slide" Target="slides/slide20.xml" /><Relationship Id="rId19" Type="http://schemas.openxmlformats.org/officeDocument/2006/relationships/slide" Target="slides/slide19.xml" /><Relationship Id="rId32" Type="http://schemas.openxmlformats.org/officeDocument/2006/relationships/slide" Target="slides/slide32.xml" /><Relationship Id="rId12" Type="http://schemas.openxmlformats.org/officeDocument/2006/relationships/slide" Target="slides/slide12.xml" /><Relationship Id="rId17" Type="http://schemas.openxmlformats.org/officeDocument/2006/relationships/slide" Target="slides/slide17.xml" /><Relationship Id="rId10" Type="http://schemas.openxmlformats.org/officeDocument/2006/relationships/slide" Target="slides/slide10.xml" /></Relationships>
</file>

<file path=ppt/notesMasters/_rels/notesMaster1.xml.rels><?xml version="1.0" encoding="UTF-8" standalone="yes"?><Relationships xmlns="http://schemas.openxmlformats.org/package/2006/relationships"><Relationship Id="rId0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pPr/>
            <a:endParaRPr kumimoji="true" lang="zh-CN" altLang="en-US"/>
          </a:p>
        </p:txBody>
      </p:sp>
      <p:sp>
        <p:nvSpPr>
          <p:cNvPr id="3" name="日期占位符 2"/>
          <p:cNvSpPr>
            <a:spLocks noGrp="true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pPr/>
            <a:fld id="{E07B2CD4-A78D-DB4A-A9E2-1AC6BF7C04B2}" type="datetimeFigureOut">
              <a:rPr kumimoji="true" lang="zh-CN" altLang="en-US" smtClean="false"/>
              <a:t>2024/7/11</a:t>
            </a:fld>
            <a:endParaRPr kumimoji="true" lang="zh-CN" altLang="en-US"/>
          </a:p>
        </p:txBody>
      </p:sp>
      <p:sp>
        <p:nvSpPr>
          <p:cNvPr id="4" name="幻灯片图像占位符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false" anchor="ctr"/>
          <a:lstStyle/>
          <a:p>
            <a:pPr/>
            <a:endParaRPr lang="zh-CN" altLang="en-US"/>
          </a:p>
        </p:txBody>
      </p:sp>
      <p:sp>
        <p:nvSpPr>
          <p:cNvPr id="5" name="备注占位符 4"/>
          <p:cNvSpPr>
            <a:spLocks noGrp="true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false"/>
          <a:lstStyle/>
          <a:p>
            <a:pPr lvl="0"/>
            <a:r>
              <a:rPr kumimoji="true" lang="zh-CN" altLang="en-US"/>
              <a:t>单击此处编辑母版文本样式</a:t>
            </a:r>
            <a:endParaRPr/>
          </a:p>
          <a:p>
            <a:pPr lvl="1"/>
            <a:r>
              <a:rPr kumimoji="true" lang="zh-CN" altLang="en-US"/>
              <a:t>二级</a:t>
            </a:r>
            <a:endParaRPr/>
          </a:p>
          <a:p>
            <a:pPr lvl="2"/>
            <a:r>
              <a:rPr kumimoji="true" lang="zh-CN" altLang="en-US"/>
              <a:t>三级</a:t>
            </a:r>
            <a:endParaRPr/>
          </a:p>
          <a:p>
            <a:pPr lvl="3"/>
            <a:r>
              <a:rPr kumimoji="true" lang="zh-CN" altLang="en-US"/>
              <a:t>四级</a:t>
            </a:r>
            <a:endParaRPr/>
          </a:p>
          <a:p>
            <a:pPr lvl="4"/>
            <a:r>
              <a:rPr kumimoji="true" lang="zh-CN" altLang="en-US"/>
              <a:t>五级</a:t>
            </a:r>
            <a:endParaRPr/>
          </a:p>
        </p:txBody>
      </p:sp>
      <p:sp>
        <p:nvSpPr>
          <p:cNvPr id="6" name="页脚占位符 5"/>
          <p:cNvSpPr>
            <a:spLocks noGrp="true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pPr/>
            <a:endParaRPr kumimoji="true" lang="zh-CN" altLang="en-US"/>
          </a:p>
        </p:txBody>
      </p:sp>
      <p:sp>
        <p:nvSpPr>
          <p:cNvPr id="7" name="灯片编号占位符 6"/>
          <p:cNvSpPr>
            <a:spLocks noGrp="true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pPr/>
            <a:fld id="{6157A48A-96F4-2D43-AB16-784B2E569FAA}" type="slidenum">
              <a:rPr kumimoji="true" lang="zh-CN" altLang="en-US" smtClean="false"/>
              <a:t>‹#›</a:t>
            </a:fld>
            <a:endParaRPr kumimoji="true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image" Target="media/image1.jpg" /><Relationship Id="rId0" Type="http://schemas.openxmlformats.org/officeDocument/2006/relationships/slideMaster" Target="../slideMasters/slideMaster1.xml" /></Relationships>
</file>

<file path=ppt/slideLayouts/_rels/slideLayout2.xml.rels><?xml version="1.0" encoding="UTF-8" standalone="yes"?><Relationships xmlns="http://schemas.openxmlformats.org/package/2006/relationships"><Relationship Id="rId0" Type="http://schemas.openxmlformats.org/officeDocument/2006/relationships/slideMaster" Target="../slideMasters/slideMaster1.xml" 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image" Target="media/image1.jpg" /><Relationship Id="rId0" Type="http://schemas.openxmlformats.org/officeDocument/2006/relationships/slideMaster" Target="../slideMasters/slideMaster1.xml" /></Relationships>
</file>

<file path=ppt/slideLayouts/_rels/slideLayout4.xml.rels><?xml version="1.0" encoding="UTF-8" standalone="yes"?><Relationships xmlns="http://schemas.openxmlformats.org/package/2006/relationships"><Relationship Id="rId0" Type="http://schemas.openxmlformats.org/officeDocument/2006/relationships/slideMaster" Target="../slideMasters/slideMaster1.xml" /></Relationships>
</file>

<file path=ppt/slideLayouts/_rels/slideLayout5.xml.rels><?xml version="1.0" encoding="UTF-8" standalone="yes"?><Relationships xmlns="http://schemas.openxmlformats.org/package/2006/relationships"><Relationship Id="rId0" Type="http://schemas.openxmlformats.org/officeDocument/2006/relationships/slideMaster" Target="../slideMasters/slideMaster1.xml" 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image" Target="media/image1.jpg" /><Relationship Id="rId0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封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6"/>
          <p:cNvPicPr>
            <a:picLocks noChangeAspect="true"/>
          </p:cNvPicPr>
          <p:nvPr userDrawn="true"/>
        </p:nvPicPr>
        <p:blipFill>
          <a:blip r:embed="rId1"/>
          <a:srcRect l="133" r="133"/>
          <a:stretch/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3" name="iṡliďé"/>
          <p:cNvSpPr/>
          <p:nvPr userDrawn="true"/>
        </p:nvSpPr>
        <p:spPr>
          <a:xfrm>
            <a:off x="10955135" y="641708"/>
            <a:ext cx="612978" cy="579536"/>
          </a:xfrm>
          <a:prstGeom prst="rect">
            <a:avLst/>
          </a:prstGeom>
          <a:gradFill flip="none" rotWithShape="true">
            <a:gsLst>
              <a:gs pos="0">
                <a:schemeClr val="accent1"/>
              </a:gs>
              <a:gs pos="61000">
                <a:schemeClr val="accent2">
                  <a:alpha val="40000"/>
                </a:schemeClr>
              </a:gs>
            </a:gsLst>
            <a:lin ang="2700000" scaled="true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lvl="0"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4" name="组合 9"/>
          <p:cNvGrpSpPr/>
          <p:nvPr userDrawn="true"/>
        </p:nvGrpSpPr>
        <p:grpSpPr>
          <a:xfrm>
            <a:off x="5561956" y="6125703"/>
            <a:ext cx="1105410" cy="45719"/>
            <a:chOff x="2000373" y="6117473"/>
            <a:chExt cx="1195538" cy="57600"/>
          </a:xfrm>
        </p:grpSpPr>
        <p:sp>
          <p:nvSpPr>
            <p:cNvPr id="5" name="ï$ľiḓè"/>
            <p:cNvSpPr/>
            <p:nvPr/>
          </p:nvSpPr>
          <p:spPr>
            <a:xfrm>
              <a:off x="2000373" y="6117473"/>
              <a:ext cx="324000" cy="57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  <p:sp>
          <p:nvSpPr>
            <p:cNvPr id="6" name="iśḻîḑê"/>
            <p:cNvSpPr/>
            <p:nvPr/>
          </p:nvSpPr>
          <p:spPr>
            <a:xfrm>
              <a:off x="2436142" y="6117473"/>
              <a:ext cx="324000" cy="576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  <p:sp>
          <p:nvSpPr>
            <p:cNvPr id="7" name="iṥḻiḓé"/>
            <p:cNvSpPr/>
            <p:nvPr/>
          </p:nvSpPr>
          <p:spPr>
            <a:xfrm>
              <a:off x="2871911" y="6117473"/>
              <a:ext cx="324000" cy="57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p="http://schemas.openxmlformats.org/presentationml/2006/main">
  <p:cSld name="目录页">
    <p:spTree>
      <p:nvGrpSpPr>
        <p:cNvPr id="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节标题">
    <p:spTree>
      <p:nvGrpSpPr>
        <p:cNvPr id="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6"/>
          <p:cNvPicPr>
            <a:picLocks noChangeAspect="true"/>
          </p:cNvPicPr>
          <p:nvPr userDrawn="true"/>
        </p:nvPicPr>
        <p:blipFill>
          <a:blip r:embed="rId1"/>
          <a:srcRect l="133" r="133"/>
          <a:stretch/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11" name="iṡliďé"/>
          <p:cNvSpPr/>
          <p:nvPr userDrawn="true"/>
        </p:nvSpPr>
        <p:spPr>
          <a:xfrm>
            <a:off x="10955135" y="641708"/>
            <a:ext cx="612978" cy="579536"/>
          </a:xfrm>
          <a:prstGeom prst="rect">
            <a:avLst/>
          </a:prstGeom>
          <a:gradFill flip="none" rotWithShape="true">
            <a:gsLst>
              <a:gs pos="0">
                <a:schemeClr val="accent1"/>
              </a:gs>
              <a:gs pos="61000">
                <a:schemeClr val="accent2">
                  <a:alpha val="40000"/>
                </a:schemeClr>
              </a:gs>
            </a:gsLst>
            <a:lin ang="2700000" scaled="true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lvl="0"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12" name="组合 9"/>
          <p:cNvGrpSpPr/>
          <p:nvPr userDrawn="true"/>
        </p:nvGrpSpPr>
        <p:grpSpPr>
          <a:xfrm>
            <a:off x="5561956" y="6125703"/>
            <a:ext cx="1105410" cy="45719"/>
            <a:chOff x="2000373" y="6117473"/>
            <a:chExt cx="1195538" cy="57600"/>
          </a:xfrm>
        </p:grpSpPr>
        <p:sp>
          <p:nvSpPr>
            <p:cNvPr id="13" name="ï$ľiḓè"/>
            <p:cNvSpPr/>
            <p:nvPr/>
          </p:nvSpPr>
          <p:spPr>
            <a:xfrm>
              <a:off x="2000373" y="6117473"/>
              <a:ext cx="324000" cy="57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  <p:sp>
          <p:nvSpPr>
            <p:cNvPr id="14" name="iśḻîḑê"/>
            <p:cNvSpPr/>
            <p:nvPr/>
          </p:nvSpPr>
          <p:spPr>
            <a:xfrm>
              <a:off x="2436142" y="6117473"/>
              <a:ext cx="324000" cy="576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  <p:sp>
          <p:nvSpPr>
            <p:cNvPr id="15" name="iṥḻiḓé"/>
            <p:cNvSpPr/>
            <p:nvPr/>
          </p:nvSpPr>
          <p:spPr>
            <a:xfrm>
              <a:off x="2871911" y="6117473"/>
              <a:ext cx="324000" cy="57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p="http://schemas.openxmlformats.org/presentationml/2006/main">
  <p:cSld name="空白页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p="http://schemas.openxmlformats.org/presentationml/2006/main">
  <p:cSld name="空白页2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封底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图片 6"/>
          <p:cNvPicPr>
            <a:picLocks noChangeAspect="true"/>
          </p:cNvPicPr>
          <p:nvPr userDrawn="true"/>
        </p:nvPicPr>
        <p:blipFill>
          <a:blip r:embed="rId1"/>
          <a:srcRect l="133" r="133"/>
          <a:stretch/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20" name="iṡliďé"/>
          <p:cNvSpPr/>
          <p:nvPr userDrawn="true"/>
        </p:nvSpPr>
        <p:spPr>
          <a:xfrm>
            <a:off x="10955135" y="641708"/>
            <a:ext cx="612978" cy="579536"/>
          </a:xfrm>
          <a:prstGeom prst="rect">
            <a:avLst/>
          </a:prstGeom>
          <a:gradFill flip="none" rotWithShape="true">
            <a:gsLst>
              <a:gs pos="0">
                <a:schemeClr val="accent1"/>
              </a:gs>
              <a:gs pos="61000">
                <a:schemeClr val="accent2">
                  <a:alpha val="40000"/>
                </a:schemeClr>
              </a:gs>
            </a:gsLst>
            <a:lin ang="2700000" scaled="true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lvl="0"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21" name="组合 9"/>
          <p:cNvGrpSpPr/>
          <p:nvPr userDrawn="true"/>
        </p:nvGrpSpPr>
        <p:grpSpPr>
          <a:xfrm>
            <a:off x="5561956" y="6125703"/>
            <a:ext cx="1105410" cy="45719"/>
            <a:chOff x="2000373" y="6117473"/>
            <a:chExt cx="1195538" cy="57600"/>
          </a:xfrm>
        </p:grpSpPr>
        <p:sp>
          <p:nvSpPr>
            <p:cNvPr id="22" name="ï$ľiḓè"/>
            <p:cNvSpPr/>
            <p:nvPr/>
          </p:nvSpPr>
          <p:spPr>
            <a:xfrm>
              <a:off x="2000373" y="6117473"/>
              <a:ext cx="324000" cy="57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  <p:sp>
          <p:nvSpPr>
            <p:cNvPr id="23" name="iśḻîḑê"/>
            <p:cNvSpPr/>
            <p:nvPr/>
          </p:nvSpPr>
          <p:spPr>
            <a:xfrm>
              <a:off x="2436142" y="6117473"/>
              <a:ext cx="324000" cy="576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  <p:sp>
          <p:nvSpPr>
            <p:cNvPr id="24" name="iṥḻiḓé"/>
            <p:cNvSpPr/>
            <p:nvPr/>
          </p:nvSpPr>
          <p:spPr>
            <a:xfrm>
              <a:off x="2871911" y="6117473"/>
              <a:ext cx="324000" cy="57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5" Type="http://schemas.openxmlformats.org/officeDocument/2006/relationships/slideLayout" Target="../slideLayouts/slideLayout6.xml" /><Relationship Id="rId6" Type="http://schemas.openxmlformats.org/officeDocument/2006/relationships/theme" Target="../theme/theme1.xml" /><Relationship Id="rId3" Type="http://schemas.openxmlformats.org/officeDocument/2006/relationships/slideLayout" Target="../slideLayouts/slideLayout4.xml" /><Relationship Id="rId2" Type="http://schemas.openxmlformats.org/officeDocument/2006/relationships/slideLayout" Target="../slideLayouts/slideLayout3.xml" /><Relationship Id="rId1" Type="http://schemas.openxmlformats.org/officeDocument/2006/relationships/slideLayout" Target="../slideLayouts/slideLayout2.xml" /><Relationship Id="rId4" Type="http://schemas.openxmlformats.org/officeDocument/2006/relationships/slideLayout" Target="../slideLayouts/slideLayout5.xml" /><Relationship Id="rId0" Type="http://schemas.openxmlformats.org/officeDocument/2006/relationships/slideLayout" Target="../slideLayouts/slideLayout1.xml" /></Relationships>
</file>

<file path=ppt/slideMasters/slideMaster1.xml><?xml version="1.0" encoding="utf-8"?>
<p:sldMaster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mc:Ignorable="p15">
  <p:cSld>
    <p:bg>
      <p:bgPr>
        <a:solidFill>
          <a:srgbClr val="1006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0"/>
    <p:sldLayoutId id="2147483650" r:id="rId1"/>
    <p:sldLayoutId id="2147483651" r:id="rId2"/>
    <p:sldLayoutId id="2147483652" r:id="rId3"/>
    <p:sldLayoutId id="2147483653" r:id="rId4"/>
    <p:sldLayoutId id="2147483654" r:id="rId5"/>
  </p:sldLayoutIdLst>
  <p:hf hdr="false" ftr="false" dt="false"/>
  <p:txStyles>
    <p:titleStyle>
      <a:lvl1pPr algn="l" defTabSz="914400" rtl="false" eaLnBrk="true" latinLnBrk="false" hangingPunct="true">
        <a:lnSpc>
          <a:spcPct val="90000"/>
        </a:lnSpc>
        <a:spcBef>
          <a:spcPct val="1"/>
        </a:spcBef>
        <a:buNone/>
        <a:defRPr lang="zh-CN" altLang="en-US" sz="2800" b="tru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false" eaLnBrk="true" latinLnBrk="false" hangingPunct="true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>
        <p15:guide id="1" pos="416">
          <p15:clr>
            <a:srgbClr val="F26B43"/>
          </p15:clr>
        </p15:guide>
        <p15:guide id="2" pos="7256">
          <p15:clr>
            <a:srgbClr val="F26B43"/>
          </p15:clr>
        </p15:guide>
        <p15:guide id="3" orient="horz" pos="648">
          <p15:clr>
            <a:srgbClr val="F26B43"/>
          </p15:clr>
        </p15:guide>
        <p15:guide id="4" orient="horz" pos="712">
          <p15:clr>
            <a:srgbClr val="F26B43"/>
          </p15:clr>
        </p15:guide>
        <p15:guide id="5" orient="horz" pos="3928">
          <p15:clr>
            <a:srgbClr val="F26B43"/>
          </p15:clr>
        </p15:guide>
        <p15:guide id="6" orient="horz" pos="3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1.xml" /></Relationships>
</file>

<file path=ppt/slides/_rels/slide10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4.xml" /></Relationships>
</file>

<file path=ppt/slides/_rels/slide11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3.xml" /></Relationships>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0" Type="http://schemas.openxmlformats.org/officeDocument/2006/relationships/chart" Target="charts/chart1.xml" /></Relationships>
</file>

<file path=ppt/slides/_rels/slide13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4.xml" /></Relationships>
</file>

<file path=ppt/slides/_rels/slide14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4.xml" /></Relationships>
</file>

<file path=ppt/slides/_rels/slide15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3.xml" /></Relationships>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0" Type="http://schemas.openxmlformats.org/officeDocument/2006/relationships/chart" Target="charts/chart2.xml" /></Relationships>
</file>

<file path=ppt/slides/_rels/slide17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4.xml" /></Relationships>
</file>

<file path=ppt/slides/_rels/slide18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4.xml" /></Relationships>
</file>

<file path=ppt/slides/_rels/slide19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3.xml" /></Relationships>
</file>

<file path=ppt/slides/_rels/slide2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2.xml" /></Relationships>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0" Type="http://schemas.openxmlformats.org/officeDocument/2006/relationships/chart" Target="charts/chart3.xml" /></Relationships>
</file>

<file path=ppt/slides/_rels/slide21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4.xml" /></Relationships>
</file>

<file path=ppt/slides/_rels/slide22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4.xml" /></Relationships>
</file>

<file path=ppt/slides/_rels/slide23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3.xml" /></Relationships>
</file>

<file path=ppt/slides/_rels/slide24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4.xml" /></Relationships>
</file>

<file path=ppt/slides/_rels/slide25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4.xml" /></Relationships>
</file>

<file path=ppt/slides/_rels/slide26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4.xml" /></Relationships>
</file>

<file path=ppt/slides/_rels/slide27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3.xml" /></Relationships>
</file>

<file path=ppt/slides/_rels/slide2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0" Type="http://schemas.openxmlformats.org/officeDocument/2006/relationships/chart" Target="charts/chart4.xml" /></Relationships>
</file>

<file path=ppt/slides/_rels/slide29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4.xml" /></Relationships>
</file>

<file path=ppt/slides/_rels/slide3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3.xml" /></Relationships>
</file>

<file path=ppt/slides/_rels/slide30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4.xml" /></Relationships>
</file>

<file path=ppt/slides/_rels/slide31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3.xml" /></Relationships>
</file>

<file path=ppt/slides/_rels/slide32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4.xml" /></Relationships>
</file>

<file path=ppt/slides/_rels/slide33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4.xml" /></Relationships>
</file>

<file path=ppt/slides/_rels/slide34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6.xml" /></Relationships>
</file>

<file path=ppt/slides/_rels/slide4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4.xml" 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0" Type="http://schemas.openxmlformats.org/officeDocument/2006/relationships/chart" Target="charts/chart5.xml" /></Relationships>
</file>

<file path=ppt/slides/_rels/slide6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4.xml" /></Relationships>
</file>

<file path=ppt/slides/_rels/slide7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3.xml" /></Relationships>
</file>

<file path=ppt/slides/_rels/slide8.xml.rels><?xml version="1.0" encoding="UTF-8" standalone="yes"?><Relationships xmlns="http://schemas.openxmlformats.org/package/2006/relationships"><Relationship Id="rId0" Type="http://schemas.openxmlformats.org/officeDocument/2006/relationships/slideLayout" Target="../slideLayouts/slideLayout4.xml" 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0" Type="http://schemas.openxmlformats.org/officeDocument/2006/relationships/chart" Target="charts/chart6.xml" /></Relationships>
</file>

<file path=ppt/slides/charts/_rels/chart1.xml.rels><?xml version="1.0" encoding="UTF-8" standalone="yes"?><Relationships xmlns="http://schemas.openxmlformats.org/package/2006/relationships"><Relationship Id="rId0" Type="http://schemas.microsoft.com/office/2011/relationships/chartColorStyle" Target="colors1.xml" /></Relationships>
</file>

<file path=ppt/slides/charts/_rels/chart2.xml.rels><?xml version="1.0" encoding="UTF-8" standalone="yes"?><Relationships xmlns="http://schemas.openxmlformats.org/package/2006/relationships"><Relationship Id="rId0" Type="http://schemas.microsoft.com/office/2011/relationships/chartColorStyle" Target="colors2.xml" /></Relationships>
</file>

<file path=ppt/slides/charts/_rels/chart3.xml.rels><?xml version="1.0" encoding="UTF-8" standalone="yes"?><Relationships xmlns="http://schemas.openxmlformats.org/package/2006/relationships"><Relationship Id="rId0" Type="http://schemas.microsoft.com/office/2011/relationships/chartColorStyle" Target="colors3.xml" /></Relationships>
</file>

<file path=ppt/slides/charts/_rels/chart4.xml.rels><?xml version="1.0" encoding="UTF-8" standalone="yes"?><Relationships xmlns="http://schemas.openxmlformats.org/package/2006/relationships"><Relationship Id="rId0" Type="http://schemas.microsoft.com/office/2011/relationships/chartColorStyle" Target="colors4.xml" /></Relationships>
</file>

<file path=ppt/slides/charts/_rels/chart5.xml.rels><?xml version="1.0" encoding="UTF-8" standalone="yes"?><Relationships xmlns="http://schemas.openxmlformats.org/package/2006/relationships"><Relationship Id="rId0" Type="http://schemas.microsoft.com/office/2011/relationships/chartColorStyle" Target="colors5.xml" /></Relationships>
</file>

<file path=ppt/slides/charts/_rels/chart6.xml.rels><?xml version="1.0" encoding="UTF-8" standalone="yes"?><Relationships xmlns="http://schemas.openxmlformats.org/package/2006/relationships"><Relationship Id="rId0" Type="http://schemas.microsoft.com/office/2011/relationships/chartColorStyle" Target="colors6.xml" /></Relationships>
</file>

<file path=ppt/slides/charts/chart1.xml><?xml version="1.0" encoding="utf-8"?>
<c:chartSpace xmlns:c="http://schemas.openxmlformats.org/drawingml/2006/chart" xmlns:a="http://schemas.openxmlformats.org/drawingml/2006/main">
  <c:chart>
    <c:title>
      <c:tx>
        <c:rich>
          <a:bodyPr vert="horz" wrap="square" anchor="ctr" anchorCtr="true"/>
          <a:p>
            <a:pPr>
              <a:defRPr sz="1862" b="false" i="false" strike="noStrike">
                <a:solidFill>
                  <a:schemeClr val="tx1">
                    <a:lumMod val="65000"/>
                    <a:lumOff val="35000"/>
                    <a:alpha val="100000"/>
                  </a:schemeClr>
                </a:solidFill>
              </a:defRPr>
            </a:pPr>
            <a:r>
              <a:rPr/>
              <a:t>各阶段酒罐质押与释放</a:t>
            </a:r>
          </a:p>
        </c:rich>
      </c:tx>
      <c:overlay val="false"/>
      <c:spPr>
        <a:noFill/>
        <a:ln>
          <a:noFill/>
        </a:ln>
        <a:effectLst/>
      </c:spPr>
      <c:txPr>
        <a:bodyPr/>
        <a:p>
          <a:pPr>
            <a:defRPr sz="1862" b="false" i="false" strike="noStrike">
              <a:solidFill>
                <a:schemeClr val="tx1">
                  <a:lumMod val="65000"/>
                  <a:lumOff val="35000"/>
                  <a:alpha val="100000"/>
                </a:schemeClr>
              </a:solidFill>
            </a:defRPr>
          </a:pPr>
        </a:p>
      </c:txPr>
    </c:title>
    <c:plotArea>
      <c:barChart>
        <c:barDir val="col"/>
        <c:grouping val="clustered"/>
        <c:varyColors val="false"/>
        <c:ser>
          <c:idx val="0"/>
          <c:order val="0"/>
          <c:tx>
            <c:strRef>
              <c:strCache>
                <c:ptCount val="1"/>
                <c:pt idx="0">
                  <c:v>一号酒罐</c:v>
                </c:pt>
              </c:strCache>
            </c:strRef>
          </c:tx>
          <c:spPr/>
          <c:dLbls>
            <c:spPr/>
            <c:showVal/>
            <c:showLeaderLines val="false"/>
          </c:dLbls>
          <c:cat>
            <c:strRef>
              <c:strCache>
                <c:ptCount val="4"/>
                <c:pt idx="0">
                  <c:v>质押积分</c:v>
                </c:pt>
                <c:pt idx="1">
                  <c:v>释放周期（天）</c:v>
                </c:pt>
                <c:pt idx="2">
                  <c:v>每日释放数量</c:v>
                </c:pt>
                <c:pt idx="3">
                  <c:v>最大持有数量</c:v>
                </c:pt>
              </c:strCache>
            </c:strRef>
          </c:cat>
          <c:val>
            <c:numRef>
              <c:numCache>
                <c:formatCode>General</c:formatCode>
                <c:ptCount val="4"/>
                <c:pt idx="0">
                  <c:v>200</c:v>
                </c:pt>
                <c:pt idx="1">
                  <c:v>35</c:v>
                </c:pt>
                <c:pt idx="2">
                  <c:v>7.14</c:v>
                </c:pt>
                <c:pt idx="3">
                  <c:v>5</c:v>
                </c:pt>
              </c:numCache>
            </c:numRef>
          </c:val>
        </c:ser>
        <c:ser>
          <c:idx val="1"/>
          <c:order val="1"/>
          <c:tx>
            <c:strRef>
              <c:strCache>
                <c:ptCount val="1"/>
                <c:pt idx="0">
                  <c:v>五号酒罐</c:v>
                </c:pt>
              </c:strCache>
            </c:strRef>
          </c:tx>
          <c:spPr/>
          <c:dLbls>
            <c:spPr/>
            <c:showVal/>
            <c:showLeaderLines val="false"/>
          </c:dLbls>
          <c:cat>
            <c:strRef>
              <c:strCache>
                <c:ptCount val="4"/>
                <c:pt idx="0">
                  <c:v>质押积分</c:v>
                </c:pt>
                <c:pt idx="1">
                  <c:v>释放周期（天）</c:v>
                </c:pt>
                <c:pt idx="2">
                  <c:v>每日释放数量</c:v>
                </c:pt>
                <c:pt idx="3">
                  <c:v>最大持有数量</c:v>
                </c:pt>
              </c:strCache>
            </c:strRef>
          </c:cat>
          <c:val>
            <c:numRef>
              <c:numCache>
                <c:formatCode>General</c:formatCode>
                <c:ptCount val="4"/>
                <c:pt idx="0">
                  <c:v>10000</c:v>
                </c:pt>
                <c:pt idx="1">
                  <c:v>90</c:v>
                </c:pt>
                <c:pt idx="2">
                  <c:v>200</c:v>
                </c:pt>
                <c:pt idx="3">
                  <c:v>1</c:v>
                </c:pt>
              </c:numCache>
            </c:numRef>
          </c:val>
        </c:ser>
        <c:gapWidth val="219"/>
        <c:overlap val="-27"/>
        <c:axId val="76366531"/>
        <c:axId val="76366532"/>
      </c:barChart>
      <c:catAx>
        <c:axId val="76366531"/>
        <c:scaling>
          <c:orientation val="minMax"/>
        </c:scaling>
        <c:delete val="false"/>
        <c:axPos val="b"/>
        <c:numFmt formatCode="General" sourceLinked="false"/>
        <c:majorTickMark val="none"/>
        <c:minorTickMark val="none"/>
        <c:tickLblPos val="nextTo"/>
        <c:spPr>
          <a:noFill/>
          <a:ln w="9525" cap="flat">
            <a:solidFill>
              <a:srgbClr val="D9D9D9">
                <a:alpha val="100000"/>
              </a:srgbClr>
            </a:solidFill>
            <a:round/>
          </a:ln>
          <a:effectLst/>
        </c:spPr>
        <c:txPr>
          <a:bodyPr/>
          <a:p>
            <a:pPr>
              <a:defRPr sz="1197" b="false" i="false" strike="noStrike">
                <a:solidFill>
                  <a:schemeClr val="tx1">
                    <a:lumMod val="65000"/>
                    <a:lumOff val="35000"/>
                    <a:alpha val="100000"/>
                  </a:schemeClr>
                </a:solidFill>
              </a:defRPr>
            </a:pPr>
          </a:p>
        </c:txPr>
        <c:crossAx val="76366532"/>
      </c:catAx>
      <c:valAx>
        <c:axId val="76366532"/>
        <c:scaling>
          <c:orientation val="minMax"/>
        </c:scaling>
        <c:delete val="false"/>
        <c:axPos val="l"/>
        <c:majorGridlines>
          <c:spPr>
            <a:noFill/>
            <a:ln w="9525" cap="flat">
              <a:solidFill>
                <a:srgbClr val="D9D9D9">
                  <a:alpha val="100000"/>
                </a:srgbClr>
              </a:solidFill>
              <a:round/>
            </a:ln>
            <a:effectLst/>
          </c:spPr>
        </c:majorGridlines>
        <c:numFmt formatCode="General" sourceLinked="false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/>
          <a:p>
            <a:pPr>
              <a:defRPr sz="1197" b="false" i="false" strike="noStrike">
                <a:solidFill>
                  <a:schemeClr val="tx1">
                    <a:lumMod val="65000"/>
                    <a:lumOff val="35000"/>
                    <a:alpha val="100000"/>
                  </a:schemeClr>
                </a:solidFill>
              </a:defRPr>
            </a:pPr>
          </a:p>
        </c:txPr>
        <c:crossAx val="76366531"/>
        <c:crossBetween val="between"/>
      </c:valAx>
      <c:spPr>
        <a:noFill/>
        <a:ln>
          <a:noFill/>
        </a:ln>
        <a:effectLst/>
      </c:spPr>
    </c:plotArea>
    <c:legend>
      <c:legendPos val="b"/>
      <c:overlay val="false"/>
      <c:spPr>
        <a:noFill/>
        <a:ln>
          <a:noFill/>
        </a:ln>
        <a:effectLst/>
      </c:spPr>
      <c:txPr>
        <a:bodyPr/>
        <a:p>
          <a:pPr>
            <a:defRPr sz="1197" b="false" i="false" strike="noStrike">
              <a:solidFill>
                <a:schemeClr val="tx1">
                  <a:lumMod val="65000"/>
                  <a:lumOff val="35000"/>
                  <a:alpha val="100000"/>
                </a:schemeClr>
              </a:solidFill>
            </a:defRPr>
          </a:pPr>
        </a:p>
      </c:txPr>
    </c:legend>
    <c:dispBlanksAs val="gap"/>
  </c:chart>
  <c:spPr>
    <a:noFill/>
    <a:ln>
      <a:noFill/>
    </a:ln>
    <a:effectLst/>
  </c:spPr>
</c:chartSpace>
</file>

<file path=ppt/slides/charts/chart2.xml><?xml version="1.0" encoding="utf-8"?>
<c:chartSpace xmlns:c="http://schemas.openxmlformats.org/drawingml/2006/chart" xmlns:a="http://schemas.openxmlformats.org/drawingml/2006/main">
  <c:chart>
    <c:title>
      <c:tx>
        <c:rich>
          <a:bodyPr vert="horz" wrap="square" anchor="ctr" anchorCtr="true"/>
          <a:p>
            <a:pPr>
              <a:defRPr sz="1862" b="false" i="false" strike="noStrike">
                <a:solidFill>
                  <a:schemeClr val="tx1">
                    <a:lumMod val="65000"/>
                    <a:lumOff val="35000"/>
                    <a:alpha val="100000"/>
                  </a:schemeClr>
                </a:solidFill>
              </a:defRPr>
            </a:pPr>
            <a:r>
              <a:rPr/>
              <a:t>红酒礼包卡种类及收益</a:t>
            </a:r>
          </a:p>
        </c:rich>
      </c:tx>
      <c:overlay val="false"/>
      <c:spPr>
        <a:noFill/>
        <a:ln>
          <a:noFill/>
        </a:ln>
        <a:effectLst/>
      </c:spPr>
      <c:txPr>
        <a:bodyPr/>
        <a:p>
          <a:pPr>
            <a:defRPr sz="1862" b="false" i="false" strike="noStrike">
              <a:solidFill>
                <a:schemeClr val="tx1">
                  <a:lumMod val="65000"/>
                  <a:lumOff val="35000"/>
                  <a:alpha val="100000"/>
                </a:schemeClr>
              </a:solidFill>
            </a:defRPr>
          </a:pPr>
        </a:p>
      </c:txPr>
    </c:title>
    <c:plotArea>
      <c:barChart>
        <c:barDir val="col"/>
        <c:grouping val="clustered"/>
        <c:varyColors val="false"/>
        <c:ser>
          <c:idx val="0"/>
          <c:order val="0"/>
          <c:tx>
            <c:strRef>
              <c:strCache>
                <c:ptCount val="1"/>
                <c:pt idx="0">
                  <c:v>初级红酒礼包卡</c:v>
                </c:pt>
              </c:strCache>
            </c:strRef>
          </c:tx>
          <c:spPr/>
          <c:dLbls>
            <c:spPr/>
            <c:showVal/>
            <c:showLeaderLines val="false"/>
          </c:dLbls>
          <c:cat>
            <c:strRef>
              <c:strCache>
                <c:ptCount val="3"/>
                <c:pt idx="0">
                  <c:v>价格（元）</c:v>
                </c:pt>
                <c:pt idx="1">
                  <c:v>赠送积分</c:v>
                </c:pt>
                <c:pt idx="2">
                  <c:v>积分释放天数</c:v>
                </c:pt>
              </c:strCache>
            </c:strRef>
          </c:cat>
          <c:val>
            <c:numRef>
              <c:numCache>
                <c:formatCode>General</c:formatCode>
                <c:ptCount val="3"/>
                <c:pt idx="0">
                  <c:v>298</c:v>
                </c:pt>
                <c:pt idx="1">
                  <c:v>450</c:v>
                </c:pt>
                <c:pt idx="2">
                  <c:v>45</c:v>
                </c:pt>
              </c:numCache>
            </c:numRef>
          </c:val>
        </c:ser>
        <c:ser>
          <c:idx val="1"/>
          <c:order val="1"/>
          <c:tx>
            <c:strRef>
              <c:strCache>
                <c:ptCount val="1"/>
                <c:pt idx="0">
                  <c:v>中级红酒礼包卡</c:v>
                </c:pt>
              </c:strCache>
            </c:strRef>
          </c:tx>
          <c:spPr/>
          <c:dLbls>
            <c:spPr/>
            <c:showVal/>
            <c:showLeaderLines val="false"/>
          </c:dLbls>
          <c:cat>
            <c:strRef>
              <c:strCache>
                <c:ptCount val="3"/>
                <c:pt idx="0">
                  <c:v>价格（元）</c:v>
                </c:pt>
                <c:pt idx="1">
                  <c:v>赠送积分</c:v>
                </c:pt>
                <c:pt idx="2">
                  <c:v>积分释放天数</c:v>
                </c:pt>
              </c:strCache>
            </c:strRef>
          </c:cat>
          <c:val>
            <c:numRef>
              <c:numCache>
                <c:formatCode>General</c:formatCode>
                <c:ptCount val="3"/>
                <c:pt idx="0">
                  <c:v>999</c:v>
                </c:pt>
                <c:pt idx="1">
                  <c:v>1300</c:v>
                </c:pt>
                <c:pt idx="2">
                  <c:v>60</c:v>
                </c:pt>
              </c:numCache>
            </c:numRef>
          </c:val>
        </c:ser>
        <c:ser>
          <c:idx val="2"/>
          <c:order val="2"/>
          <c:tx>
            <c:strRef>
              <c:strCache>
                <c:ptCount val="1"/>
                <c:pt idx="0">
                  <c:v>高级红酒礼包卡</c:v>
                </c:pt>
              </c:strCache>
            </c:strRef>
          </c:tx>
          <c:spPr/>
          <c:dLbls>
            <c:spPr/>
            <c:showVal/>
            <c:showLeaderLines val="false"/>
          </c:dLbls>
          <c:cat>
            <c:strRef>
              <c:strCache>
                <c:ptCount val="3"/>
                <c:pt idx="0">
                  <c:v>价格（元）</c:v>
                </c:pt>
                <c:pt idx="1">
                  <c:v>赠送积分</c:v>
                </c:pt>
                <c:pt idx="2">
                  <c:v>积分释放天数</c:v>
                </c:pt>
              </c:strCache>
            </c:strRef>
          </c:cat>
          <c:val>
            <c:numRef>
              <c:numCache>
                <c:formatCode>General</c:formatCode>
                <c:ptCount val="3"/>
                <c:pt idx="0">
                  <c:v>2998</c:v>
                </c:pt>
                <c:pt idx="1">
                  <c:v>4500</c:v>
                </c:pt>
                <c:pt idx="2">
                  <c:v>90</c:v>
                </c:pt>
              </c:numCache>
            </c:numRef>
          </c:val>
        </c:ser>
        <c:gapWidth val="219"/>
        <c:overlap val="-27"/>
        <c:axId val="76384643"/>
        <c:axId val="76384644"/>
      </c:barChart>
      <c:catAx>
        <c:axId val="76384643"/>
        <c:scaling>
          <c:orientation val="minMax"/>
        </c:scaling>
        <c:delete val="false"/>
        <c:axPos val="b"/>
        <c:numFmt formatCode="General" sourceLinked="false"/>
        <c:majorTickMark val="none"/>
        <c:minorTickMark val="none"/>
        <c:tickLblPos val="nextTo"/>
        <c:spPr>
          <a:noFill/>
          <a:ln w="9525" cap="flat">
            <a:solidFill>
              <a:srgbClr val="D9D9D9">
                <a:alpha val="100000"/>
              </a:srgbClr>
            </a:solidFill>
            <a:round/>
          </a:ln>
          <a:effectLst/>
        </c:spPr>
        <c:txPr>
          <a:bodyPr/>
          <a:p>
            <a:pPr>
              <a:defRPr sz="1197" b="false" i="false" strike="noStrike">
                <a:solidFill>
                  <a:schemeClr val="tx1">
                    <a:lumMod val="65000"/>
                    <a:lumOff val="35000"/>
                    <a:alpha val="100000"/>
                  </a:schemeClr>
                </a:solidFill>
              </a:defRPr>
            </a:pPr>
          </a:p>
        </c:txPr>
        <c:crossAx val="76384644"/>
      </c:catAx>
      <c:valAx>
        <c:axId val="76384644"/>
        <c:scaling>
          <c:orientation val="minMax"/>
        </c:scaling>
        <c:delete val="false"/>
        <c:axPos val="l"/>
        <c:majorGridlines>
          <c:spPr>
            <a:noFill/>
            <a:ln w="9525" cap="flat">
              <a:solidFill>
                <a:srgbClr val="D9D9D9">
                  <a:alpha val="100000"/>
                </a:srgbClr>
              </a:solidFill>
              <a:round/>
            </a:ln>
            <a:effectLst/>
          </c:spPr>
        </c:majorGridlines>
        <c:numFmt formatCode="General" sourceLinked="false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/>
          <a:p>
            <a:pPr>
              <a:defRPr sz="1197" b="false" i="false" strike="noStrike">
                <a:solidFill>
                  <a:schemeClr val="tx1">
                    <a:lumMod val="65000"/>
                    <a:lumOff val="35000"/>
                    <a:alpha val="100000"/>
                  </a:schemeClr>
                </a:solidFill>
              </a:defRPr>
            </a:pPr>
          </a:p>
        </c:txPr>
        <c:crossAx val="76384643"/>
        <c:crossBetween val="between"/>
      </c:valAx>
      <c:spPr>
        <a:noFill/>
        <a:ln>
          <a:noFill/>
        </a:ln>
        <a:effectLst/>
      </c:spPr>
    </c:plotArea>
    <c:legend>
      <c:legendPos val="b"/>
      <c:overlay val="false"/>
      <c:spPr>
        <a:noFill/>
        <a:ln>
          <a:noFill/>
        </a:ln>
        <a:effectLst/>
      </c:spPr>
      <c:txPr>
        <a:bodyPr/>
        <a:p>
          <a:pPr>
            <a:defRPr sz="1197" b="false" i="false" strike="noStrike">
              <a:solidFill>
                <a:schemeClr val="tx1">
                  <a:lumMod val="65000"/>
                  <a:lumOff val="35000"/>
                  <a:alpha val="100000"/>
                </a:schemeClr>
              </a:solidFill>
            </a:defRPr>
          </a:pPr>
        </a:p>
      </c:txPr>
    </c:legend>
    <c:dispBlanksAs val="gap"/>
  </c:chart>
  <c:spPr>
    <a:noFill/>
    <a:ln>
      <a:noFill/>
    </a:ln>
    <a:effectLst/>
  </c:spPr>
</c:chartSpace>
</file>

<file path=ppt/slides/charts/chart3.xml><?xml version="1.0" encoding="utf-8"?>
<c:chartSpace xmlns:c="http://schemas.openxmlformats.org/drawingml/2006/chart" xmlns:a="http://schemas.openxmlformats.org/drawingml/2006/main">
  <c:chart>
    <c:title>
      <c:tx>
        <c:rich>
          <a:bodyPr vert="horz" wrap="square" anchor="ctr" anchorCtr="true"/>
          <a:p>
            <a:pPr>
              <a:defRPr sz="1862" b="false" i="false" strike="noStrike">
                <a:solidFill>
                  <a:schemeClr val="tx1">
                    <a:lumMod val="65000"/>
                    <a:lumOff val="35000"/>
                    <a:alpha val="100000"/>
                  </a:schemeClr>
                </a:solidFill>
              </a:defRPr>
            </a:pPr>
            <a:r>
              <a:rPr/>
              <a:t>大转盘抽奖奖品占比</a:t>
            </a:r>
          </a:p>
        </c:rich>
      </c:tx>
      <c:overlay val="false"/>
      <c:spPr>
        <a:noFill/>
        <a:ln>
          <a:noFill/>
        </a:ln>
        <a:effectLst/>
      </c:spPr>
      <c:txPr>
        <a:bodyPr/>
        <a:p>
          <a:pPr>
            <a:defRPr sz="1862" b="false" i="false" strike="noStrike">
              <a:solidFill>
                <a:schemeClr val="tx1">
                  <a:lumMod val="65000"/>
                  <a:lumOff val="35000"/>
                  <a:alpha val="100000"/>
                </a:schemeClr>
              </a:solidFill>
            </a:defRPr>
          </a:pPr>
        </a:p>
      </c:txPr>
    </c:title>
    <c:plotArea>
      <c:pieChart>
        <c:varyColors/>
        <c:ser>
          <c:idx val="0"/>
          <c:order val="0"/>
          <c:tx>
            <c:strRef>
              <c:strCache>
                <c:ptCount val="1"/>
                <c:pt idx="0">
                  <c:v>谢谢</c:v>
                </c:pt>
              </c:strCache>
            </c:strRef>
          </c:tx>
          <c:spPr/>
          <c:dPt>
            <c:idx val="0"/>
            <c:spPr>
              <a:solidFill>
                <a:schemeClr val="accent1">
                  <a:alpha val="100000"/>
                </a:schemeClr>
              </a:solidFill>
              <a:ln w="19050">
                <a:solidFill>
                  <a:schemeClr val="lt1">
                    <a:alpha val="100000"/>
                  </a:schemeClr>
                </a:solidFill>
              </a:ln>
            </c:spPr>
          </c:dPt>
          <c:dLbls>
            <c:spPr/>
            <c:showVal/>
            <c:showLeaderLines val="false"/>
          </c:dLbls>
          <c:cat>
            <c:strRef>
              <c:strCache>
                <c:ptCount val="1"/>
                <c:pt idx="0">
                  <c:v>数量</c:v>
                </c:pt>
              </c:strCache>
            </c:strRef>
          </c:cat>
          <c:val>
            <c:numRe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1"/>
          <c:order val="1"/>
          <c:tx>
            <c:strRef>
              <c:strCache>
                <c:ptCount val="1"/>
                <c:pt idx="0">
                  <c:v>5积分</c:v>
                </c:pt>
              </c:strCache>
            </c:strRef>
          </c:tx>
          <c:spPr/>
          <c:dPt>
            <c:idx val="0"/>
            <c:spPr>
              <a:solidFill>
                <a:schemeClr val="accent1">
                  <a:alpha val="100000"/>
                </a:schemeClr>
              </a:solidFill>
              <a:ln w="19050">
                <a:solidFill>
                  <a:schemeClr val="lt1">
                    <a:alpha val="100000"/>
                  </a:schemeClr>
                </a:solidFill>
              </a:ln>
            </c:spPr>
          </c:dPt>
          <c:dLbls>
            <c:spPr/>
            <c:showVal/>
            <c:showLeaderLines val="false"/>
          </c:dLbls>
          <c:cat>
            <c:strRef>
              <c:strCache>
                <c:ptCount val="1"/>
                <c:pt idx="0">
                  <c:v>数量</c:v>
                </c:pt>
              </c:strCache>
            </c:strRef>
          </c:cat>
          <c:val>
            <c:numRe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2"/>
          <c:order val="2"/>
          <c:tx>
            <c:strRef>
              <c:strCache>
                <c:ptCount val="1"/>
                <c:pt idx="0">
                  <c:v>100积分</c:v>
                </c:pt>
              </c:strCache>
            </c:strRef>
          </c:tx>
          <c:spPr/>
          <c:dPt>
            <c:idx val="0"/>
            <c:spPr>
              <a:solidFill>
                <a:schemeClr val="accent1">
                  <a:alpha val="100000"/>
                </a:schemeClr>
              </a:solidFill>
              <a:ln w="19050">
                <a:solidFill>
                  <a:schemeClr val="lt1">
                    <a:alpha val="100000"/>
                  </a:schemeClr>
                </a:solidFill>
              </a:ln>
            </c:spPr>
          </c:dPt>
          <c:dLbls>
            <c:spPr/>
            <c:showVal/>
            <c:showLeaderLines val="false"/>
          </c:dLbls>
          <c:cat>
            <c:strRef>
              <c:strCache>
                <c:ptCount val="1"/>
                <c:pt idx="0">
                  <c:v>数量</c:v>
                </c:pt>
              </c:strCache>
            </c:strRef>
          </c:cat>
          <c:val>
            <c:numRe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3"/>
          <c:order val="3"/>
          <c:tx>
            <c:strRef>
              <c:strCache>
                <c:ptCount val="1"/>
                <c:pt idx="0">
                  <c:v>500积分</c:v>
                </c:pt>
              </c:strCache>
            </c:strRef>
          </c:tx>
          <c:spPr/>
          <c:dPt>
            <c:idx val="0"/>
            <c:spPr>
              <a:solidFill>
                <a:schemeClr val="accent1">
                  <a:alpha val="100000"/>
                </a:schemeClr>
              </a:solidFill>
              <a:ln w="19050">
                <a:solidFill>
                  <a:schemeClr val="lt1">
                    <a:alpha val="100000"/>
                  </a:schemeClr>
                </a:solidFill>
              </a:ln>
            </c:spPr>
          </c:dPt>
          <c:dLbls>
            <c:spPr/>
            <c:showVal/>
            <c:showLeaderLines val="false"/>
          </c:dLbls>
          <c:cat>
            <c:strRef>
              <c:strCache>
                <c:ptCount val="1"/>
                <c:pt idx="0">
                  <c:v>数量</c:v>
                </c:pt>
              </c:strCache>
            </c:strRef>
          </c:cat>
          <c:val>
            <c:numRe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4"/>
          <c:order val="4"/>
          <c:tx>
            <c:strRef>
              <c:strCache>
                <c:ptCount val="1"/>
                <c:pt idx="0">
                  <c:v>红酒尊卡</c:v>
                </c:pt>
              </c:strCache>
            </c:strRef>
          </c:tx>
          <c:spPr/>
          <c:dPt>
            <c:idx val="0"/>
            <c:spPr>
              <a:solidFill>
                <a:schemeClr val="accent1">
                  <a:alpha val="100000"/>
                </a:schemeClr>
              </a:solidFill>
              <a:ln w="19050">
                <a:solidFill>
                  <a:schemeClr val="lt1">
                    <a:alpha val="100000"/>
                  </a:schemeClr>
                </a:solidFill>
              </a:ln>
            </c:spPr>
          </c:dPt>
          <c:dLbls>
            <c:spPr/>
            <c:showVal/>
            <c:showLeaderLines val="false"/>
          </c:dLbls>
          <c:cat>
            <c:strRef>
              <c:strCache>
                <c:ptCount val="1"/>
                <c:pt idx="0">
                  <c:v>数量</c:v>
                </c:pt>
              </c:strCache>
            </c:strRef>
          </c:cat>
          <c:val>
            <c:numRe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firstSliceAng val="0"/>
      </c:pieChart>
      <c:spPr>
        <a:noFill/>
        <a:ln>
          <a:noFill/>
        </a:ln>
        <a:effectLst/>
      </c:spPr>
    </c:plotArea>
    <c:legend>
      <c:legendPos val="b"/>
      <c:overlay val="false"/>
      <c:spPr>
        <a:noFill/>
        <a:ln>
          <a:noFill/>
        </a:ln>
        <a:effectLst/>
      </c:spPr>
      <c:txPr>
        <a:bodyPr/>
        <a:p>
          <a:pPr>
            <a:defRPr sz="1197" b="false" i="false" strike="noStrike">
              <a:solidFill>
                <a:schemeClr val="tx1">
                  <a:lumMod val="65000"/>
                  <a:lumOff val="35000"/>
                  <a:alpha val="100000"/>
                </a:schemeClr>
              </a:solidFill>
            </a:defRPr>
          </a:pPr>
        </a:p>
      </c:txPr>
    </c:legend>
    <c:dispBlanksAs val="gap"/>
  </c:chart>
  <c:spPr>
    <a:noFill/>
    <a:ln>
      <a:noFill/>
    </a:ln>
    <a:effectLst/>
  </c:spPr>
</c:chartSpace>
</file>

<file path=ppt/slides/charts/chart4.xml><?xml version="1.0" encoding="utf-8"?>
<c:chartSpace xmlns:c="http://schemas.openxmlformats.org/drawingml/2006/chart" xmlns:a="http://schemas.openxmlformats.org/drawingml/2006/main">
  <c:chart>
    <c:title>
      <c:tx>
        <c:rich>
          <a:bodyPr vert="horz" wrap="square" anchor="ctr" anchorCtr="true"/>
          <a:p>
            <a:pPr>
              <a:defRPr sz="1862" b="false" i="false" strike="noStrike">
                <a:solidFill>
                  <a:schemeClr val="tx1">
                    <a:lumMod val="65000"/>
                    <a:lumOff val="35000"/>
                    <a:alpha val="100000"/>
                  </a:schemeClr>
                </a:solidFill>
              </a:defRPr>
            </a:pPr>
            <a:r>
              <a:rPr/>
              <a:t>不同身份交易手续费</a:t>
            </a:r>
          </a:p>
        </c:rich>
      </c:tx>
      <c:overlay val="false"/>
      <c:spPr>
        <a:noFill/>
        <a:ln>
          <a:noFill/>
        </a:ln>
        <a:effectLst/>
      </c:spPr>
      <c:txPr>
        <a:bodyPr/>
        <a:p>
          <a:pPr>
            <a:defRPr sz="1862" b="false" i="false" strike="noStrike">
              <a:solidFill>
                <a:schemeClr val="tx1">
                  <a:lumMod val="65000"/>
                  <a:lumOff val="35000"/>
                  <a:alpha val="100000"/>
                </a:schemeClr>
              </a:solidFill>
            </a:defRPr>
          </a:pPr>
        </a:p>
      </c:txPr>
    </c:title>
    <c:plotArea>
      <c:barChart>
        <c:barDir val="col"/>
        <c:grouping val="clustered"/>
        <c:varyColors val="false"/>
        <c:ser>
          <c:idx val="0"/>
          <c:order val="0"/>
          <c:tx>
            <c:strRef>
              <c:strCache>
                <c:ptCount val="1"/>
                <c:pt idx="0">
                  <c:v>普通会员</c:v>
                </c:pt>
              </c:strCache>
            </c:strRef>
          </c:tx>
          <c:spPr/>
          <c:dLbls>
            <c:spPr/>
            <c:showVal/>
            <c:showLeaderLines val="false"/>
          </c:dLbls>
          <c:cat>
            <c:strRef>
              <c:strCache>
                <c:ptCount val="1"/>
                <c:pt idx="0">
                  <c:v>手续费比例（%）</c:v>
                </c:pt>
              </c:strCache>
            </c:strRef>
          </c:cat>
          <c:val>
            <c:numRef>
              <c:numCache>
                <c:formatCode>General</c:formatCode>
                <c:ptCount val="1"/>
                <c:pt idx="0">
                  <c:v>50</c:v>
                </c:pt>
              </c:numCache>
            </c:numRef>
          </c:val>
        </c:ser>
        <c:ser>
          <c:idx val="1"/>
          <c:order val="1"/>
          <c:tx>
            <c:strRef>
              <c:strCache>
                <c:ptCount val="1"/>
                <c:pt idx="0">
                  <c:v>一星达人</c:v>
                </c:pt>
              </c:strCache>
            </c:strRef>
          </c:tx>
          <c:spPr/>
          <c:dLbls>
            <c:spPr/>
            <c:showVal/>
            <c:showLeaderLines val="false"/>
          </c:dLbls>
          <c:cat>
            <c:strRef>
              <c:strCache>
                <c:ptCount val="1"/>
                <c:pt idx="0">
                  <c:v>手续费比例（%）</c:v>
                </c:pt>
              </c:strCache>
            </c:strRef>
          </c:cat>
          <c:val>
            <c:numRef>
              <c:numCache>
                <c:formatCode>General</c:formatCode>
                <c:ptCount val="1"/>
                <c:pt idx="0">
                  <c:v>35</c:v>
                </c:pt>
              </c:numCache>
            </c:numRef>
          </c:val>
        </c:ser>
        <c:ser>
          <c:idx val="2"/>
          <c:order val="2"/>
          <c:tx>
            <c:strRef>
              <c:strCache>
                <c:ptCount val="1"/>
                <c:pt idx="0">
                  <c:v>五星级达人</c:v>
                </c:pt>
              </c:strCache>
            </c:strRef>
          </c:tx>
          <c:spPr/>
          <c:dLbls>
            <c:spPr/>
            <c:showVal/>
            <c:showLeaderLines val="false"/>
          </c:dLbls>
          <c:cat>
            <c:strRef>
              <c:strCache>
                <c:ptCount val="1"/>
                <c:pt idx="0">
                  <c:v>手续费比例（%）</c:v>
                </c:pt>
              </c:strCache>
            </c:strRef>
          </c:cat>
          <c:val>
            <c:numRe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</c:ser>
        <c:gapWidth val="219"/>
        <c:overlap val="-27"/>
        <c:axId val="76433010"/>
        <c:axId val="76433011"/>
      </c:barChart>
      <c:catAx>
        <c:axId val="76433010"/>
        <c:scaling>
          <c:orientation val="minMax"/>
        </c:scaling>
        <c:delete val="false"/>
        <c:axPos val="b"/>
        <c:numFmt formatCode="General" sourceLinked="false"/>
        <c:majorTickMark val="none"/>
        <c:minorTickMark val="none"/>
        <c:tickLblPos val="nextTo"/>
        <c:spPr>
          <a:noFill/>
          <a:ln w="9525" cap="flat">
            <a:solidFill>
              <a:srgbClr val="D9D9D9">
                <a:alpha val="100000"/>
              </a:srgbClr>
            </a:solidFill>
            <a:round/>
          </a:ln>
          <a:effectLst/>
        </c:spPr>
        <c:txPr>
          <a:bodyPr/>
          <a:p>
            <a:pPr>
              <a:defRPr sz="1197" b="false" i="false" strike="noStrike">
                <a:solidFill>
                  <a:schemeClr val="tx1">
                    <a:lumMod val="65000"/>
                    <a:lumOff val="35000"/>
                    <a:alpha val="100000"/>
                  </a:schemeClr>
                </a:solidFill>
              </a:defRPr>
            </a:pPr>
          </a:p>
        </c:txPr>
        <c:crossAx val="76433011"/>
      </c:catAx>
      <c:valAx>
        <c:axId val="76433011"/>
        <c:scaling>
          <c:orientation val="minMax"/>
        </c:scaling>
        <c:delete val="false"/>
        <c:axPos val="l"/>
        <c:majorGridlines>
          <c:spPr>
            <a:noFill/>
            <a:ln w="9525" cap="flat">
              <a:solidFill>
                <a:srgbClr val="D9D9D9">
                  <a:alpha val="100000"/>
                </a:srgbClr>
              </a:solidFill>
              <a:round/>
            </a:ln>
            <a:effectLst/>
          </c:spPr>
        </c:majorGridlines>
        <c:numFmt formatCode="General" sourceLinked="false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/>
          <a:p>
            <a:pPr>
              <a:defRPr sz="1197" b="false" i="false" strike="noStrike">
                <a:solidFill>
                  <a:schemeClr val="tx1">
                    <a:lumMod val="65000"/>
                    <a:lumOff val="35000"/>
                    <a:alpha val="100000"/>
                  </a:schemeClr>
                </a:solidFill>
              </a:defRPr>
            </a:pPr>
          </a:p>
        </c:txPr>
        <c:crossAx val="76433010"/>
        <c:crossBetween val="between"/>
      </c:valAx>
      <c:spPr>
        <a:noFill/>
        <a:ln>
          <a:noFill/>
        </a:ln>
        <a:effectLst/>
      </c:spPr>
    </c:plotArea>
    <c:legend>
      <c:legendPos val="b"/>
      <c:overlay val="false"/>
      <c:spPr>
        <a:noFill/>
        <a:ln>
          <a:noFill/>
        </a:ln>
        <a:effectLst/>
      </c:spPr>
      <c:txPr>
        <a:bodyPr/>
        <a:p>
          <a:pPr>
            <a:defRPr sz="1197" b="false" i="false" strike="noStrike">
              <a:solidFill>
                <a:schemeClr val="tx1">
                  <a:lumMod val="65000"/>
                  <a:lumOff val="35000"/>
                  <a:alpha val="100000"/>
                </a:schemeClr>
              </a:solidFill>
            </a:defRPr>
          </a:pPr>
        </a:p>
      </c:txPr>
    </c:legend>
    <c:dispBlanksAs val="gap"/>
  </c:chart>
  <c:spPr>
    <a:noFill/>
    <a:ln>
      <a:noFill/>
    </a:ln>
    <a:effectLst/>
  </c:spPr>
</c:chartSpace>
</file>

<file path=ppt/slides/charts/chart5.xml><?xml version="1.0" encoding="utf-8"?>
<c:chartSpace xmlns:c="http://schemas.openxmlformats.org/drawingml/2006/chart" xmlns:a="http://schemas.openxmlformats.org/drawingml/2006/main">
  <c:chart>
    <c:title>
      <c:tx>
        <c:rich>
          <a:bodyPr vert="horz" wrap="square" anchor="ctr" anchorCtr="true"/>
          <a:p>
            <a:pPr>
              <a:defRPr sz="1862" b="false" i="false" strike="noStrike">
                <a:solidFill>
                  <a:schemeClr val="tx1">
                    <a:lumMod val="65000"/>
                    <a:lumOff val="35000"/>
                    <a:alpha val="100000"/>
                  </a:schemeClr>
                </a:solidFill>
              </a:defRPr>
            </a:pPr>
            <a:r>
              <a:rPr/>
              <a:t>新手酒罐积分获取与使用情况</a:t>
            </a:r>
          </a:p>
        </c:rich>
      </c:tx>
      <c:overlay val="false"/>
      <c:spPr>
        <a:noFill/>
        <a:ln>
          <a:noFill/>
        </a:ln>
        <a:effectLst/>
      </c:spPr>
      <c:txPr>
        <a:bodyPr/>
        <a:p>
          <a:pPr>
            <a:defRPr sz="1862" b="false" i="false" strike="noStrike">
              <a:solidFill>
                <a:schemeClr val="tx1">
                  <a:lumMod val="65000"/>
                  <a:lumOff val="35000"/>
                  <a:alpha val="100000"/>
                </a:schemeClr>
              </a:solidFill>
            </a:defRPr>
          </a:pPr>
        </a:p>
      </c:txPr>
    </c:title>
    <c:plotArea>
      <c:barChart>
        <c:barDir val="col"/>
        <c:grouping val="clustered"/>
        <c:varyColors val="false"/>
        <c:ser>
          <c:idx val="0"/>
          <c:order val="0"/>
          <c:tx>
            <c:strRef>
              <c:strCache>
                <c:ptCount val="1"/>
                <c:pt idx="0">
                  <c:v>初始获取</c:v>
                </c:pt>
              </c:strCache>
            </c:strRef>
          </c:tx>
          <c:spPr/>
          <c:dLbls>
            <c:spPr/>
            <c:showVal/>
            <c:showLeaderLines val="false"/>
          </c:dLbls>
          <c:cat>
            <c:strRef>
              <c:strCache>
                <c:ptCount val="1"/>
                <c:pt idx="0">
                  <c:v>积分数量</c:v>
                </c:pt>
              </c:strCache>
            </c:strRef>
          </c:cat>
          <c:val>
            <c:numRe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</c:ser>
        <c:ser>
          <c:idx val="1"/>
          <c:order val="1"/>
          <c:tx>
            <c:strRef>
              <c:strCache>
                <c:ptCount val="1"/>
                <c:pt idx="0">
                  <c:v>任务奖励（复投1次）</c:v>
                </c:pt>
              </c:strCache>
            </c:strRef>
          </c:tx>
          <c:spPr/>
          <c:dLbls>
            <c:spPr/>
            <c:showVal/>
            <c:showLeaderLines val="false"/>
          </c:dLbls>
          <c:cat>
            <c:strRef>
              <c:strCache>
                <c:ptCount val="1"/>
                <c:pt idx="0">
                  <c:v>积分数量</c:v>
                </c:pt>
              </c:strCache>
            </c:strRef>
          </c:cat>
          <c:val>
            <c:numRe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</c:ser>
        <c:ser>
          <c:idx val="2"/>
          <c:order val="2"/>
          <c:tx>
            <c:strRef>
              <c:strCache>
                <c:ptCount val="1"/>
                <c:pt idx="0">
                  <c:v>每日释放积分（30天）</c:v>
                </c:pt>
              </c:strCache>
            </c:strRef>
          </c:tx>
          <c:spPr/>
          <c:dLbls>
            <c:spPr/>
            <c:showVal/>
            <c:showLeaderLines val="false"/>
          </c:dLbls>
          <c:cat>
            <c:strRef>
              <c:strCache>
                <c:ptCount val="1"/>
                <c:pt idx="0">
                  <c:v>积分数量</c:v>
                </c:pt>
              </c:strCache>
            </c:strRef>
          </c:cat>
          <c:val>
            <c:numRef>
              <c:numCache>
                <c:formatCode>General</c:formatCode>
                <c:ptCount val="1"/>
                <c:pt idx="0">
                  <c:v>1200</c:v>
                </c:pt>
              </c:numCache>
            </c:numRef>
          </c:val>
        </c:ser>
        <c:gapWidth val="219"/>
        <c:overlap val="-27"/>
        <c:axId val="76340821"/>
        <c:axId val="76340822"/>
      </c:barChart>
      <c:catAx>
        <c:axId val="76340821"/>
        <c:scaling>
          <c:orientation val="minMax"/>
        </c:scaling>
        <c:delete val="false"/>
        <c:axPos val="b"/>
        <c:numFmt formatCode="General" sourceLinked="false"/>
        <c:majorTickMark val="none"/>
        <c:minorTickMark val="none"/>
        <c:tickLblPos val="nextTo"/>
        <c:spPr>
          <a:noFill/>
          <a:ln w="9525" cap="flat">
            <a:solidFill>
              <a:srgbClr val="D9D9D9">
                <a:alpha val="100000"/>
              </a:srgbClr>
            </a:solidFill>
            <a:round/>
          </a:ln>
          <a:effectLst/>
        </c:spPr>
        <c:txPr>
          <a:bodyPr/>
          <a:p>
            <a:pPr>
              <a:defRPr sz="1197" b="false" i="false" strike="noStrike">
                <a:solidFill>
                  <a:schemeClr val="tx1">
                    <a:lumMod val="65000"/>
                    <a:lumOff val="35000"/>
                    <a:alpha val="100000"/>
                  </a:schemeClr>
                </a:solidFill>
              </a:defRPr>
            </a:pPr>
          </a:p>
        </c:txPr>
        <c:crossAx val="76340822"/>
      </c:catAx>
      <c:valAx>
        <c:axId val="76340822"/>
        <c:scaling>
          <c:orientation val="minMax"/>
        </c:scaling>
        <c:delete val="false"/>
        <c:axPos val="l"/>
        <c:majorGridlines>
          <c:spPr>
            <a:noFill/>
            <a:ln w="9525" cap="flat">
              <a:solidFill>
                <a:srgbClr val="D9D9D9">
                  <a:alpha val="100000"/>
                </a:srgbClr>
              </a:solidFill>
              <a:round/>
            </a:ln>
            <a:effectLst/>
          </c:spPr>
        </c:majorGridlines>
        <c:numFmt formatCode="General" sourceLinked="false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/>
          <a:p>
            <a:pPr>
              <a:defRPr sz="1197" b="false" i="false" strike="noStrike">
                <a:solidFill>
                  <a:schemeClr val="tx1">
                    <a:lumMod val="65000"/>
                    <a:lumOff val="35000"/>
                    <a:alpha val="100000"/>
                  </a:schemeClr>
                </a:solidFill>
              </a:defRPr>
            </a:pPr>
          </a:p>
        </c:txPr>
        <c:crossAx val="76340821"/>
        <c:crossBetween val="between"/>
      </c:valAx>
      <c:spPr>
        <a:noFill/>
        <a:ln>
          <a:noFill/>
        </a:ln>
        <a:effectLst/>
      </c:spPr>
    </c:plotArea>
    <c:legend>
      <c:legendPos val="b"/>
      <c:overlay val="false"/>
      <c:spPr>
        <a:noFill/>
        <a:ln>
          <a:noFill/>
        </a:ln>
        <a:effectLst/>
      </c:spPr>
      <c:txPr>
        <a:bodyPr/>
        <a:p>
          <a:pPr>
            <a:defRPr sz="1197" b="false" i="false" strike="noStrike">
              <a:solidFill>
                <a:schemeClr val="tx1">
                  <a:lumMod val="65000"/>
                  <a:lumOff val="35000"/>
                  <a:alpha val="100000"/>
                </a:schemeClr>
              </a:solidFill>
            </a:defRPr>
          </a:pPr>
        </a:p>
      </c:txPr>
    </c:legend>
    <c:dispBlanksAs val="gap"/>
  </c:chart>
  <c:spPr>
    <a:noFill/>
    <a:ln>
      <a:noFill/>
    </a:ln>
    <a:effectLst/>
  </c:spPr>
</c:chartSpace>
</file>

<file path=ppt/slides/charts/chart6.xml><?xml version="1.0" encoding="utf-8"?>
<c:chartSpace xmlns:c="http://schemas.openxmlformats.org/drawingml/2006/chart" xmlns:a="http://schemas.openxmlformats.org/drawingml/2006/main">
  <c:chart>
    <c:title>
      <c:tx>
        <c:rich>
          <a:bodyPr vert="horz" wrap="square" anchor="ctr" anchorCtr="true"/>
          <a:p>
            <a:pPr>
              <a:defRPr sz="1862" b="false" i="false" strike="noStrike">
                <a:solidFill>
                  <a:schemeClr val="tx1">
                    <a:lumMod val="65000"/>
                    <a:lumOff val="35000"/>
                    <a:alpha val="100000"/>
                  </a:schemeClr>
                </a:solidFill>
              </a:defRPr>
            </a:pPr>
            <a:r>
              <a:rPr/>
              <a:t>推广收益模式收益比例</a:t>
            </a:r>
          </a:p>
        </c:rich>
      </c:tx>
      <c:overlay val="false"/>
      <c:spPr>
        <a:noFill/>
        <a:ln>
          <a:noFill/>
        </a:ln>
        <a:effectLst/>
      </c:spPr>
      <c:txPr>
        <a:bodyPr/>
        <a:p>
          <a:pPr>
            <a:defRPr sz="1862" b="false" i="false" strike="noStrike">
              <a:solidFill>
                <a:schemeClr val="tx1">
                  <a:lumMod val="65000"/>
                  <a:lumOff val="35000"/>
                  <a:alpha val="100000"/>
                </a:schemeClr>
              </a:solidFill>
            </a:defRPr>
          </a:pPr>
        </a:p>
      </c:txPr>
    </c:title>
    <c:plotArea>
      <c:barChart>
        <c:barDir val="col"/>
        <c:grouping val="clustered"/>
        <c:varyColors val="false"/>
        <c:ser>
          <c:idx val="0"/>
          <c:order val="0"/>
          <c:tx>
            <c:strRef>
              <c:strCache>
                <c:ptCount val="1"/>
                <c:pt idx="0">
                  <c:v>一代</c:v>
                </c:pt>
              </c:strCache>
            </c:strRef>
          </c:tx>
          <c:spPr/>
          <c:dLbls>
            <c:spPr/>
            <c:showVal/>
            <c:showLeaderLines val="false"/>
          </c:dLbls>
          <c:cat>
            <c:strRef>
              <c:strCache>
                <c:ptCount val="1"/>
                <c:pt idx="0">
                  <c:v>收益比例（%）</c:v>
                </c:pt>
              </c:strCache>
            </c:strRef>
          </c:cat>
          <c:val>
            <c:numRe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</c:ser>
        <c:ser>
          <c:idx val="1"/>
          <c:order val="1"/>
          <c:tx>
            <c:strRef>
              <c:strCache>
                <c:ptCount val="1"/>
                <c:pt idx="0">
                  <c:v>二代</c:v>
                </c:pt>
              </c:strCache>
            </c:strRef>
          </c:tx>
          <c:spPr/>
          <c:dLbls>
            <c:spPr/>
            <c:showVal/>
            <c:showLeaderLines val="false"/>
          </c:dLbls>
          <c:cat>
            <c:strRef>
              <c:strCache>
                <c:ptCount val="1"/>
                <c:pt idx="0">
                  <c:v>收益比例（%）</c:v>
                </c:pt>
              </c:strCache>
            </c:strRef>
          </c:cat>
          <c:val>
            <c:numRe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2"/>
          <c:order val="2"/>
          <c:tx>
            <c:strRef>
              <c:strCache>
                <c:ptCount val="1"/>
                <c:pt idx="0">
                  <c:v>三代及以后</c:v>
                </c:pt>
              </c:strCache>
            </c:strRef>
          </c:tx>
          <c:spPr/>
          <c:dLbls>
            <c:spPr/>
            <c:showVal/>
            <c:showLeaderLines val="false"/>
          </c:dLbls>
          <c:cat>
            <c:strRef>
              <c:strCache>
                <c:ptCount val="1"/>
                <c:pt idx="0">
                  <c:v>收益比例（%）</c:v>
                </c:pt>
              </c:strCache>
            </c:strRef>
          </c:cat>
          <c:val>
            <c:numRef>
              <c:numCache>
                <c:formatCode>General</c:formatCode>
                <c:ptCount val="1"/>
                <c:pt idx="0">
                  <c:v>0.6</c:v>
                </c:pt>
              </c:numCache>
            </c:numRef>
          </c:val>
        </c:ser>
        <c:ser>
          <c:idx val="3"/>
          <c:order val="3"/>
          <c:tx>
            <c:strRef>
              <c:strCache>
                <c:ptCount val="1"/>
                <c:pt idx="0">
                  <c:v>渠道内平推</c:v>
                </c:pt>
              </c:strCache>
            </c:strRef>
          </c:tx>
          <c:spPr/>
          <c:dLbls>
            <c:spPr/>
            <c:showVal/>
            <c:showLeaderLines val="false"/>
          </c:dLbls>
          <c:cat>
            <c:strRef>
              <c:strCache>
                <c:ptCount val="1"/>
                <c:pt idx="0">
                  <c:v>收益比例（%）</c:v>
                </c:pt>
              </c:strCache>
            </c:strRef>
          </c:cat>
          <c:val>
            <c:numRe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</c:ser>
        <c:gapWidth val="219"/>
        <c:overlap val="-27"/>
        <c:axId val="76354473"/>
        <c:axId val="76354474"/>
      </c:barChart>
      <c:catAx>
        <c:axId val="76354473"/>
        <c:scaling>
          <c:orientation val="minMax"/>
        </c:scaling>
        <c:delete val="false"/>
        <c:axPos val="b"/>
        <c:numFmt formatCode="General" sourceLinked="false"/>
        <c:majorTickMark val="none"/>
        <c:minorTickMark val="none"/>
        <c:tickLblPos val="nextTo"/>
        <c:spPr>
          <a:noFill/>
          <a:ln w="9525" cap="flat">
            <a:solidFill>
              <a:srgbClr val="D9D9D9">
                <a:alpha val="100000"/>
              </a:srgbClr>
            </a:solidFill>
            <a:round/>
          </a:ln>
          <a:effectLst/>
        </c:spPr>
        <c:txPr>
          <a:bodyPr/>
          <a:p>
            <a:pPr>
              <a:defRPr sz="1197" b="false" i="false" strike="noStrike">
                <a:solidFill>
                  <a:schemeClr val="tx1">
                    <a:lumMod val="65000"/>
                    <a:lumOff val="35000"/>
                    <a:alpha val="100000"/>
                  </a:schemeClr>
                </a:solidFill>
              </a:defRPr>
            </a:pPr>
          </a:p>
        </c:txPr>
        <c:crossAx val="76354474"/>
      </c:catAx>
      <c:valAx>
        <c:axId val="76354474"/>
        <c:scaling>
          <c:orientation val="minMax"/>
        </c:scaling>
        <c:delete val="false"/>
        <c:axPos val="l"/>
        <c:majorGridlines>
          <c:spPr>
            <a:noFill/>
            <a:ln w="9525" cap="flat">
              <a:solidFill>
                <a:srgbClr val="D9D9D9">
                  <a:alpha val="100000"/>
                </a:srgbClr>
              </a:solidFill>
              <a:round/>
            </a:ln>
            <a:effectLst/>
          </c:spPr>
        </c:majorGridlines>
        <c:numFmt formatCode="General" sourceLinked="false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/>
          <a:p>
            <a:pPr>
              <a:defRPr sz="1197" b="false" i="false" strike="noStrike">
                <a:solidFill>
                  <a:schemeClr val="tx1">
                    <a:lumMod val="65000"/>
                    <a:lumOff val="35000"/>
                    <a:alpha val="100000"/>
                  </a:schemeClr>
                </a:solidFill>
              </a:defRPr>
            </a:pPr>
          </a:p>
        </c:txPr>
        <c:crossAx val="76354473"/>
        <c:crossBetween val="between"/>
      </c:valAx>
      <c:spPr>
        <a:noFill/>
        <a:ln>
          <a:noFill/>
        </a:ln>
        <a:effectLst/>
      </c:spPr>
    </c:plotArea>
    <c:legend>
      <c:legendPos val="b"/>
      <c:overlay val="false"/>
      <c:spPr>
        <a:noFill/>
        <a:ln>
          <a:noFill/>
        </a:ln>
        <a:effectLst/>
      </c:spPr>
      <c:txPr>
        <a:bodyPr/>
        <a:p>
          <a:pPr>
            <a:defRPr sz="1197" b="false" i="false" strike="noStrike">
              <a:solidFill>
                <a:schemeClr val="tx1">
                  <a:lumMod val="65000"/>
                  <a:lumOff val="35000"/>
                  <a:alpha val="100000"/>
                </a:schemeClr>
              </a:solidFill>
            </a:defRPr>
          </a:pPr>
        </a:p>
      </c:txPr>
    </c:legend>
    <c:dispBlanksAs val="gap"/>
  </c:chart>
  <c:spPr>
    <a:noFill/>
    <a:ln>
      <a:noFill/>
    </a:ln>
    <a:effectLst/>
  </c:spPr>
</c:chartSpace>
</file>

<file path=ppt/slides/charts/colors1.xml><?xml version="1.0" encoding="utf-8"?>
<cs:colorStyle xmlns:cs="http://schemas.microsoft.com/office/drawing/2012/chartStyle" xmlns:a="http://schemas.openxmlformats.org/drawingml/2006/main" xmlns:mc="http://schemas.openxmlformats.org/markup-compatibility/2006" meth="cycle" id="10" mc:Ignorable="cs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slides/charts/colors2.xml><?xml version="1.0" encoding="utf-8"?>
<cs:colorStyle xmlns:cs="http://schemas.microsoft.com/office/drawing/2012/chartStyle" xmlns:a="http://schemas.openxmlformats.org/drawingml/2006/main" xmlns:mc="http://schemas.openxmlformats.org/markup-compatibility/2006" meth="cycle" id="10" mc:Ignorable="cs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slides/charts/colors3.xml><?xml version="1.0" encoding="utf-8"?>
<cs:colorStyle xmlns:cs="http://schemas.microsoft.com/office/drawing/2012/chartStyle" xmlns:a="http://schemas.openxmlformats.org/drawingml/2006/main" xmlns:mc="http://schemas.openxmlformats.org/markup-compatibility/2006" meth="cycle" id="10" mc:Ignorable="cs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slides/charts/colors4.xml><?xml version="1.0" encoding="utf-8"?>
<cs:colorStyle xmlns:cs="http://schemas.microsoft.com/office/drawing/2012/chartStyle" xmlns:a="http://schemas.openxmlformats.org/drawingml/2006/main" xmlns:mc="http://schemas.openxmlformats.org/markup-compatibility/2006" meth="cycle" id="10" mc:Ignorable="cs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slides/charts/colors5.xml><?xml version="1.0" encoding="utf-8"?>
<cs:colorStyle xmlns:cs="http://schemas.microsoft.com/office/drawing/2012/chartStyle" xmlns:a="http://schemas.openxmlformats.org/drawingml/2006/main" xmlns:mc="http://schemas.openxmlformats.org/markup-compatibility/2006" meth="cycle" id="10" mc:Ignorable="cs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slides/charts/colors6.xml><?xml version="1.0" encoding="utf-8"?>
<cs:colorStyle xmlns:cs="http://schemas.microsoft.com/office/drawing/2012/chartStyle" xmlns:a="http://schemas.openxmlformats.org/drawingml/2006/main" xmlns:mc="http://schemas.openxmlformats.org/markup-compatibility/2006" meth="cycle" id="10" mc:Ignorable="cs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slides/slide1.xml><?xml version="1.0" encoding="utf-8"?>
<p:sld xmlns:a="http://schemas.openxmlformats.org/drawingml/2006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ṡliďé"/>
          <p:cNvSpPr/>
          <p:nvPr/>
        </p:nvSpPr>
        <p:spPr>
          <a:xfrm>
            <a:off x="10955135" y="641708"/>
            <a:ext cx="612978" cy="579536"/>
          </a:xfrm>
          <a:prstGeom prst="rect">
            <a:avLst/>
          </a:prstGeom>
          <a:gradFill flip="none" rotWithShape="true">
            <a:gsLst>
              <a:gs pos="0">
                <a:schemeClr val="accent1"/>
              </a:gs>
              <a:gs pos="61000">
                <a:schemeClr val="accent2">
                  <a:alpha val="40000"/>
                </a:schemeClr>
              </a:gs>
            </a:gsLst>
            <a:lin ang="2700000" scaled="true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lvl="0"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3" name="组合 29"/>
          <p:cNvGrpSpPr/>
          <p:nvPr/>
        </p:nvGrpSpPr>
        <p:grpSpPr>
          <a:xfrm>
            <a:off x="5561956" y="6125703"/>
            <a:ext cx="1105410" cy="45719"/>
            <a:chOff x="2000373" y="6117473"/>
            <a:chExt cx="1195538" cy="57600"/>
          </a:xfrm>
        </p:grpSpPr>
        <p:sp>
          <p:nvSpPr>
            <p:cNvPr id="4" name="ï$ľiḓè"/>
            <p:cNvSpPr/>
            <p:nvPr/>
          </p:nvSpPr>
          <p:spPr>
            <a:xfrm>
              <a:off x="2000373" y="6117473"/>
              <a:ext cx="324000" cy="57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  <p:sp>
          <p:nvSpPr>
            <p:cNvPr id="5" name="iśḻîḑê"/>
            <p:cNvSpPr/>
            <p:nvPr/>
          </p:nvSpPr>
          <p:spPr>
            <a:xfrm>
              <a:off x="2436142" y="6117473"/>
              <a:ext cx="324000" cy="576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  <p:sp>
          <p:nvSpPr>
            <p:cNvPr id="6" name="iṥḻiḓé"/>
            <p:cNvSpPr/>
            <p:nvPr/>
          </p:nvSpPr>
          <p:spPr>
            <a:xfrm>
              <a:off x="2871911" y="6117473"/>
              <a:ext cx="324000" cy="57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</p:grpSp>
      <p:sp>
        <p:nvSpPr>
          <p:cNvPr id="7" name="标题 8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660400" y="2855169"/>
            <a:ext cx="10858500" cy="991376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 defTabSz="914400" rtl="false" eaLnBrk="true" latinLnBrk="false" hangingPunct="true">
              <a:lnSpc>
                <a:spcPct val="90000"/>
              </a:lnSpc>
              <a:spcBef>
                <a:spcPct val="1"/>
              </a:spcBef>
              <a:buNone/>
              <a:defRPr lang="zh-CN" altLang="en-US" sz="6000" b="tru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>
              <a:lnSpc>
                <a:spcPct val="100000"/>
              </a:lnSpc>
              <a:buNone/>
            </a:pPr>
            <a:r>
              <a:rPr lang="zh-CN" sz="6000">
                <a:latin typeface="Microsoft YaHei"/>
                <a:ea typeface="Microsoft YaHei"/>
                <a:cs typeface="+mj-cs"/>
              </a:rPr>
              <a:t>酒煲世界项目介绍</a:t>
            </a:r>
            <a:endParaRPr/>
          </a:p>
        </p:txBody>
      </p:sp>
      <p:sp>
        <p:nvSpPr>
          <p:cNvPr id="8" name="标题 8"/>
          <p:cNvSpPr txBox="true">
            <a:spLocks noGrp="true"/>
          </p:cNvSpPr>
          <p:nvPr/>
        </p:nvSpPr>
        <p:spPr>
          <a:xfrm rot="0" flipH="false" flipV="false">
            <a:off x="1912881" y="2200355"/>
            <a:ext cx="8401050" cy="577850"/>
          </a:xfrm>
          <a:prstGeom prst="rect">
            <a:avLst/>
          </a:prstGeom>
          <a:ln>
            <a:extLst/>
          </a:ln>
        </p:spPr>
        <p:txBody>
          <a:bodyPr>
            <a:spAutoFit/>
          </a:bodyPr>
          <a:lstStyle>
            <a:lvl1pPr algn="l" defTabSz="914400" rtl="false" eaLnBrk="true" latinLnBrk="false" hangingPunct="true">
              <a:lnSpc>
                <a:spcPct val="90000"/>
              </a:lnSpc>
              <a:spcBef>
                <a:spcPct val="1"/>
              </a:spcBef>
              <a:buNone/>
              <a:defRPr lang="zh-CN" altLang="en-US" sz="2800" b="true" kern="1200">
                <a:solidFill>
                  <a:srgbClr val="FFFFFF"/>
                </a:solidFill>
                <a:latin typeface="Arial"/>
                <a:ea typeface="微软雅黑"/>
                <a:cs typeface="+mj-cs"/>
              </a:defRPr>
            </a:lvl1pPr>
          </a:lstStyle>
          <a:p>
            <a:pPr algn="ctr" defTabSz="914400" rtl="false" eaLnBrk="true" latinLnBrk="false" hangingPunct="true">
              <a:lnSpc>
                <a:spcPct val="100000"/>
              </a:lnSpc>
              <a:spcBef>
                <a:spcPct val="1"/>
              </a:spcBef>
              <a:buNone/>
              <a:defRPr lang="zh-CN" altLang="en-US" sz="2800" b="true" kern="1200">
                <a:solidFill>
                  <a:srgbClr val="FFFFFF"/>
                </a:solidFill>
                <a:latin typeface="Arial"/>
                <a:ea typeface="微软雅黑"/>
                <a:cs typeface="+mj-cs"/>
              </a:defRPr>
            </a:pPr>
            <a:r>
              <a:rPr lang="zh-CN" altLang="en-US" sz="3200" b="true" kern="1200">
                <a:solidFill>
                  <a:srgbClr val="6D27BD"/>
                </a:solidFill>
                <a:latin typeface="Arial Black"/>
                <a:ea typeface="微软雅黑"/>
                <a:cs typeface="Arial Black"/>
              </a:rPr>
              <a:t>TENCENT DOCS SMART CREATE</a:t>
            </a:r>
            <a:r>
              <a:rPr lang="zh-CN" altLang="en-US" sz="3200" b="true" kern="1200">
                <a:solidFill>
                  <a:srgbClr val="FFFFFF"/>
                </a:solidFill>
                <a:latin typeface="微软雅黑"/>
                <a:ea typeface="微软雅黑"/>
                <a:cs typeface="+mj-cs"/>
              </a:rPr>
              <a:t> </a:t>
            </a:r>
            <a:endParaRPr lang="zh-CN" altLang="en-US" sz="6600" b="true" kern="1200" spc="300">
              <a:solidFill>
                <a:srgbClr val="FFFFFF"/>
              </a:solidFill>
              <a:latin typeface="Microsoft YaHei"/>
              <a:ea typeface="Microsoft YaHei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>
  <p:cSld>
    <p:spTree>
      <p:nvGrpSpPr>
        <p:cNvPr id="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" descr="{&quot;isTemplate&quot;:true,&quot;type&quot;:&quot;list&quot;,&quot;alignment&quot;:&quot;left&quot;,&quot;alignmentVertical&quot;:&quot;top&quot;,&quot;canOmit&quot;:false,&quot;scalable&quot;:false,&quot;minItemsCount&quot;:-1}"/>
          <p:cNvGrpSpPr/>
          <p:nvPr/>
        </p:nvGrpSpPr>
        <p:grpSpPr>
          <a:xfrm>
            <a:off x="443510" y="1659786"/>
            <a:ext cx="11304980" cy="4835536"/>
            <a:chOff x="443510" y="1659786"/>
            <a:chExt cx="11304980" cy="4835536"/>
          </a:xfrm>
        </p:grpSpPr>
        <p:grpSp>
          <p:nvGrpSpPr>
            <p:cNvPr id="11" name=""/>
            <p:cNvGrpSpPr/>
            <p:nvPr/>
          </p:nvGrpSpPr>
          <p:grpSpPr>
            <a:xfrm rot="0" flipH="false" flipV="false">
              <a:off x="8148485" y="1659786"/>
              <a:ext cx="3600005" cy="2474614"/>
              <a:chOff x="7889263" y="1838704"/>
              <a:chExt cx="3600005" cy="2474614"/>
            </a:xfrm>
          </p:grpSpPr>
          <p:sp>
            <p:nvSpPr>
              <p:cNvPr id="12" name="文本框 18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7889263" y="1838704"/>
                <a:ext cx="3600005" cy="457200"/>
              </a:xfrm>
              <a:prstGeom prst="rect">
                <a:avLst/>
              </a:prstGeom>
              <a:noFill/>
            </p:spPr>
            <p:txBody>
              <a:bodyPr wrap="square" rtlCol="false">
                <a:no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sz="1800" b="true">
                    <a:solidFill>
                      <a:schemeClr val="accent1"/>
                    </a:solidFill>
                    <a:latin typeface="默认字体"/>
                    <a:ea typeface="默认字体"/>
                    <a:cs typeface="等线"/>
                    <a:sym typeface="思源宋体 CN"/>
                  </a:rPr>
                  <a:t>星级制度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13" name="文本框 19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7889263" y="2300368"/>
                <a:ext cx="3600005" cy="2012950"/>
              </a:xfrm>
              <a:prstGeom prst="rect">
                <a:avLst/>
              </a:prstGeom>
              <a:noFill/>
            </p:spPr>
            <p:txBody>
              <a:bodyPr wrap="square" rtlCol="false">
                <a:noAutofit/>
              </a:bodyPr>
              <a:lstStyle/>
              <a:p>
                <a:pPr marL="0" indent="0">
                  <a:lnSpc>
                    <a:spcPct val="130000"/>
                  </a:lnSpc>
                  <a:buNone/>
                </a:pPr>
                <a:r>
                  <a:rPr lang="zh-CN" sz="1400">
                    <a:latin typeface="默认字体"/>
                    <a:ea typeface="默认字体"/>
                    <a:cs typeface="等线"/>
                    <a:sym typeface="思源宋体 CN"/>
                  </a:rPr>
                  <a:t>用户通过积累积分和推广人数，达到相应的星级，享受不同的优惠待遇和特权，包括交易手续减免等。</a:t>
                </a:r>
                <a:endParaRPr/>
              </a:p>
            </p:txBody>
          </p:sp>
        </p:grpSp>
        <p:grpSp>
          <p:nvGrpSpPr>
            <p:cNvPr id="14" name=""/>
            <p:cNvGrpSpPr/>
            <p:nvPr/>
          </p:nvGrpSpPr>
          <p:grpSpPr>
            <a:xfrm rot="0" flipH="false" flipV="false">
              <a:off x="443510" y="2772103"/>
              <a:ext cx="3600005" cy="2122755"/>
              <a:chOff x="585348" y="2967446"/>
              <a:chExt cx="3600005" cy="2122755"/>
            </a:xfrm>
          </p:grpSpPr>
          <p:sp>
            <p:nvSpPr>
              <p:cNvPr id="15" name="文本框 22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585348" y="2967446"/>
                <a:ext cx="3600005" cy="393700"/>
              </a:xfrm>
              <a:prstGeom prst="rect">
                <a:avLst/>
              </a:prstGeom>
              <a:noFill/>
              <a:ln/>
            </p:spPr>
            <p:txBody>
              <a:bodyPr wrap="square" rtlCol="false">
                <a:noAutofit/>
              </a:bodyPr>
              <a:lstStyle/>
              <a:p>
                <a:pPr marL="0" indent="0" algn="r">
                  <a:lnSpc>
                    <a:spcPct val="100000"/>
                  </a:lnSpc>
                  <a:buNone/>
                </a:pPr>
                <a:r>
                  <a:rPr lang="en-US" sz="1800" b="true">
                    <a:solidFill>
                      <a:schemeClr val="accent1">
                        <a:alpha val="100000"/>
                      </a:schemeClr>
                    </a:solidFill>
                    <a:latin typeface="默认字体"/>
                    <a:ea typeface="默认字体"/>
                    <a:cs typeface="等线"/>
                    <a:sym typeface="思源宋体 CN"/>
                  </a:rPr>
                  <a:t>1</a:t>
                </a:r>
                <a:r>
                  <a:rPr lang="zh-CN" sz="1800" b="true">
                    <a:solidFill>
                      <a:schemeClr val="accent1">
                        <a:alpha val="100000"/>
                      </a:schemeClr>
                    </a:solidFill>
                    <a:latin typeface="默认字体"/>
                    <a:ea typeface="默认字体"/>
                    <a:cs typeface="等线"/>
                    <a:sym typeface="思源宋体 CN"/>
                  </a:rPr>
                  <a:t>号酒罐</a:t>
                </a:r>
                <a:endParaRPr/>
              </a:p>
            </p:txBody>
          </p:sp>
          <p:sp>
            <p:nvSpPr>
              <p:cNvPr id="16" name="文本框 23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585348" y="3401101"/>
                <a:ext cx="3600005" cy="1689100"/>
              </a:xfrm>
              <a:prstGeom prst="rect">
                <a:avLst/>
              </a:prstGeom>
              <a:noFill/>
              <a:ln/>
            </p:spPr>
            <p:txBody>
              <a:bodyPr wrap="square" rtlCol="false">
                <a:noAutofit/>
              </a:bodyPr>
              <a:lstStyle/>
              <a:p>
                <a:pPr marL="0" indent="0" algn="r">
                  <a:lnSpc>
                    <a:spcPct val="130000"/>
                  </a:lnSpc>
                  <a:buNone/>
                </a:pPr>
                <a:r>
                  <a:rPr lang="zh-CN" sz="1400">
                    <a:latin typeface="默认字体"/>
                    <a:ea typeface="默认字体"/>
                    <a:cs typeface="等线"/>
                    <a:sym typeface="思源宋体 CN"/>
                  </a:rPr>
                  <a:t>持有一号酒罐的用户可降为交易手续30%，并需要拥有5名直推用户和5个团队成员才能达到一星达人标准。</a:t>
                </a:r>
                <a:endParaRPr/>
              </a:p>
            </p:txBody>
          </p:sp>
        </p:grpSp>
        <p:grpSp>
          <p:nvGrpSpPr>
            <p:cNvPr id="17" name=""/>
            <p:cNvGrpSpPr/>
            <p:nvPr/>
          </p:nvGrpSpPr>
          <p:grpSpPr>
            <a:xfrm rot="0" flipH="false" flipV="false">
              <a:off x="8148485" y="4020708"/>
              <a:ext cx="3600005" cy="2474614"/>
              <a:chOff x="7889263" y="1838704"/>
              <a:chExt cx="3600005" cy="2474614"/>
            </a:xfrm>
          </p:grpSpPr>
          <p:sp>
            <p:nvSpPr>
              <p:cNvPr id="18" name="文本框 18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7889263" y="1838704"/>
                <a:ext cx="3600005" cy="457200"/>
              </a:xfrm>
              <a:prstGeom prst="rect">
                <a:avLst/>
              </a:prstGeom>
              <a:noFill/>
            </p:spPr>
            <p:txBody>
              <a:bodyPr wrap="square" rtlCol="false">
                <a:no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sz="1800" b="true">
                    <a:solidFill>
                      <a:schemeClr val="accent1"/>
                    </a:solidFill>
                    <a:latin typeface="默认字体"/>
                    <a:ea typeface="默认字体"/>
                    <a:cs typeface="等线"/>
                    <a:sym typeface="思源宋体 CN"/>
                  </a:rPr>
                  <a:t>多级优惠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19" name="文本框 19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7889263" y="2300368"/>
                <a:ext cx="3600005" cy="2012950"/>
              </a:xfrm>
              <a:prstGeom prst="rect">
                <a:avLst/>
              </a:prstGeom>
              <a:noFill/>
            </p:spPr>
            <p:txBody>
              <a:bodyPr wrap="square" rtlCol="false">
                <a:noAutofit/>
              </a:bodyPr>
              <a:lstStyle/>
              <a:p>
                <a:pPr marL="0" indent="0">
                  <a:lnSpc>
                    <a:spcPct val="130000"/>
                  </a:lnSpc>
                  <a:buNone/>
                </a:pPr>
                <a:r>
                  <a:rPr lang="zh-CN" sz="1400">
                    <a:latin typeface="默认字体"/>
                    <a:ea typeface="默认字体"/>
                    <a:cs typeface="等线"/>
                    <a:sym typeface="思源宋体 CN"/>
                  </a:rPr>
                  <a:t>随着星级的逐步提升，用户可享受更多的交易手续减免及分红比例，最高可至五星级达人的10%手续率和全网交易分红10%。</a:t>
                </a:r>
                <a:endParaRPr/>
              </a:p>
            </p:txBody>
          </p:sp>
        </p:grpSp>
      </p:grpSp>
      <p:grpSp>
        <p:nvGrpSpPr>
          <p:cNvPr id="20" name=""/>
          <p:cNvGrpSpPr/>
          <p:nvPr/>
        </p:nvGrpSpPr>
        <p:grpSpPr>
          <a:xfrm>
            <a:off x="4364688" y="2053666"/>
            <a:ext cx="3736089" cy="3736461"/>
            <a:chOff x="4364688" y="2053666"/>
            <a:chExt cx="3736089" cy="3736461"/>
          </a:xfrm>
        </p:grpSpPr>
        <p:sp>
          <p:nvSpPr>
            <p:cNvPr id="21" name="ïsḻíḋé"/>
            <p:cNvSpPr/>
            <p:nvPr/>
          </p:nvSpPr>
          <p:spPr bwMode="auto">
            <a:xfrm rot="3221378" flipH="false" flipV="false">
              <a:off x="5334091" y="2475448"/>
              <a:ext cx="2051598" cy="1208033"/>
            </a:xfrm>
            <a:custGeom>
              <a:avLst/>
              <a:gdLst>
                <a:gd name="T0" fmla="*/ 178 w 872"/>
                <a:gd name="T1" fmla="*/ 512 h 512"/>
                <a:gd name="T2" fmla="*/ 158 w 872"/>
                <a:gd name="T3" fmla="*/ 374 h 512"/>
                <a:gd name="T4" fmla="*/ 153 w 872"/>
                <a:gd name="T5" fmla="*/ 317 h 512"/>
                <a:gd name="T6" fmla="*/ 148 w 872"/>
                <a:gd name="T7" fmla="*/ 309 h 512"/>
                <a:gd name="T8" fmla="*/ 140 w 872"/>
                <a:gd name="T9" fmla="*/ 312 h 512"/>
                <a:gd name="T10" fmla="*/ 47 w 872"/>
                <a:gd name="T11" fmla="*/ 327 h 512"/>
                <a:gd name="T12" fmla="*/ 5 w 872"/>
                <a:gd name="T13" fmla="*/ 246 h 512"/>
                <a:gd name="T14" fmla="*/ 71 w 872"/>
                <a:gd name="T15" fmla="*/ 178 h 512"/>
                <a:gd name="T16" fmla="*/ 139 w 872"/>
                <a:gd name="T17" fmla="*/ 199 h 512"/>
                <a:gd name="T18" fmla="*/ 149 w 872"/>
                <a:gd name="T19" fmla="*/ 204 h 512"/>
                <a:gd name="T20" fmla="*/ 154 w 872"/>
                <a:gd name="T21" fmla="*/ 193 h 512"/>
                <a:gd name="T22" fmla="*/ 179 w 872"/>
                <a:gd name="T23" fmla="*/ 6 h 512"/>
                <a:gd name="T24" fmla="*/ 180 w 872"/>
                <a:gd name="T25" fmla="*/ 0 h 512"/>
                <a:gd name="T26" fmla="*/ 221 w 872"/>
                <a:gd name="T27" fmla="*/ 8 h 512"/>
                <a:gd name="T28" fmla="*/ 374 w 872"/>
                <a:gd name="T29" fmla="*/ 27 h 512"/>
                <a:gd name="T30" fmla="*/ 384 w 872"/>
                <a:gd name="T31" fmla="*/ 31 h 512"/>
                <a:gd name="T32" fmla="*/ 380 w 872"/>
                <a:gd name="T33" fmla="*/ 41 h 512"/>
                <a:gd name="T34" fmla="*/ 365 w 872"/>
                <a:gd name="T35" fmla="*/ 132 h 512"/>
                <a:gd name="T36" fmla="*/ 448 w 872"/>
                <a:gd name="T37" fmla="*/ 175 h 512"/>
                <a:gd name="T38" fmla="*/ 514 w 872"/>
                <a:gd name="T39" fmla="*/ 111 h 512"/>
                <a:gd name="T40" fmla="*/ 491 w 872"/>
                <a:gd name="T41" fmla="*/ 39 h 512"/>
                <a:gd name="T42" fmla="*/ 488 w 872"/>
                <a:gd name="T43" fmla="*/ 32 h 512"/>
                <a:gd name="T44" fmla="*/ 496 w 872"/>
                <a:gd name="T45" fmla="*/ 27 h 512"/>
                <a:gd name="T46" fmla="*/ 593 w 872"/>
                <a:gd name="T47" fmla="*/ 17 h 512"/>
                <a:gd name="T48" fmla="*/ 691 w 872"/>
                <a:gd name="T49" fmla="*/ 1 h 512"/>
                <a:gd name="T50" fmla="*/ 697 w 872"/>
                <a:gd name="T51" fmla="*/ 25 h 512"/>
                <a:gd name="T52" fmla="*/ 719 w 872"/>
                <a:gd name="T53" fmla="*/ 196 h 512"/>
                <a:gd name="T54" fmla="*/ 723 w 872"/>
                <a:gd name="T55" fmla="*/ 203 h 512"/>
                <a:gd name="T56" fmla="*/ 732 w 872"/>
                <a:gd name="T57" fmla="*/ 200 h 512"/>
                <a:gd name="T58" fmla="*/ 816 w 872"/>
                <a:gd name="T59" fmla="*/ 182 h 512"/>
                <a:gd name="T60" fmla="*/ 868 w 872"/>
                <a:gd name="T61" fmla="*/ 251 h 512"/>
                <a:gd name="T62" fmla="*/ 799 w 872"/>
                <a:gd name="T63" fmla="*/ 334 h 512"/>
                <a:gd name="T64" fmla="*/ 732 w 872"/>
                <a:gd name="T65" fmla="*/ 312 h 512"/>
                <a:gd name="T66" fmla="*/ 723 w 872"/>
                <a:gd name="T67" fmla="*/ 309 h 512"/>
                <a:gd name="T68" fmla="*/ 718 w 872"/>
                <a:gd name="T69" fmla="*/ 318 h 512"/>
                <a:gd name="T70" fmla="*/ 693 w 872"/>
                <a:gd name="T71" fmla="*/ 506 h 512"/>
                <a:gd name="T72" fmla="*/ 691 w 872"/>
                <a:gd name="T73" fmla="*/ 512 h 512"/>
                <a:gd name="T74" fmla="*/ 641 w 872"/>
                <a:gd name="T75" fmla="*/ 503 h 512"/>
                <a:gd name="T76" fmla="*/ 498 w 872"/>
                <a:gd name="T77" fmla="*/ 486 h 512"/>
                <a:gd name="T78" fmla="*/ 488 w 872"/>
                <a:gd name="T79" fmla="*/ 481 h 512"/>
                <a:gd name="T80" fmla="*/ 492 w 872"/>
                <a:gd name="T81" fmla="*/ 471 h 512"/>
                <a:gd name="T82" fmla="*/ 492 w 872"/>
                <a:gd name="T83" fmla="*/ 360 h 512"/>
                <a:gd name="T84" fmla="*/ 380 w 872"/>
                <a:gd name="T85" fmla="*/ 360 h 512"/>
                <a:gd name="T86" fmla="*/ 380 w 872"/>
                <a:gd name="T87" fmla="*/ 471 h 512"/>
                <a:gd name="T88" fmla="*/ 384 w 872"/>
                <a:gd name="T89" fmla="*/ 481 h 512"/>
                <a:gd name="T90" fmla="*/ 375 w 872"/>
                <a:gd name="T91" fmla="*/ 486 h 512"/>
                <a:gd name="T92" fmla="*/ 189 w 872"/>
                <a:gd name="T93" fmla="*/ 511 h 512"/>
                <a:gd name="T94" fmla="*/ 178 w 872"/>
                <a:gd name="T95" fmla="*/ 512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72" h="512">
                  <a:moveTo>
                    <a:pt x="178" y="512"/>
                  </a:moveTo>
                  <a:cubicBezTo>
                    <a:pt x="171" y="465"/>
                    <a:pt x="164" y="420"/>
                    <a:pt x="158" y="374"/>
                  </a:cubicBezTo>
                  <a:cubicBezTo>
                    <a:pt x="155" y="355"/>
                    <a:pt x="155" y="336"/>
                    <a:pt x="153" y="317"/>
                  </a:cubicBezTo>
                  <a:cubicBezTo>
                    <a:pt x="153" y="314"/>
                    <a:pt x="151" y="310"/>
                    <a:pt x="148" y="309"/>
                  </a:cubicBezTo>
                  <a:cubicBezTo>
                    <a:pt x="147" y="308"/>
                    <a:pt x="142" y="310"/>
                    <a:pt x="140" y="312"/>
                  </a:cubicBezTo>
                  <a:cubicBezTo>
                    <a:pt x="114" y="337"/>
                    <a:pt x="78" y="343"/>
                    <a:pt x="47" y="327"/>
                  </a:cubicBezTo>
                  <a:cubicBezTo>
                    <a:pt x="17" y="311"/>
                    <a:pt x="0" y="278"/>
                    <a:pt x="5" y="246"/>
                  </a:cubicBezTo>
                  <a:cubicBezTo>
                    <a:pt x="10" y="211"/>
                    <a:pt x="35" y="184"/>
                    <a:pt x="71" y="178"/>
                  </a:cubicBezTo>
                  <a:cubicBezTo>
                    <a:pt x="96" y="173"/>
                    <a:pt x="119" y="181"/>
                    <a:pt x="139" y="199"/>
                  </a:cubicBezTo>
                  <a:cubicBezTo>
                    <a:pt x="141" y="201"/>
                    <a:pt x="145" y="202"/>
                    <a:pt x="149" y="204"/>
                  </a:cubicBezTo>
                  <a:cubicBezTo>
                    <a:pt x="150" y="200"/>
                    <a:pt x="153" y="197"/>
                    <a:pt x="154" y="193"/>
                  </a:cubicBezTo>
                  <a:cubicBezTo>
                    <a:pt x="157" y="130"/>
                    <a:pt x="165" y="67"/>
                    <a:pt x="179" y="6"/>
                  </a:cubicBezTo>
                  <a:cubicBezTo>
                    <a:pt x="179" y="4"/>
                    <a:pt x="180" y="3"/>
                    <a:pt x="180" y="0"/>
                  </a:cubicBezTo>
                  <a:cubicBezTo>
                    <a:pt x="194" y="3"/>
                    <a:pt x="207" y="6"/>
                    <a:pt x="221" y="8"/>
                  </a:cubicBezTo>
                  <a:cubicBezTo>
                    <a:pt x="272" y="14"/>
                    <a:pt x="323" y="20"/>
                    <a:pt x="374" y="27"/>
                  </a:cubicBezTo>
                  <a:cubicBezTo>
                    <a:pt x="377" y="27"/>
                    <a:pt x="381" y="30"/>
                    <a:pt x="384" y="31"/>
                  </a:cubicBezTo>
                  <a:cubicBezTo>
                    <a:pt x="383" y="34"/>
                    <a:pt x="382" y="38"/>
                    <a:pt x="380" y="41"/>
                  </a:cubicBezTo>
                  <a:cubicBezTo>
                    <a:pt x="356" y="66"/>
                    <a:pt x="350" y="102"/>
                    <a:pt x="365" y="132"/>
                  </a:cubicBezTo>
                  <a:cubicBezTo>
                    <a:pt x="381" y="163"/>
                    <a:pt x="413" y="179"/>
                    <a:pt x="448" y="175"/>
                  </a:cubicBezTo>
                  <a:cubicBezTo>
                    <a:pt x="480" y="170"/>
                    <a:pt x="507" y="145"/>
                    <a:pt x="514" y="111"/>
                  </a:cubicBezTo>
                  <a:cubicBezTo>
                    <a:pt x="519" y="84"/>
                    <a:pt x="511" y="60"/>
                    <a:pt x="491" y="39"/>
                  </a:cubicBezTo>
                  <a:cubicBezTo>
                    <a:pt x="489" y="37"/>
                    <a:pt x="487" y="33"/>
                    <a:pt x="488" y="32"/>
                  </a:cubicBezTo>
                  <a:cubicBezTo>
                    <a:pt x="489" y="29"/>
                    <a:pt x="493" y="27"/>
                    <a:pt x="496" y="27"/>
                  </a:cubicBezTo>
                  <a:cubicBezTo>
                    <a:pt x="528" y="23"/>
                    <a:pt x="561" y="21"/>
                    <a:pt x="593" y="17"/>
                  </a:cubicBezTo>
                  <a:cubicBezTo>
                    <a:pt x="626" y="13"/>
                    <a:pt x="658" y="7"/>
                    <a:pt x="691" y="1"/>
                  </a:cubicBezTo>
                  <a:cubicBezTo>
                    <a:pt x="693" y="8"/>
                    <a:pt x="695" y="16"/>
                    <a:pt x="697" y="25"/>
                  </a:cubicBezTo>
                  <a:cubicBezTo>
                    <a:pt x="708" y="81"/>
                    <a:pt x="716" y="138"/>
                    <a:pt x="719" y="196"/>
                  </a:cubicBezTo>
                  <a:cubicBezTo>
                    <a:pt x="719" y="198"/>
                    <a:pt x="721" y="203"/>
                    <a:pt x="723" y="203"/>
                  </a:cubicBezTo>
                  <a:cubicBezTo>
                    <a:pt x="725" y="204"/>
                    <a:pt x="729" y="202"/>
                    <a:pt x="732" y="200"/>
                  </a:cubicBezTo>
                  <a:cubicBezTo>
                    <a:pt x="756" y="178"/>
                    <a:pt x="784" y="170"/>
                    <a:pt x="816" y="182"/>
                  </a:cubicBezTo>
                  <a:cubicBezTo>
                    <a:pt x="847" y="193"/>
                    <a:pt x="864" y="218"/>
                    <a:pt x="868" y="251"/>
                  </a:cubicBezTo>
                  <a:cubicBezTo>
                    <a:pt x="872" y="290"/>
                    <a:pt x="839" y="330"/>
                    <a:pt x="799" y="334"/>
                  </a:cubicBezTo>
                  <a:cubicBezTo>
                    <a:pt x="773" y="338"/>
                    <a:pt x="751" y="330"/>
                    <a:pt x="732" y="312"/>
                  </a:cubicBezTo>
                  <a:cubicBezTo>
                    <a:pt x="730" y="310"/>
                    <a:pt x="725" y="308"/>
                    <a:pt x="723" y="309"/>
                  </a:cubicBezTo>
                  <a:cubicBezTo>
                    <a:pt x="720" y="310"/>
                    <a:pt x="719" y="315"/>
                    <a:pt x="718" y="318"/>
                  </a:cubicBezTo>
                  <a:cubicBezTo>
                    <a:pt x="715" y="381"/>
                    <a:pt x="706" y="444"/>
                    <a:pt x="693" y="506"/>
                  </a:cubicBezTo>
                  <a:cubicBezTo>
                    <a:pt x="693" y="508"/>
                    <a:pt x="692" y="509"/>
                    <a:pt x="691" y="512"/>
                  </a:cubicBezTo>
                  <a:cubicBezTo>
                    <a:pt x="674" y="509"/>
                    <a:pt x="658" y="505"/>
                    <a:pt x="641" y="503"/>
                  </a:cubicBezTo>
                  <a:cubicBezTo>
                    <a:pt x="594" y="497"/>
                    <a:pt x="546" y="491"/>
                    <a:pt x="498" y="486"/>
                  </a:cubicBezTo>
                  <a:cubicBezTo>
                    <a:pt x="495" y="485"/>
                    <a:pt x="491" y="483"/>
                    <a:pt x="488" y="481"/>
                  </a:cubicBezTo>
                  <a:cubicBezTo>
                    <a:pt x="489" y="478"/>
                    <a:pt x="490" y="474"/>
                    <a:pt x="492" y="471"/>
                  </a:cubicBezTo>
                  <a:cubicBezTo>
                    <a:pt x="523" y="439"/>
                    <a:pt x="523" y="390"/>
                    <a:pt x="492" y="360"/>
                  </a:cubicBezTo>
                  <a:cubicBezTo>
                    <a:pt x="461" y="329"/>
                    <a:pt x="411" y="329"/>
                    <a:pt x="380" y="360"/>
                  </a:cubicBezTo>
                  <a:cubicBezTo>
                    <a:pt x="349" y="391"/>
                    <a:pt x="349" y="439"/>
                    <a:pt x="380" y="471"/>
                  </a:cubicBezTo>
                  <a:cubicBezTo>
                    <a:pt x="382" y="474"/>
                    <a:pt x="384" y="478"/>
                    <a:pt x="384" y="481"/>
                  </a:cubicBezTo>
                  <a:cubicBezTo>
                    <a:pt x="384" y="483"/>
                    <a:pt x="378" y="485"/>
                    <a:pt x="375" y="486"/>
                  </a:cubicBezTo>
                  <a:cubicBezTo>
                    <a:pt x="313" y="489"/>
                    <a:pt x="251" y="497"/>
                    <a:pt x="189" y="511"/>
                  </a:cubicBezTo>
                  <a:cubicBezTo>
                    <a:pt x="187" y="511"/>
                    <a:pt x="184" y="511"/>
                    <a:pt x="178" y="512"/>
                  </a:cubicBezTo>
                  <a:close/>
                </a:path>
              </a:pathLst>
            </a:custGeom>
            <a:solidFill>
              <a:schemeClr val="accent1">
                <a:alpha val="15000"/>
              </a:schemeClr>
            </a:solidFill>
            <a:ln w="38100">
              <a:solidFill>
                <a:schemeClr val="bg1">
                  <a:alpha val="50000"/>
                </a:schemeClr>
              </a:solidFill>
            </a:ln>
          </p:spPr>
          <p:txBody>
            <a:bodyPr anchor="ctr"/>
            <a:lstStyle/>
            <a:p>
              <a:pPr algn="ctr"/>
              <a:endParaRPr>
                <a:latin typeface="Arial"/>
                <a:ea typeface="Microsoft YaHei"/>
                <a:cs typeface="微软雅黑"/>
                <a:sym typeface="Arial"/>
              </a:endParaRPr>
            </a:p>
          </p:txBody>
        </p:sp>
        <p:sp>
          <p:nvSpPr>
            <p:cNvPr id="22" name="îŝlídè"/>
            <p:cNvSpPr/>
            <p:nvPr/>
          </p:nvSpPr>
          <p:spPr bwMode="auto">
            <a:xfrm rot="8621378" flipH="false" flipV="false">
              <a:off x="6049180" y="3446638"/>
              <a:ext cx="2051597" cy="1208033"/>
            </a:xfrm>
            <a:custGeom>
              <a:avLst/>
              <a:gdLst>
                <a:gd name="T0" fmla="*/ 178 w 872"/>
                <a:gd name="T1" fmla="*/ 512 h 512"/>
                <a:gd name="T2" fmla="*/ 158 w 872"/>
                <a:gd name="T3" fmla="*/ 374 h 512"/>
                <a:gd name="T4" fmla="*/ 153 w 872"/>
                <a:gd name="T5" fmla="*/ 317 h 512"/>
                <a:gd name="T6" fmla="*/ 148 w 872"/>
                <a:gd name="T7" fmla="*/ 309 h 512"/>
                <a:gd name="T8" fmla="*/ 140 w 872"/>
                <a:gd name="T9" fmla="*/ 312 h 512"/>
                <a:gd name="T10" fmla="*/ 47 w 872"/>
                <a:gd name="T11" fmla="*/ 327 h 512"/>
                <a:gd name="T12" fmla="*/ 5 w 872"/>
                <a:gd name="T13" fmla="*/ 246 h 512"/>
                <a:gd name="T14" fmla="*/ 71 w 872"/>
                <a:gd name="T15" fmla="*/ 178 h 512"/>
                <a:gd name="T16" fmla="*/ 139 w 872"/>
                <a:gd name="T17" fmla="*/ 199 h 512"/>
                <a:gd name="T18" fmla="*/ 149 w 872"/>
                <a:gd name="T19" fmla="*/ 204 h 512"/>
                <a:gd name="T20" fmla="*/ 154 w 872"/>
                <a:gd name="T21" fmla="*/ 193 h 512"/>
                <a:gd name="T22" fmla="*/ 179 w 872"/>
                <a:gd name="T23" fmla="*/ 6 h 512"/>
                <a:gd name="T24" fmla="*/ 180 w 872"/>
                <a:gd name="T25" fmla="*/ 0 h 512"/>
                <a:gd name="T26" fmla="*/ 221 w 872"/>
                <a:gd name="T27" fmla="*/ 8 h 512"/>
                <a:gd name="T28" fmla="*/ 374 w 872"/>
                <a:gd name="T29" fmla="*/ 27 h 512"/>
                <a:gd name="T30" fmla="*/ 384 w 872"/>
                <a:gd name="T31" fmla="*/ 31 h 512"/>
                <a:gd name="T32" fmla="*/ 380 w 872"/>
                <a:gd name="T33" fmla="*/ 41 h 512"/>
                <a:gd name="T34" fmla="*/ 365 w 872"/>
                <a:gd name="T35" fmla="*/ 132 h 512"/>
                <a:gd name="T36" fmla="*/ 448 w 872"/>
                <a:gd name="T37" fmla="*/ 175 h 512"/>
                <a:gd name="T38" fmla="*/ 514 w 872"/>
                <a:gd name="T39" fmla="*/ 111 h 512"/>
                <a:gd name="T40" fmla="*/ 491 w 872"/>
                <a:gd name="T41" fmla="*/ 39 h 512"/>
                <a:gd name="T42" fmla="*/ 488 w 872"/>
                <a:gd name="T43" fmla="*/ 32 h 512"/>
                <a:gd name="T44" fmla="*/ 496 w 872"/>
                <a:gd name="T45" fmla="*/ 27 h 512"/>
                <a:gd name="T46" fmla="*/ 593 w 872"/>
                <a:gd name="T47" fmla="*/ 17 h 512"/>
                <a:gd name="T48" fmla="*/ 691 w 872"/>
                <a:gd name="T49" fmla="*/ 1 h 512"/>
                <a:gd name="T50" fmla="*/ 697 w 872"/>
                <a:gd name="T51" fmla="*/ 25 h 512"/>
                <a:gd name="T52" fmla="*/ 719 w 872"/>
                <a:gd name="T53" fmla="*/ 196 h 512"/>
                <a:gd name="T54" fmla="*/ 723 w 872"/>
                <a:gd name="T55" fmla="*/ 203 h 512"/>
                <a:gd name="T56" fmla="*/ 732 w 872"/>
                <a:gd name="T57" fmla="*/ 200 h 512"/>
                <a:gd name="T58" fmla="*/ 816 w 872"/>
                <a:gd name="T59" fmla="*/ 182 h 512"/>
                <a:gd name="T60" fmla="*/ 868 w 872"/>
                <a:gd name="T61" fmla="*/ 251 h 512"/>
                <a:gd name="T62" fmla="*/ 799 w 872"/>
                <a:gd name="T63" fmla="*/ 334 h 512"/>
                <a:gd name="T64" fmla="*/ 732 w 872"/>
                <a:gd name="T65" fmla="*/ 312 h 512"/>
                <a:gd name="T66" fmla="*/ 723 w 872"/>
                <a:gd name="T67" fmla="*/ 309 h 512"/>
                <a:gd name="T68" fmla="*/ 718 w 872"/>
                <a:gd name="T69" fmla="*/ 318 h 512"/>
                <a:gd name="T70" fmla="*/ 693 w 872"/>
                <a:gd name="T71" fmla="*/ 506 h 512"/>
                <a:gd name="T72" fmla="*/ 691 w 872"/>
                <a:gd name="T73" fmla="*/ 512 h 512"/>
                <a:gd name="T74" fmla="*/ 641 w 872"/>
                <a:gd name="T75" fmla="*/ 503 h 512"/>
                <a:gd name="T76" fmla="*/ 498 w 872"/>
                <a:gd name="T77" fmla="*/ 486 h 512"/>
                <a:gd name="T78" fmla="*/ 488 w 872"/>
                <a:gd name="T79" fmla="*/ 481 h 512"/>
                <a:gd name="T80" fmla="*/ 492 w 872"/>
                <a:gd name="T81" fmla="*/ 471 h 512"/>
                <a:gd name="T82" fmla="*/ 492 w 872"/>
                <a:gd name="T83" fmla="*/ 360 h 512"/>
                <a:gd name="T84" fmla="*/ 380 w 872"/>
                <a:gd name="T85" fmla="*/ 360 h 512"/>
                <a:gd name="T86" fmla="*/ 380 w 872"/>
                <a:gd name="T87" fmla="*/ 471 h 512"/>
                <a:gd name="T88" fmla="*/ 384 w 872"/>
                <a:gd name="T89" fmla="*/ 481 h 512"/>
                <a:gd name="T90" fmla="*/ 375 w 872"/>
                <a:gd name="T91" fmla="*/ 486 h 512"/>
                <a:gd name="T92" fmla="*/ 189 w 872"/>
                <a:gd name="T93" fmla="*/ 511 h 512"/>
                <a:gd name="T94" fmla="*/ 178 w 872"/>
                <a:gd name="T95" fmla="*/ 512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72" h="512">
                  <a:moveTo>
                    <a:pt x="178" y="512"/>
                  </a:moveTo>
                  <a:cubicBezTo>
                    <a:pt x="171" y="465"/>
                    <a:pt x="164" y="420"/>
                    <a:pt x="158" y="374"/>
                  </a:cubicBezTo>
                  <a:cubicBezTo>
                    <a:pt x="155" y="355"/>
                    <a:pt x="155" y="336"/>
                    <a:pt x="153" y="317"/>
                  </a:cubicBezTo>
                  <a:cubicBezTo>
                    <a:pt x="153" y="314"/>
                    <a:pt x="151" y="310"/>
                    <a:pt x="148" y="309"/>
                  </a:cubicBezTo>
                  <a:cubicBezTo>
                    <a:pt x="147" y="308"/>
                    <a:pt x="142" y="310"/>
                    <a:pt x="140" y="312"/>
                  </a:cubicBezTo>
                  <a:cubicBezTo>
                    <a:pt x="114" y="337"/>
                    <a:pt x="78" y="343"/>
                    <a:pt x="47" y="327"/>
                  </a:cubicBezTo>
                  <a:cubicBezTo>
                    <a:pt x="17" y="311"/>
                    <a:pt x="0" y="278"/>
                    <a:pt x="5" y="246"/>
                  </a:cubicBezTo>
                  <a:cubicBezTo>
                    <a:pt x="10" y="211"/>
                    <a:pt x="35" y="184"/>
                    <a:pt x="71" y="178"/>
                  </a:cubicBezTo>
                  <a:cubicBezTo>
                    <a:pt x="96" y="173"/>
                    <a:pt x="119" y="181"/>
                    <a:pt x="139" y="199"/>
                  </a:cubicBezTo>
                  <a:cubicBezTo>
                    <a:pt x="141" y="201"/>
                    <a:pt x="145" y="202"/>
                    <a:pt x="149" y="204"/>
                  </a:cubicBezTo>
                  <a:cubicBezTo>
                    <a:pt x="150" y="200"/>
                    <a:pt x="153" y="197"/>
                    <a:pt x="154" y="193"/>
                  </a:cubicBezTo>
                  <a:cubicBezTo>
                    <a:pt x="157" y="130"/>
                    <a:pt x="165" y="67"/>
                    <a:pt x="179" y="6"/>
                  </a:cubicBezTo>
                  <a:cubicBezTo>
                    <a:pt x="179" y="4"/>
                    <a:pt x="180" y="3"/>
                    <a:pt x="180" y="0"/>
                  </a:cubicBezTo>
                  <a:cubicBezTo>
                    <a:pt x="194" y="3"/>
                    <a:pt x="207" y="6"/>
                    <a:pt x="221" y="8"/>
                  </a:cubicBezTo>
                  <a:cubicBezTo>
                    <a:pt x="272" y="14"/>
                    <a:pt x="323" y="20"/>
                    <a:pt x="374" y="27"/>
                  </a:cubicBezTo>
                  <a:cubicBezTo>
                    <a:pt x="377" y="27"/>
                    <a:pt x="381" y="30"/>
                    <a:pt x="384" y="31"/>
                  </a:cubicBezTo>
                  <a:cubicBezTo>
                    <a:pt x="383" y="34"/>
                    <a:pt x="382" y="38"/>
                    <a:pt x="380" y="41"/>
                  </a:cubicBezTo>
                  <a:cubicBezTo>
                    <a:pt x="356" y="66"/>
                    <a:pt x="350" y="102"/>
                    <a:pt x="365" y="132"/>
                  </a:cubicBezTo>
                  <a:cubicBezTo>
                    <a:pt x="381" y="163"/>
                    <a:pt x="413" y="179"/>
                    <a:pt x="448" y="175"/>
                  </a:cubicBezTo>
                  <a:cubicBezTo>
                    <a:pt x="480" y="170"/>
                    <a:pt x="507" y="145"/>
                    <a:pt x="514" y="111"/>
                  </a:cubicBezTo>
                  <a:cubicBezTo>
                    <a:pt x="519" y="84"/>
                    <a:pt x="511" y="60"/>
                    <a:pt x="491" y="39"/>
                  </a:cubicBezTo>
                  <a:cubicBezTo>
                    <a:pt x="489" y="37"/>
                    <a:pt x="487" y="33"/>
                    <a:pt x="488" y="32"/>
                  </a:cubicBezTo>
                  <a:cubicBezTo>
                    <a:pt x="489" y="29"/>
                    <a:pt x="493" y="27"/>
                    <a:pt x="496" y="27"/>
                  </a:cubicBezTo>
                  <a:cubicBezTo>
                    <a:pt x="528" y="23"/>
                    <a:pt x="561" y="21"/>
                    <a:pt x="593" y="17"/>
                  </a:cubicBezTo>
                  <a:cubicBezTo>
                    <a:pt x="626" y="13"/>
                    <a:pt x="658" y="7"/>
                    <a:pt x="691" y="1"/>
                  </a:cubicBezTo>
                  <a:cubicBezTo>
                    <a:pt x="693" y="8"/>
                    <a:pt x="695" y="16"/>
                    <a:pt x="697" y="25"/>
                  </a:cubicBezTo>
                  <a:cubicBezTo>
                    <a:pt x="708" y="81"/>
                    <a:pt x="716" y="138"/>
                    <a:pt x="719" y="196"/>
                  </a:cubicBezTo>
                  <a:cubicBezTo>
                    <a:pt x="719" y="198"/>
                    <a:pt x="721" y="203"/>
                    <a:pt x="723" y="203"/>
                  </a:cubicBezTo>
                  <a:cubicBezTo>
                    <a:pt x="725" y="204"/>
                    <a:pt x="729" y="202"/>
                    <a:pt x="732" y="200"/>
                  </a:cubicBezTo>
                  <a:cubicBezTo>
                    <a:pt x="756" y="178"/>
                    <a:pt x="784" y="170"/>
                    <a:pt x="816" y="182"/>
                  </a:cubicBezTo>
                  <a:cubicBezTo>
                    <a:pt x="847" y="193"/>
                    <a:pt x="864" y="218"/>
                    <a:pt x="868" y="251"/>
                  </a:cubicBezTo>
                  <a:cubicBezTo>
                    <a:pt x="872" y="290"/>
                    <a:pt x="839" y="330"/>
                    <a:pt x="799" y="334"/>
                  </a:cubicBezTo>
                  <a:cubicBezTo>
                    <a:pt x="773" y="338"/>
                    <a:pt x="751" y="330"/>
                    <a:pt x="732" y="312"/>
                  </a:cubicBezTo>
                  <a:cubicBezTo>
                    <a:pt x="730" y="310"/>
                    <a:pt x="725" y="308"/>
                    <a:pt x="723" y="309"/>
                  </a:cubicBezTo>
                  <a:cubicBezTo>
                    <a:pt x="720" y="310"/>
                    <a:pt x="719" y="315"/>
                    <a:pt x="718" y="318"/>
                  </a:cubicBezTo>
                  <a:cubicBezTo>
                    <a:pt x="715" y="381"/>
                    <a:pt x="706" y="444"/>
                    <a:pt x="693" y="506"/>
                  </a:cubicBezTo>
                  <a:cubicBezTo>
                    <a:pt x="693" y="508"/>
                    <a:pt x="692" y="509"/>
                    <a:pt x="691" y="512"/>
                  </a:cubicBezTo>
                  <a:cubicBezTo>
                    <a:pt x="674" y="509"/>
                    <a:pt x="658" y="505"/>
                    <a:pt x="641" y="503"/>
                  </a:cubicBezTo>
                  <a:cubicBezTo>
                    <a:pt x="594" y="497"/>
                    <a:pt x="546" y="491"/>
                    <a:pt x="498" y="486"/>
                  </a:cubicBezTo>
                  <a:cubicBezTo>
                    <a:pt x="495" y="485"/>
                    <a:pt x="491" y="483"/>
                    <a:pt x="488" y="481"/>
                  </a:cubicBezTo>
                  <a:cubicBezTo>
                    <a:pt x="489" y="478"/>
                    <a:pt x="490" y="474"/>
                    <a:pt x="492" y="471"/>
                  </a:cubicBezTo>
                  <a:cubicBezTo>
                    <a:pt x="523" y="439"/>
                    <a:pt x="523" y="390"/>
                    <a:pt x="492" y="360"/>
                  </a:cubicBezTo>
                  <a:cubicBezTo>
                    <a:pt x="461" y="329"/>
                    <a:pt x="411" y="329"/>
                    <a:pt x="380" y="360"/>
                  </a:cubicBezTo>
                  <a:cubicBezTo>
                    <a:pt x="349" y="391"/>
                    <a:pt x="349" y="439"/>
                    <a:pt x="380" y="471"/>
                  </a:cubicBezTo>
                  <a:cubicBezTo>
                    <a:pt x="382" y="474"/>
                    <a:pt x="384" y="478"/>
                    <a:pt x="384" y="481"/>
                  </a:cubicBezTo>
                  <a:cubicBezTo>
                    <a:pt x="384" y="483"/>
                    <a:pt x="378" y="485"/>
                    <a:pt x="375" y="486"/>
                  </a:cubicBezTo>
                  <a:cubicBezTo>
                    <a:pt x="313" y="489"/>
                    <a:pt x="251" y="497"/>
                    <a:pt x="189" y="511"/>
                  </a:cubicBezTo>
                  <a:cubicBezTo>
                    <a:pt x="187" y="511"/>
                    <a:pt x="184" y="511"/>
                    <a:pt x="178" y="512"/>
                  </a:cubicBezTo>
                  <a:close/>
                </a:path>
              </a:pathLst>
            </a:custGeom>
            <a:solidFill>
              <a:schemeClr val="accent1">
                <a:alpha val="15000"/>
              </a:schemeClr>
            </a:solidFill>
            <a:ln w="38100">
              <a:solidFill>
                <a:schemeClr val="bg1">
                  <a:alpha val="50000"/>
                </a:schemeClr>
              </a:solidFill>
            </a:ln>
          </p:spPr>
          <p:txBody>
            <a:bodyPr anchor="ctr"/>
            <a:lstStyle/>
            <a:p>
              <a:pPr algn="ctr"/>
              <a:endParaRPr>
                <a:latin typeface="Arial"/>
                <a:ea typeface="Microsoft YaHei"/>
                <a:cs typeface="微软雅黑"/>
                <a:sym typeface="Arial"/>
              </a:endParaRPr>
            </a:p>
          </p:txBody>
        </p:sp>
        <p:sp>
          <p:nvSpPr>
            <p:cNvPr id="23" name="ïṡļiḓê"/>
            <p:cNvSpPr/>
            <p:nvPr/>
          </p:nvSpPr>
          <p:spPr bwMode="auto">
            <a:xfrm rot="3221378" flipH="false" flipV="false">
              <a:off x="5079848" y="4160311"/>
              <a:ext cx="2051598" cy="1208033"/>
            </a:xfrm>
            <a:custGeom>
              <a:avLst/>
              <a:gdLst>
                <a:gd name="T0" fmla="*/ 178 w 872"/>
                <a:gd name="T1" fmla="*/ 512 h 512"/>
                <a:gd name="T2" fmla="*/ 158 w 872"/>
                <a:gd name="T3" fmla="*/ 374 h 512"/>
                <a:gd name="T4" fmla="*/ 153 w 872"/>
                <a:gd name="T5" fmla="*/ 317 h 512"/>
                <a:gd name="T6" fmla="*/ 148 w 872"/>
                <a:gd name="T7" fmla="*/ 309 h 512"/>
                <a:gd name="T8" fmla="*/ 140 w 872"/>
                <a:gd name="T9" fmla="*/ 312 h 512"/>
                <a:gd name="T10" fmla="*/ 47 w 872"/>
                <a:gd name="T11" fmla="*/ 327 h 512"/>
                <a:gd name="T12" fmla="*/ 5 w 872"/>
                <a:gd name="T13" fmla="*/ 246 h 512"/>
                <a:gd name="T14" fmla="*/ 71 w 872"/>
                <a:gd name="T15" fmla="*/ 178 h 512"/>
                <a:gd name="T16" fmla="*/ 139 w 872"/>
                <a:gd name="T17" fmla="*/ 199 h 512"/>
                <a:gd name="T18" fmla="*/ 149 w 872"/>
                <a:gd name="T19" fmla="*/ 204 h 512"/>
                <a:gd name="T20" fmla="*/ 154 w 872"/>
                <a:gd name="T21" fmla="*/ 193 h 512"/>
                <a:gd name="T22" fmla="*/ 179 w 872"/>
                <a:gd name="T23" fmla="*/ 6 h 512"/>
                <a:gd name="T24" fmla="*/ 180 w 872"/>
                <a:gd name="T25" fmla="*/ 0 h 512"/>
                <a:gd name="T26" fmla="*/ 221 w 872"/>
                <a:gd name="T27" fmla="*/ 8 h 512"/>
                <a:gd name="T28" fmla="*/ 374 w 872"/>
                <a:gd name="T29" fmla="*/ 27 h 512"/>
                <a:gd name="T30" fmla="*/ 384 w 872"/>
                <a:gd name="T31" fmla="*/ 31 h 512"/>
                <a:gd name="T32" fmla="*/ 380 w 872"/>
                <a:gd name="T33" fmla="*/ 41 h 512"/>
                <a:gd name="T34" fmla="*/ 365 w 872"/>
                <a:gd name="T35" fmla="*/ 132 h 512"/>
                <a:gd name="T36" fmla="*/ 448 w 872"/>
                <a:gd name="T37" fmla="*/ 175 h 512"/>
                <a:gd name="T38" fmla="*/ 514 w 872"/>
                <a:gd name="T39" fmla="*/ 111 h 512"/>
                <a:gd name="T40" fmla="*/ 491 w 872"/>
                <a:gd name="T41" fmla="*/ 39 h 512"/>
                <a:gd name="T42" fmla="*/ 488 w 872"/>
                <a:gd name="T43" fmla="*/ 32 h 512"/>
                <a:gd name="T44" fmla="*/ 496 w 872"/>
                <a:gd name="T45" fmla="*/ 27 h 512"/>
                <a:gd name="T46" fmla="*/ 593 w 872"/>
                <a:gd name="T47" fmla="*/ 17 h 512"/>
                <a:gd name="T48" fmla="*/ 691 w 872"/>
                <a:gd name="T49" fmla="*/ 1 h 512"/>
                <a:gd name="T50" fmla="*/ 697 w 872"/>
                <a:gd name="T51" fmla="*/ 25 h 512"/>
                <a:gd name="T52" fmla="*/ 719 w 872"/>
                <a:gd name="T53" fmla="*/ 196 h 512"/>
                <a:gd name="T54" fmla="*/ 723 w 872"/>
                <a:gd name="T55" fmla="*/ 203 h 512"/>
                <a:gd name="T56" fmla="*/ 732 w 872"/>
                <a:gd name="T57" fmla="*/ 200 h 512"/>
                <a:gd name="T58" fmla="*/ 816 w 872"/>
                <a:gd name="T59" fmla="*/ 182 h 512"/>
                <a:gd name="T60" fmla="*/ 868 w 872"/>
                <a:gd name="T61" fmla="*/ 251 h 512"/>
                <a:gd name="T62" fmla="*/ 799 w 872"/>
                <a:gd name="T63" fmla="*/ 334 h 512"/>
                <a:gd name="T64" fmla="*/ 732 w 872"/>
                <a:gd name="T65" fmla="*/ 312 h 512"/>
                <a:gd name="T66" fmla="*/ 723 w 872"/>
                <a:gd name="T67" fmla="*/ 309 h 512"/>
                <a:gd name="T68" fmla="*/ 718 w 872"/>
                <a:gd name="T69" fmla="*/ 318 h 512"/>
                <a:gd name="T70" fmla="*/ 693 w 872"/>
                <a:gd name="T71" fmla="*/ 506 h 512"/>
                <a:gd name="T72" fmla="*/ 691 w 872"/>
                <a:gd name="T73" fmla="*/ 512 h 512"/>
                <a:gd name="T74" fmla="*/ 641 w 872"/>
                <a:gd name="T75" fmla="*/ 503 h 512"/>
                <a:gd name="T76" fmla="*/ 498 w 872"/>
                <a:gd name="T77" fmla="*/ 486 h 512"/>
                <a:gd name="T78" fmla="*/ 488 w 872"/>
                <a:gd name="T79" fmla="*/ 481 h 512"/>
                <a:gd name="T80" fmla="*/ 492 w 872"/>
                <a:gd name="T81" fmla="*/ 471 h 512"/>
                <a:gd name="T82" fmla="*/ 492 w 872"/>
                <a:gd name="T83" fmla="*/ 360 h 512"/>
                <a:gd name="T84" fmla="*/ 380 w 872"/>
                <a:gd name="T85" fmla="*/ 360 h 512"/>
                <a:gd name="T86" fmla="*/ 380 w 872"/>
                <a:gd name="T87" fmla="*/ 471 h 512"/>
                <a:gd name="T88" fmla="*/ 384 w 872"/>
                <a:gd name="T89" fmla="*/ 481 h 512"/>
                <a:gd name="T90" fmla="*/ 375 w 872"/>
                <a:gd name="T91" fmla="*/ 486 h 512"/>
                <a:gd name="T92" fmla="*/ 189 w 872"/>
                <a:gd name="T93" fmla="*/ 511 h 512"/>
                <a:gd name="T94" fmla="*/ 178 w 872"/>
                <a:gd name="T95" fmla="*/ 512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72" h="512">
                  <a:moveTo>
                    <a:pt x="178" y="512"/>
                  </a:moveTo>
                  <a:cubicBezTo>
                    <a:pt x="171" y="465"/>
                    <a:pt x="164" y="420"/>
                    <a:pt x="158" y="374"/>
                  </a:cubicBezTo>
                  <a:cubicBezTo>
                    <a:pt x="155" y="355"/>
                    <a:pt x="155" y="336"/>
                    <a:pt x="153" y="317"/>
                  </a:cubicBezTo>
                  <a:cubicBezTo>
                    <a:pt x="153" y="314"/>
                    <a:pt x="151" y="310"/>
                    <a:pt x="148" y="309"/>
                  </a:cubicBezTo>
                  <a:cubicBezTo>
                    <a:pt x="147" y="308"/>
                    <a:pt x="142" y="310"/>
                    <a:pt x="140" y="312"/>
                  </a:cubicBezTo>
                  <a:cubicBezTo>
                    <a:pt x="114" y="337"/>
                    <a:pt x="78" y="343"/>
                    <a:pt x="47" y="327"/>
                  </a:cubicBezTo>
                  <a:cubicBezTo>
                    <a:pt x="17" y="311"/>
                    <a:pt x="0" y="278"/>
                    <a:pt x="5" y="246"/>
                  </a:cubicBezTo>
                  <a:cubicBezTo>
                    <a:pt x="10" y="211"/>
                    <a:pt x="35" y="184"/>
                    <a:pt x="71" y="178"/>
                  </a:cubicBezTo>
                  <a:cubicBezTo>
                    <a:pt x="96" y="173"/>
                    <a:pt x="119" y="181"/>
                    <a:pt x="139" y="199"/>
                  </a:cubicBezTo>
                  <a:cubicBezTo>
                    <a:pt x="141" y="201"/>
                    <a:pt x="145" y="202"/>
                    <a:pt x="149" y="204"/>
                  </a:cubicBezTo>
                  <a:cubicBezTo>
                    <a:pt x="150" y="200"/>
                    <a:pt x="153" y="197"/>
                    <a:pt x="154" y="193"/>
                  </a:cubicBezTo>
                  <a:cubicBezTo>
                    <a:pt x="157" y="130"/>
                    <a:pt x="165" y="67"/>
                    <a:pt x="179" y="6"/>
                  </a:cubicBezTo>
                  <a:cubicBezTo>
                    <a:pt x="179" y="4"/>
                    <a:pt x="180" y="3"/>
                    <a:pt x="180" y="0"/>
                  </a:cubicBezTo>
                  <a:cubicBezTo>
                    <a:pt x="194" y="3"/>
                    <a:pt x="207" y="6"/>
                    <a:pt x="221" y="8"/>
                  </a:cubicBezTo>
                  <a:cubicBezTo>
                    <a:pt x="272" y="14"/>
                    <a:pt x="323" y="20"/>
                    <a:pt x="374" y="27"/>
                  </a:cubicBezTo>
                  <a:cubicBezTo>
                    <a:pt x="377" y="27"/>
                    <a:pt x="381" y="30"/>
                    <a:pt x="384" y="31"/>
                  </a:cubicBezTo>
                  <a:cubicBezTo>
                    <a:pt x="383" y="34"/>
                    <a:pt x="382" y="38"/>
                    <a:pt x="380" y="41"/>
                  </a:cubicBezTo>
                  <a:cubicBezTo>
                    <a:pt x="356" y="66"/>
                    <a:pt x="350" y="102"/>
                    <a:pt x="365" y="132"/>
                  </a:cubicBezTo>
                  <a:cubicBezTo>
                    <a:pt x="381" y="163"/>
                    <a:pt x="413" y="179"/>
                    <a:pt x="448" y="175"/>
                  </a:cubicBezTo>
                  <a:cubicBezTo>
                    <a:pt x="480" y="170"/>
                    <a:pt x="507" y="145"/>
                    <a:pt x="514" y="111"/>
                  </a:cubicBezTo>
                  <a:cubicBezTo>
                    <a:pt x="519" y="84"/>
                    <a:pt x="511" y="60"/>
                    <a:pt x="491" y="39"/>
                  </a:cubicBezTo>
                  <a:cubicBezTo>
                    <a:pt x="489" y="37"/>
                    <a:pt x="487" y="33"/>
                    <a:pt x="488" y="32"/>
                  </a:cubicBezTo>
                  <a:cubicBezTo>
                    <a:pt x="489" y="29"/>
                    <a:pt x="493" y="27"/>
                    <a:pt x="496" y="27"/>
                  </a:cubicBezTo>
                  <a:cubicBezTo>
                    <a:pt x="528" y="23"/>
                    <a:pt x="561" y="21"/>
                    <a:pt x="593" y="17"/>
                  </a:cubicBezTo>
                  <a:cubicBezTo>
                    <a:pt x="626" y="13"/>
                    <a:pt x="658" y="7"/>
                    <a:pt x="691" y="1"/>
                  </a:cubicBezTo>
                  <a:cubicBezTo>
                    <a:pt x="693" y="8"/>
                    <a:pt x="695" y="16"/>
                    <a:pt x="697" y="25"/>
                  </a:cubicBezTo>
                  <a:cubicBezTo>
                    <a:pt x="708" y="81"/>
                    <a:pt x="716" y="138"/>
                    <a:pt x="719" y="196"/>
                  </a:cubicBezTo>
                  <a:cubicBezTo>
                    <a:pt x="719" y="198"/>
                    <a:pt x="721" y="203"/>
                    <a:pt x="723" y="203"/>
                  </a:cubicBezTo>
                  <a:cubicBezTo>
                    <a:pt x="725" y="204"/>
                    <a:pt x="729" y="202"/>
                    <a:pt x="732" y="200"/>
                  </a:cubicBezTo>
                  <a:cubicBezTo>
                    <a:pt x="756" y="178"/>
                    <a:pt x="784" y="170"/>
                    <a:pt x="816" y="182"/>
                  </a:cubicBezTo>
                  <a:cubicBezTo>
                    <a:pt x="847" y="193"/>
                    <a:pt x="864" y="218"/>
                    <a:pt x="868" y="251"/>
                  </a:cubicBezTo>
                  <a:cubicBezTo>
                    <a:pt x="872" y="290"/>
                    <a:pt x="839" y="330"/>
                    <a:pt x="799" y="334"/>
                  </a:cubicBezTo>
                  <a:cubicBezTo>
                    <a:pt x="773" y="338"/>
                    <a:pt x="751" y="330"/>
                    <a:pt x="732" y="312"/>
                  </a:cubicBezTo>
                  <a:cubicBezTo>
                    <a:pt x="730" y="310"/>
                    <a:pt x="725" y="308"/>
                    <a:pt x="723" y="309"/>
                  </a:cubicBezTo>
                  <a:cubicBezTo>
                    <a:pt x="720" y="310"/>
                    <a:pt x="719" y="315"/>
                    <a:pt x="718" y="318"/>
                  </a:cubicBezTo>
                  <a:cubicBezTo>
                    <a:pt x="715" y="381"/>
                    <a:pt x="706" y="444"/>
                    <a:pt x="693" y="506"/>
                  </a:cubicBezTo>
                  <a:cubicBezTo>
                    <a:pt x="693" y="508"/>
                    <a:pt x="692" y="509"/>
                    <a:pt x="691" y="512"/>
                  </a:cubicBezTo>
                  <a:cubicBezTo>
                    <a:pt x="674" y="509"/>
                    <a:pt x="658" y="505"/>
                    <a:pt x="641" y="503"/>
                  </a:cubicBezTo>
                  <a:cubicBezTo>
                    <a:pt x="594" y="497"/>
                    <a:pt x="546" y="491"/>
                    <a:pt x="498" y="486"/>
                  </a:cubicBezTo>
                  <a:cubicBezTo>
                    <a:pt x="495" y="485"/>
                    <a:pt x="491" y="483"/>
                    <a:pt x="488" y="481"/>
                  </a:cubicBezTo>
                  <a:cubicBezTo>
                    <a:pt x="489" y="478"/>
                    <a:pt x="490" y="474"/>
                    <a:pt x="492" y="471"/>
                  </a:cubicBezTo>
                  <a:cubicBezTo>
                    <a:pt x="523" y="439"/>
                    <a:pt x="523" y="390"/>
                    <a:pt x="492" y="360"/>
                  </a:cubicBezTo>
                  <a:cubicBezTo>
                    <a:pt x="461" y="329"/>
                    <a:pt x="411" y="329"/>
                    <a:pt x="380" y="360"/>
                  </a:cubicBezTo>
                  <a:cubicBezTo>
                    <a:pt x="349" y="391"/>
                    <a:pt x="349" y="439"/>
                    <a:pt x="380" y="471"/>
                  </a:cubicBezTo>
                  <a:cubicBezTo>
                    <a:pt x="382" y="474"/>
                    <a:pt x="384" y="478"/>
                    <a:pt x="384" y="481"/>
                  </a:cubicBezTo>
                  <a:cubicBezTo>
                    <a:pt x="384" y="483"/>
                    <a:pt x="378" y="485"/>
                    <a:pt x="375" y="486"/>
                  </a:cubicBezTo>
                  <a:cubicBezTo>
                    <a:pt x="313" y="489"/>
                    <a:pt x="251" y="497"/>
                    <a:pt x="189" y="511"/>
                  </a:cubicBezTo>
                  <a:cubicBezTo>
                    <a:pt x="187" y="511"/>
                    <a:pt x="184" y="511"/>
                    <a:pt x="178" y="512"/>
                  </a:cubicBezTo>
                  <a:close/>
                </a:path>
              </a:pathLst>
            </a:custGeom>
            <a:solidFill>
              <a:schemeClr val="accent1">
                <a:alpha val="15000"/>
              </a:schemeClr>
            </a:solidFill>
            <a:ln w="38100">
              <a:solidFill>
                <a:schemeClr val="bg1">
                  <a:alpha val="50000"/>
                </a:schemeClr>
              </a:solidFill>
            </a:ln>
          </p:spPr>
          <p:txBody>
            <a:bodyPr anchor="ctr"/>
            <a:lstStyle/>
            <a:p>
              <a:pPr algn="ctr"/>
              <a:endParaRPr>
                <a:latin typeface="Arial"/>
                <a:ea typeface="Microsoft YaHei"/>
                <a:cs typeface="微软雅黑"/>
                <a:sym typeface="Arial"/>
              </a:endParaRPr>
            </a:p>
          </p:txBody>
        </p:sp>
        <p:sp>
          <p:nvSpPr>
            <p:cNvPr id="24" name="ïŝḷïďé"/>
            <p:cNvSpPr/>
            <p:nvPr/>
          </p:nvSpPr>
          <p:spPr bwMode="auto">
            <a:xfrm rot="8621378" flipH="false" flipV="false">
              <a:off x="4364688" y="3187814"/>
              <a:ext cx="2051597" cy="1208033"/>
            </a:xfrm>
            <a:custGeom>
              <a:avLst/>
              <a:gdLst>
                <a:gd name="T0" fmla="*/ 178 w 872"/>
                <a:gd name="T1" fmla="*/ 512 h 512"/>
                <a:gd name="T2" fmla="*/ 158 w 872"/>
                <a:gd name="T3" fmla="*/ 374 h 512"/>
                <a:gd name="T4" fmla="*/ 153 w 872"/>
                <a:gd name="T5" fmla="*/ 317 h 512"/>
                <a:gd name="T6" fmla="*/ 148 w 872"/>
                <a:gd name="T7" fmla="*/ 309 h 512"/>
                <a:gd name="T8" fmla="*/ 140 w 872"/>
                <a:gd name="T9" fmla="*/ 312 h 512"/>
                <a:gd name="T10" fmla="*/ 47 w 872"/>
                <a:gd name="T11" fmla="*/ 327 h 512"/>
                <a:gd name="T12" fmla="*/ 5 w 872"/>
                <a:gd name="T13" fmla="*/ 246 h 512"/>
                <a:gd name="T14" fmla="*/ 71 w 872"/>
                <a:gd name="T15" fmla="*/ 178 h 512"/>
                <a:gd name="T16" fmla="*/ 139 w 872"/>
                <a:gd name="T17" fmla="*/ 199 h 512"/>
                <a:gd name="T18" fmla="*/ 149 w 872"/>
                <a:gd name="T19" fmla="*/ 204 h 512"/>
                <a:gd name="T20" fmla="*/ 154 w 872"/>
                <a:gd name="T21" fmla="*/ 193 h 512"/>
                <a:gd name="T22" fmla="*/ 179 w 872"/>
                <a:gd name="T23" fmla="*/ 6 h 512"/>
                <a:gd name="T24" fmla="*/ 180 w 872"/>
                <a:gd name="T25" fmla="*/ 0 h 512"/>
                <a:gd name="T26" fmla="*/ 221 w 872"/>
                <a:gd name="T27" fmla="*/ 8 h 512"/>
                <a:gd name="T28" fmla="*/ 374 w 872"/>
                <a:gd name="T29" fmla="*/ 27 h 512"/>
                <a:gd name="T30" fmla="*/ 384 w 872"/>
                <a:gd name="T31" fmla="*/ 31 h 512"/>
                <a:gd name="T32" fmla="*/ 380 w 872"/>
                <a:gd name="T33" fmla="*/ 41 h 512"/>
                <a:gd name="T34" fmla="*/ 365 w 872"/>
                <a:gd name="T35" fmla="*/ 132 h 512"/>
                <a:gd name="T36" fmla="*/ 448 w 872"/>
                <a:gd name="T37" fmla="*/ 175 h 512"/>
                <a:gd name="T38" fmla="*/ 514 w 872"/>
                <a:gd name="T39" fmla="*/ 111 h 512"/>
                <a:gd name="T40" fmla="*/ 491 w 872"/>
                <a:gd name="T41" fmla="*/ 39 h 512"/>
                <a:gd name="T42" fmla="*/ 488 w 872"/>
                <a:gd name="T43" fmla="*/ 32 h 512"/>
                <a:gd name="T44" fmla="*/ 496 w 872"/>
                <a:gd name="T45" fmla="*/ 27 h 512"/>
                <a:gd name="T46" fmla="*/ 593 w 872"/>
                <a:gd name="T47" fmla="*/ 17 h 512"/>
                <a:gd name="T48" fmla="*/ 691 w 872"/>
                <a:gd name="T49" fmla="*/ 1 h 512"/>
                <a:gd name="T50" fmla="*/ 697 w 872"/>
                <a:gd name="T51" fmla="*/ 25 h 512"/>
                <a:gd name="T52" fmla="*/ 719 w 872"/>
                <a:gd name="T53" fmla="*/ 196 h 512"/>
                <a:gd name="T54" fmla="*/ 723 w 872"/>
                <a:gd name="T55" fmla="*/ 203 h 512"/>
                <a:gd name="T56" fmla="*/ 732 w 872"/>
                <a:gd name="T57" fmla="*/ 200 h 512"/>
                <a:gd name="T58" fmla="*/ 816 w 872"/>
                <a:gd name="T59" fmla="*/ 182 h 512"/>
                <a:gd name="T60" fmla="*/ 868 w 872"/>
                <a:gd name="T61" fmla="*/ 251 h 512"/>
                <a:gd name="T62" fmla="*/ 799 w 872"/>
                <a:gd name="T63" fmla="*/ 334 h 512"/>
                <a:gd name="T64" fmla="*/ 732 w 872"/>
                <a:gd name="T65" fmla="*/ 312 h 512"/>
                <a:gd name="T66" fmla="*/ 723 w 872"/>
                <a:gd name="T67" fmla="*/ 309 h 512"/>
                <a:gd name="T68" fmla="*/ 718 w 872"/>
                <a:gd name="T69" fmla="*/ 318 h 512"/>
                <a:gd name="T70" fmla="*/ 693 w 872"/>
                <a:gd name="T71" fmla="*/ 506 h 512"/>
                <a:gd name="T72" fmla="*/ 691 w 872"/>
                <a:gd name="T73" fmla="*/ 512 h 512"/>
                <a:gd name="T74" fmla="*/ 641 w 872"/>
                <a:gd name="T75" fmla="*/ 503 h 512"/>
                <a:gd name="T76" fmla="*/ 498 w 872"/>
                <a:gd name="T77" fmla="*/ 486 h 512"/>
                <a:gd name="T78" fmla="*/ 488 w 872"/>
                <a:gd name="T79" fmla="*/ 481 h 512"/>
                <a:gd name="T80" fmla="*/ 492 w 872"/>
                <a:gd name="T81" fmla="*/ 471 h 512"/>
                <a:gd name="T82" fmla="*/ 492 w 872"/>
                <a:gd name="T83" fmla="*/ 360 h 512"/>
                <a:gd name="T84" fmla="*/ 380 w 872"/>
                <a:gd name="T85" fmla="*/ 360 h 512"/>
                <a:gd name="T86" fmla="*/ 380 w 872"/>
                <a:gd name="T87" fmla="*/ 471 h 512"/>
                <a:gd name="T88" fmla="*/ 384 w 872"/>
                <a:gd name="T89" fmla="*/ 481 h 512"/>
                <a:gd name="T90" fmla="*/ 375 w 872"/>
                <a:gd name="T91" fmla="*/ 486 h 512"/>
                <a:gd name="T92" fmla="*/ 189 w 872"/>
                <a:gd name="T93" fmla="*/ 511 h 512"/>
                <a:gd name="T94" fmla="*/ 178 w 872"/>
                <a:gd name="T95" fmla="*/ 512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72" h="512">
                  <a:moveTo>
                    <a:pt x="178" y="512"/>
                  </a:moveTo>
                  <a:cubicBezTo>
                    <a:pt x="171" y="465"/>
                    <a:pt x="164" y="420"/>
                    <a:pt x="158" y="374"/>
                  </a:cubicBezTo>
                  <a:cubicBezTo>
                    <a:pt x="155" y="355"/>
                    <a:pt x="155" y="336"/>
                    <a:pt x="153" y="317"/>
                  </a:cubicBezTo>
                  <a:cubicBezTo>
                    <a:pt x="153" y="314"/>
                    <a:pt x="151" y="310"/>
                    <a:pt x="148" y="309"/>
                  </a:cubicBezTo>
                  <a:cubicBezTo>
                    <a:pt x="147" y="308"/>
                    <a:pt x="142" y="310"/>
                    <a:pt x="140" y="312"/>
                  </a:cubicBezTo>
                  <a:cubicBezTo>
                    <a:pt x="114" y="337"/>
                    <a:pt x="78" y="343"/>
                    <a:pt x="47" y="327"/>
                  </a:cubicBezTo>
                  <a:cubicBezTo>
                    <a:pt x="17" y="311"/>
                    <a:pt x="0" y="278"/>
                    <a:pt x="5" y="246"/>
                  </a:cubicBezTo>
                  <a:cubicBezTo>
                    <a:pt x="10" y="211"/>
                    <a:pt x="35" y="184"/>
                    <a:pt x="71" y="178"/>
                  </a:cubicBezTo>
                  <a:cubicBezTo>
                    <a:pt x="96" y="173"/>
                    <a:pt x="119" y="181"/>
                    <a:pt x="139" y="199"/>
                  </a:cubicBezTo>
                  <a:cubicBezTo>
                    <a:pt x="141" y="201"/>
                    <a:pt x="145" y="202"/>
                    <a:pt x="149" y="204"/>
                  </a:cubicBezTo>
                  <a:cubicBezTo>
                    <a:pt x="150" y="200"/>
                    <a:pt x="153" y="197"/>
                    <a:pt x="154" y="193"/>
                  </a:cubicBezTo>
                  <a:cubicBezTo>
                    <a:pt x="157" y="130"/>
                    <a:pt x="165" y="67"/>
                    <a:pt x="179" y="6"/>
                  </a:cubicBezTo>
                  <a:cubicBezTo>
                    <a:pt x="179" y="4"/>
                    <a:pt x="180" y="3"/>
                    <a:pt x="180" y="0"/>
                  </a:cubicBezTo>
                  <a:cubicBezTo>
                    <a:pt x="194" y="3"/>
                    <a:pt x="207" y="6"/>
                    <a:pt x="221" y="8"/>
                  </a:cubicBezTo>
                  <a:cubicBezTo>
                    <a:pt x="272" y="14"/>
                    <a:pt x="323" y="20"/>
                    <a:pt x="374" y="27"/>
                  </a:cubicBezTo>
                  <a:cubicBezTo>
                    <a:pt x="377" y="27"/>
                    <a:pt x="381" y="30"/>
                    <a:pt x="384" y="31"/>
                  </a:cubicBezTo>
                  <a:cubicBezTo>
                    <a:pt x="383" y="34"/>
                    <a:pt x="382" y="38"/>
                    <a:pt x="380" y="41"/>
                  </a:cubicBezTo>
                  <a:cubicBezTo>
                    <a:pt x="356" y="66"/>
                    <a:pt x="350" y="102"/>
                    <a:pt x="365" y="132"/>
                  </a:cubicBezTo>
                  <a:cubicBezTo>
                    <a:pt x="381" y="163"/>
                    <a:pt x="413" y="179"/>
                    <a:pt x="448" y="175"/>
                  </a:cubicBezTo>
                  <a:cubicBezTo>
                    <a:pt x="480" y="170"/>
                    <a:pt x="507" y="145"/>
                    <a:pt x="514" y="111"/>
                  </a:cubicBezTo>
                  <a:cubicBezTo>
                    <a:pt x="519" y="84"/>
                    <a:pt x="511" y="60"/>
                    <a:pt x="491" y="39"/>
                  </a:cubicBezTo>
                  <a:cubicBezTo>
                    <a:pt x="489" y="37"/>
                    <a:pt x="487" y="33"/>
                    <a:pt x="488" y="32"/>
                  </a:cubicBezTo>
                  <a:cubicBezTo>
                    <a:pt x="489" y="29"/>
                    <a:pt x="493" y="27"/>
                    <a:pt x="496" y="27"/>
                  </a:cubicBezTo>
                  <a:cubicBezTo>
                    <a:pt x="528" y="23"/>
                    <a:pt x="561" y="21"/>
                    <a:pt x="593" y="17"/>
                  </a:cubicBezTo>
                  <a:cubicBezTo>
                    <a:pt x="626" y="13"/>
                    <a:pt x="658" y="7"/>
                    <a:pt x="691" y="1"/>
                  </a:cubicBezTo>
                  <a:cubicBezTo>
                    <a:pt x="693" y="8"/>
                    <a:pt x="695" y="16"/>
                    <a:pt x="697" y="25"/>
                  </a:cubicBezTo>
                  <a:cubicBezTo>
                    <a:pt x="708" y="81"/>
                    <a:pt x="716" y="138"/>
                    <a:pt x="719" y="196"/>
                  </a:cubicBezTo>
                  <a:cubicBezTo>
                    <a:pt x="719" y="198"/>
                    <a:pt x="721" y="203"/>
                    <a:pt x="723" y="203"/>
                  </a:cubicBezTo>
                  <a:cubicBezTo>
                    <a:pt x="725" y="204"/>
                    <a:pt x="729" y="202"/>
                    <a:pt x="732" y="200"/>
                  </a:cubicBezTo>
                  <a:cubicBezTo>
                    <a:pt x="756" y="178"/>
                    <a:pt x="784" y="170"/>
                    <a:pt x="816" y="182"/>
                  </a:cubicBezTo>
                  <a:cubicBezTo>
                    <a:pt x="847" y="193"/>
                    <a:pt x="864" y="218"/>
                    <a:pt x="868" y="251"/>
                  </a:cubicBezTo>
                  <a:cubicBezTo>
                    <a:pt x="872" y="290"/>
                    <a:pt x="839" y="330"/>
                    <a:pt x="799" y="334"/>
                  </a:cubicBezTo>
                  <a:cubicBezTo>
                    <a:pt x="773" y="338"/>
                    <a:pt x="751" y="330"/>
                    <a:pt x="732" y="312"/>
                  </a:cubicBezTo>
                  <a:cubicBezTo>
                    <a:pt x="730" y="310"/>
                    <a:pt x="725" y="308"/>
                    <a:pt x="723" y="309"/>
                  </a:cubicBezTo>
                  <a:cubicBezTo>
                    <a:pt x="720" y="310"/>
                    <a:pt x="719" y="315"/>
                    <a:pt x="718" y="318"/>
                  </a:cubicBezTo>
                  <a:cubicBezTo>
                    <a:pt x="715" y="381"/>
                    <a:pt x="706" y="444"/>
                    <a:pt x="693" y="506"/>
                  </a:cubicBezTo>
                  <a:cubicBezTo>
                    <a:pt x="693" y="508"/>
                    <a:pt x="692" y="509"/>
                    <a:pt x="691" y="512"/>
                  </a:cubicBezTo>
                  <a:cubicBezTo>
                    <a:pt x="674" y="509"/>
                    <a:pt x="658" y="505"/>
                    <a:pt x="641" y="503"/>
                  </a:cubicBezTo>
                  <a:cubicBezTo>
                    <a:pt x="594" y="497"/>
                    <a:pt x="546" y="491"/>
                    <a:pt x="498" y="486"/>
                  </a:cubicBezTo>
                  <a:cubicBezTo>
                    <a:pt x="495" y="485"/>
                    <a:pt x="491" y="483"/>
                    <a:pt x="488" y="481"/>
                  </a:cubicBezTo>
                  <a:cubicBezTo>
                    <a:pt x="489" y="478"/>
                    <a:pt x="490" y="474"/>
                    <a:pt x="492" y="471"/>
                  </a:cubicBezTo>
                  <a:cubicBezTo>
                    <a:pt x="523" y="439"/>
                    <a:pt x="523" y="390"/>
                    <a:pt x="492" y="360"/>
                  </a:cubicBezTo>
                  <a:cubicBezTo>
                    <a:pt x="461" y="329"/>
                    <a:pt x="411" y="329"/>
                    <a:pt x="380" y="360"/>
                  </a:cubicBezTo>
                  <a:cubicBezTo>
                    <a:pt x="349" y="391"/>
                    <a:pt x="349" y="439"/>
                    <a:pt x="380" y="471"/>
                  </a:cubicBezTo>
                  <a:cubicBezTo>
                    <a:pt x="382" y="474"/>
                    <a:pt x="384" y="478"/>
                    <a:pt x="384" y="481"/>
                  </a:cubicBezTo>
                  <a:cubicBezTo>
                    <a:pt x="384" y="483"/>
                    <a:pt x="378" y="485"/>
                    <a:pt x="375" y="486"/>
                  </a:cubicBezTo>
                  <a:cubicBezTo>
                    <a:pt x="313" y="489"/>
                    <a:pt x="251" y="497"/>
                    <a:pt x="189" y="511"/>
                  </a:cubicBezTo>
                  <a:cubicBezTo>
                    <a:pt x="187" y="511"/>
                    <a:pt x="184" y="511"/>
                    <a:pt x="178" y="512"/>
                  </a:cubicBezTo>
                  <a:close/>
                </a:path>
              </a:pathLst>
            </a:custGeom>
            <a:solidFill>
              <a:schemeClr val="accent1">
                <a:alpha val="15000"/>
              </a:schemeClr>
            </a:solidFill>
            <a:ln w="38100">
              <a:solidFill>
                <a:schemeClr val="bg1">
                  <a:alpha val="50000"/>
                </a:schemeClr>
              </a:solidFill>
            </a:ln>
          </p:spPr>
          <p:txBody>
            <a:bodyPr anchor="ctr"/>
            <a:lstStyle/>
            <a:p>
              <a:pPr algn="ctr"/>
              <a:endParaRPr>
                <a:latin typeface="Arial"/>
                <a:ea typeface="Microsoft YaHei"/>
                <a:cs typeface="微软雅黑"/>
                <a:sym typeface="Arial"/>
              </a:endParaRPr>
            </a:p>
          </p:txBody>
        </p:sp>
      </p:grpSp>
      <p:sp>
        <p:nvSpPr>
          <p:cNvPr id="25" name="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660396" y="418039"/>
            <a:ext cx="10668000" cy="520700"/>
          </a:xfrm>
          <a:prstGeom prst="rect">
            <a:avLst/>
          </a:prstGeom>
          <a:noFill/>
        </p:spPr>
        <p:txBody>
          <a:bodyPr wrap="square" lIns="90000" tIns="46800" rIns="90000" bIns="46800" rtlCol="false" anchor="b" anchorCtr="false">
            <a:sp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zh-CN" sz="2800" b="true">
                <a:latin typeface="默认字体"/>
                <a:ea typeface="默认字体"/>
                <a:cs typeface="+mn-cs"/>
              </a:rPr>
              <a:t>星级达人权益与分级</a:t>
            </a:r>
            <a:endParaRPr lang="en-US" sz="2800" b="true">
              <a:latin typeface="默认字体"/>
              <a:ea typeface="默认字体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标题 8"/>
          <p:cNvSpPr txBox="true"/>
          <p:nvPr/>
        </p:nvSpPr>
        <p:spPr>
          <a:xfrm>
            <a:off x="2133105" y="1765815"/>
            <a:ext cx="1443629" cy="77262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false" eaLnBrk="true" latinLnBrk="false" hangingPunct="true">
              <a:lnSpc>
                <a:spcPct val="90000"/>
              </a:lnSpc>
              <a:spcBef>
                <a:spcPct val="1"/>
              </a:spcBef>
              <a:buNone/>
              <a:defRPr lang="zh-CN" altLang="en-US" sz="2800" b="tru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altLang="zh-CN" sz="5400" dirty="false">
                <a:solidFill>
                  <a:schemeClr val="accent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03.</a:t>
            </a:r>
            <a:endParaRPr lang="en-GB" sz="6600" spc="300" dirty="false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8" name="标题 8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2133105" y="2661556"/>
            <a:ext cx="9435008" cy="991376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 defTabSz="914400" rtl="false" eaLnBrk="true" latinLnBrk="false" hangingPunct="true">
              <a:lnSpc>
                <a:spcPct val="90000"/>
              </a:lnSpc>
              <a:spcBef>
                <a:spcPct val="1"/>
              </a:spcBef>
              <a:buNone/>
              <a:defRPr lang="zh-CN" altLang="en-US" sz="6000" b="tru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l">
              <a:lnSpc>
                <a:spcPct val="100000"/>
              </a:lnSpc>
              <a:buNone/>
            </a:pPr>
            <a:r>
              <a:rPr lang="zh-CN" sz="5400" spc="300">
                <a:latin typeface="Microsoft YaHei"/>
                <a:ea typeface="Microsoft YaHei"/>
                <a:cs typeface="+mj-cs"/>
              </a:rPr>
              <a:t>酒罐体系与积分运用</a:t>
            </a:r>
            <a:endParaRPr/>
          </a:p>
        </p:txBody>
      </p:sp>
      <p:sp>
        <p:nvSpPr>
          <p:cNvPr id="29" name="iṡliďé"/>
          <p:cNvSpPr/>
          <p:nvPr/>
        </p:nvSpPr>
        <p:spPr>
          <a:xfrm>
            <a:off x="10955135" y="641708"/>
            <a:ext cx="612978" cy="579536"/>
          </a:xfrm>
          <a:prstGeom prst="rect">
            <a:avLst/>
          </a:prstGeom>
          <a:gradFill flip="none" rotWithShape="true">
            <a:gsLst>
              <a:gs pos="0">
                <a:schemeClr val="accent1"/>
              </a:gs>
              <a:gs pos="61000">
                <a:schemeClr val="accent2">
                  <a:alpha val="40000"/>
                </a:schemeClr>
              </a:gs>
            </a:gsLst>
            <a:lin ang="2700000" scaled="true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lvl="0"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30" name="组合 13"/>
          <p:cNvGrpSpPr/>
          <p:nvPr/>
        </p:nvGrpSpPr>
        <p:grpSpPr>
          <a:xfrm>
            <a:off x="5561956" y="6125703"/>
            <a:ext cx="1105410" cy="45719"/>
            <a:chOff x="2000373" y="6117473"/>
            <a:chExt cx="1195538" cy="57600"/>
          </a:xfrm>
        </p:grpSpPr>
        <p:sp>
          <p:nvSpPr>
            <p:cNvPr id="31" name="ï$ľiḓè"/>
            <p:cNvSpPr/>
            <p:nvPr/>
          </p:nvSpPr>
          <p:spPr>
            <a:xfrm>
              <a:off x="2000373" y="6117473"/>
              <a:ext cx="324000" cy="57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  <p:sp>
          <p:nvSpPr>
            <p:cNvPr id="32" name="iśḻîḑê"/>
            <p:cNvSpPr/>
            <p:nvPr/>
          </p:nvSpPr>
          <p:spPr>
            <a:xfrm>
              <a:off x="2436142" y="6117473"/>
              <a:ext cx="324000" cy="576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  <p:sp>
          <p:nvSpPr>
            <p:cNvPr id="33" name="iṥḻiḓé"/>
            <p:cNvSpPr/>
            <p:nvPr/>
          </p:nvSpPr>
          <p:spPr>
            <a:xfrm>
              <a:off x="2871911" y="6117473"/>
              <a:ext cx="324000" cy="57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743" descr="{&quot;isTemplate&quot;:true,&quot;type&quot;:&quot;list&quot;,&quot;alignment&quot;:&quot;left&quot;,&quot;alignmentVertical&quot;:&quot;top&quot;,&quot;canOmit&quot;:false,&quot;scalable&quot;:false,&quot;minItemsCount&quot;:-1}"/>
          <p:cNvGrpSpPr/>
          <p:nvPr/>
        </p:nvGrpSpPr>
        <p:grpSpPr>
          <a:xfrm rot="0" flipH="false" flipV="false">
            <a:off x="1838948" y="1642806"/>
            <a:ext cx="5783287" cy="4824775"/>
            <a:chOff x="5982796" y="1521950"/>
            <a:chExt cx="5783287" cy="4824775"/>
          </a:xfrm>
        </p:grpSpPr>
        <p:grpSp>
          <p:nvGrpSpPr>
            <p:cNvPr id="36" name="Group 9"/>
            <p:cNvGrpSpPr/>
            <p:nvPr/>
          </p:nvGrpSpPr>
          <p:grpSpPr>
            <a:xfrm>
              <a:off x="5982796" y="1521950"/>
              <a:ext cx="5687135" cy="1523479"/>
              <a:chOff x="5982796" y="1521950"/>
              <a:chExt cx="5687135" cy="1523479"/>
            </a:xfrm>
          </p:grpSpPr>
          <p:sp>
            <p:nvSpPr>
              <p:cNvPr id="37" name="TextBox 10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5982796" y="1521950"/>
                <a:ext cx="5613400" cy="349250"/>
              </a:xfrm>
              <a:prstGeom prst="rect">
                <a:avLst/>
              </a:prstGeom>
            </p:spPr>
            <p:txBody>
              <a:bodyPr vert="horz" wrap="square" lIns="114300" tIns="57150" rIns="114300" bIns="57150" rtlCol="false" anchor="t" anchorCtr="false">
                <a:sp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sz="2000" b="true">
                    <a:solidFill>
                      <a:schemeClr val="accent1"/>
                    </a:solidFill>
                    <a:latin typeface="默认字体"/>
                    <a:ea typeface="默认字体"/>
                    <a:cs typeface="+mn-cs"/>
                  </a:rPr>
                  <a:t>新手酒罐质押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38" name="TextBox 11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5982796" y="1992485"/>
                <a:ext cx="5687135" cy="1052944"/>
              </a:xfrm>
              <a:prstGeom prst="rect">
                <a:avLst/>
              </a:prstGeom>
            </p:spPr>
            <p:txBody>
              <a:bodyPr vert="horz" wrap="square" lIns="114300" tIns="57150" rIns="114300" bIns="57150" rtlCol="false" anchor="t" anchorCtr="false">
                <a:noAutofit/>
              </a:bodyPr>
              <a:lstStyle/>
              <a:p>
                <a:pPr marL="0" indent="0">
                  <a:lnSpc>
                    <a:spcPct val="130000"/>
                  </a:lnSpc>
                  <a:buNone/>
                </a:pPr>
                <a:r>
                  <a:rPr lang="zh-CN" sz="1400">
                    <a:solidFill>
                      <a:schemeClr val="tx1"/>
                    </a:solidFill>
                    <a:latin typeface="默认字体"/>
                    <a:ea typeface="默认字体"/>
                    <a:cs typeface="+mn-cs"/>
                  </a:rPr>
                  <a:t>新手酒罐需要100积分质押，释放周期为30天。每天可以领取4个酒罐，总计可复投1次。</a:t>
                </a:r>
                <a:endParaRPr/>
              </a:p>
            </p:txBody>
          </p:sp>
        </p:grpSp>
        <p:grpSp>
          <p:nvGrpSpPr>
            <p:cNvPr id="39" name="Group 2"/>
            <p:cNvGrpSpPr/>
            <p:nvPr/>
          </p:nvGrpSpPr>
          <p:grpSpPr>
            <a:xfrm>
              <a:off x="5982796" y="3170591"/>
              <a:ext cx="5783287" cy="1523479"/>
              <a:chOff x="5982796" y="3170591"/>
              <a:chExt cx="5783287" cy="1523479"/>
            </a:xfrm>
          </p:grpSpPr>
          <p:sp>
            <p:nvSpPr>
              <p:cNvPr id="40" name="TextBox 3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5982796" y="3170591"/>
                <a:ext cx="5613400" cy="349250"/>
              </a:xfrm>
              <a:prstGeom prst="rect">
                <a:avLst/>
              </a:prstGeom>
            </p:spPr>
            <p:txBody>
              <a:bodyPr vert="horz" wrap="square" lIns="114300" tIns="57150" rIns="114300" bIns="57150" rtlCol="false" anchor="t" anchorCtr="false">
                <a:sp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sz="2000" b="true">
                    <a:solidFill>
                      <a:schemeClr val="accent1"/>
                    </a:solidFill>
                    <a:latin typeface="默认字体"/>
                    <a:ea typeface="默认字体"/>
                    <a:cs typeface="+mn-cs"/>
                  </a:rPr>
                  <a:t>一号酒罐质押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41" name="TextBox 4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5982796" y="3641126"/>
                <a:ext cx="5783287" cy="1052944"/>
              </a:xfrm>
              <a:prstGeom prst="rect">
                <a:avLst/>
              </a:prstGeom>
            </p:spPr>
            <p:txBody>
              <a:bodyPr vert="horz" wrap="square" lIns="114300" tIns="57150" rIns="114300" bIns="57150" rtlCol="false" anchor="t" anchorCtr="false">
                <a:noAutofit/>
              </a:bodyPr>
              <a:lstStyle/>
              <a:p>
                <a:pPr marL="0" indent="0">
                  <a:lnSpc>
                    <a:spcPct val="130000"/>
                  </a:lnSpc>
                  <a:buNone/>
                </a:pPr>
                <a:r>
                  <a:rPr lang="zh-CN" sz="1400">
                    <a:solidFill>
                      <a:schemeClr val="tx1"/>
                    </a:solidFill>
                    <a:latin typeface="默认字体"/>
                    <a:ea typeface="默认字体"/>
                    <a:cs typeface="+mn-cs"/>
                  </a:rPr>
                  <a:t>一号酒罐需要200积分质押，释放周期为35天。每日释放7.14个酒罐，最大持有数量为5个。</a:t>
                </a:r>
                <a:endParaRPr/>
              </a:p>
            </p:txBody>
          </p:sp>
        </p:grpSp>
        <p:grpSp>
          <p:nvGrpSpPr>
            <p:cNvPr id="42" name="Group 5"/>
            <p:cNvGrpSpPr/>
            <p:nvPr/>
          </p:nvGrpSpPr>
          <p:grpSpPr>
            <a:xfrm>
              <a:off x="5982796" y="4823246"/>
              <a:ext cx="5783287" cy="1523479"/>
              <a:chOff x="5982796" y="4823246"/>
              <a:chExt cx="5783287" cy="1523479"/>
            </a:xfrm>
          </p:grpSpPr>
          <p:sp>
            <p:nvSpPr>
              <p:cNvPr id="43" name="TextBox 6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5982796" y="4823246"/>
                <a:ext cx="5613400" cy="349250"/>
              </a:xfrm>
              <a:prstGeom prst="rect">
                <a:avLst/>
              </a:prstGeom>
            </p:spPr>
            <p:txBody>
              <a:bodyPr vert="horz" wrap="square" lIns="114300" tIns="57150" rIns="114300" bIns="57150" rtlCol="false" anchor="t" anchorCtr="false">
                <a:sp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sz="2000" b="true">
                    <a:solidFill>
                      <a:schemeClr val="accent1"/>
                    </a:solidFill>
                    <a:latin typeface="默认字体"/>
                    <a:ea typeface="默认字体"/>
                    <a:cs typeface="+mn-cs"/>
                  </a:rPr>
                  <a:t>五号酒罐质押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44" name="TextBox 7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5982796" y="5293781"/>
                <a:ext cx="5783287" cy="1052944"/>
              </a:xfrm>
              <a:prstGeom prst="rect">
                <a:avLst/>
              </a:prstGeom>
            </p:spPr>
            <p:txBody>
              <a:bodyPr vert="horz" wrap="square" lIns="114300" tIns="57150" rIns="114300" bIns="57150" rtlCol="false" anchor="t" anchorCtr="false">
                <a:noAutofit/>
              </a:bodyPr>
              <a:lstStyle/>
              <a:p>
                <a:pPr marL="0" indent="0">
                  <a:lnSpc>
                    <a:spcPct val="130000"/>
                  </a:lnSpc>
                  <a:buNone/>
                </a:pPr>
                <a:r>
                  <a:rPr lang="zh-CN" sz="1400">
                    <a:solidFill>
                      <a:schemeClr val="tx1"/>
                    </a:solidFill>
                    <a:latin typeface="默认字体"/>
                    <a:ea typeface="默认字体"/>
                    <a:cs typeface="+mn-cs"/>
                  </a:rPr>
                  <a:t>五号酒罐需要10000积分质押，释放周期为90天。每日可释放200个酒罐，最大持有数量为1个，适用于高端用户。</a:t>
                </a:r>
                <a:endParaRPr/>
              </a:p>
            </p:txBody>
          </p:sp>
        </p:grpSp>
      </p:grpSp>
      <p:sp>
        <p:nvSpPr>
          <p:cNvPr id="45" name="椭圆 7"/>
          <p:cNvSpPr>
            <a:spLocks noChangeAspect="true"/>
          </p:cNvSpPr>
          <p:nvPr/>
        </p:nvSpPr>
        <p:spPr>
          <a:xfrm rot="0" flipH="false" flipV="false">
            <a:off x="660396" y="1645419"/>
            <a:ext cx="864000" cy="864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b"/>
          <a:lstStyle/>
          <a:p>
            <a:pPr algn="ctr"/>
            <a:endParaRPr>
              <a:latin typeface="默认字体"/>
              <a:ea typeface="默认字体"/>
              <a:cs typeface="+mn-cs"/>
            </a:endParaRPr>
          </a:p>
        </p:txBody>
      </p:sp>
      <p:sp>
        <p:nvSpPr>
          <p:cNvPr id="46" name="椭圆 8"/>
          <p:cNvSpPr>
            <a:spLocks noChangeAspect="true"/>
          </p:cNvSpPr>
          <p:nvPr/>
        </p:nvSpPr>
        <p:spPr>
          <a:xfrm rot="0" flipH="false" flipV="false">
            <a:off x="660396" y="3291447"/>
            <a:ext cx="864000" cy="864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b"/>
          <a:lstStyle/>
          <a:p>
            <a:pPr algn="ctr"/>
            <a:endParaRPr>
              <a:latin typeface="默认字体"/>
              <a:ea typeface="默认字体"/>
              <a:cs typeface="+mn-cs"/>
            </a:endParaRPr>
          </a:p>
        </p:txBody>
      </p:sp>
      <p:sp>
        <p:nvSpPr>
          <p:cNvPr id="47" name="椭圆 9"/>
          <p:cNvSpPr>
            <a:spLocks noChangeAspect="true"/>
          </p:cNvSpPr>
          <p:nvPr/>
        </p:nvSpPr>
        <p:spPr>
          <a:xfrm rot="0" flipH="false" flipV="false">
            <a:off x="660396" y="4943700"/>
            <a:ext cx="864000" cy="864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b"/>
          <a:lstStyle/>
          <a:p>
            <a:pPr algn="ctr"/>
            <a:endParaRPr>
              <a:latin typeface="默认字体"/>
              <a:ea typeface="默认字体"/>
              <a:cs typeface="+mn-cs"/>
            </a:endParaRPr>
          </a:p>
        </p:txBody>
      </p:sp>
      <p:sp>
        <p:nvSpPr>
          <p:cNvPr id="48" name="Tencent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660396" y="418039"/>
            <a:ext cx="11010900" cy="520700"/>
          </a:xfrm>
          <a:prstGeom prst="rect">
            <a:avLst/>
          </a:prstGeom>
          <a:noFill/>
        </p:spPr>
        <p:txBody>
          <a:bodyPr wrap="square" lIns="90000" tIns="46800" rIns="90000" bIns="46800" rtlCol="false" anchor="b" anchorCtr="false">
            <a:sp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zh-CN" sz="2800" b="true">
                <a:latin typeface="默认字体"/>
                <a:ea typeface="默认字体"/>
                <a:cs typeface="+mn-cs"/>
              </a:rPr>
              <a:t>各阶段酒罐质押与释放</a:t>
            </a:r>
            <a:endParaRPr lang="en-US" sz="2800" b="true">
              <a:latin typeface="默认字体"/>
              <a:ea typeface="默认字体"/>
              <a:cs typeface="+mn-cs"/>
            </a:endParaRPr>
          </a:p>
        </p:txBody>
      </p:sp>
      <p:graphicFrame>
        <p:nvGraphicFramePr>
          <p:cNvPr id="49" name="49"/>
          <p:cNvGraphicFramePr/>
          <p:nvPr/>
        </p:nvGraphicFramePr>
        <p:xfrm>
          <a:off x="7840635" y="1992056"/>
          <a:ext cx="3722813" cy="3671083"/>
        </p:xfrm>
        <a:graphic>
          <a:graphicData uri="http://schemas.openxmlformats.org/drawingml/2006/chart">
            <c:chart r:id="rId0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>
  <p:cSld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" descr="{&quot;isTemplate&quot;:true,&quot;type&quot;:&quot;list&quot;,&quot;alignment&quot;:&quot;left&quot;,&quot;alignmentVertical&quot;:&quot;top&quot;,&quot;canOmit&quot;:false,&quot;scalable&quot;:false,&quot;minItemsCount&quot;:-1}"/>
          <p:cNvGrpSpPr/>
          <p:nvPr/>
        </p:nvGrpSpPr>
        <p:grpSpPr>
          <a:xfrm rot="0" flipH="false" flipV="false">
            <a:off x="563040" y="1430316"/>
            <a:ext cx="5857449" cy="4684316"/>
            <a:chOff x="5506203" y="1430316"/>
            <a:chExt cx="5857449" cy="4684316"/>
          </a:xfrm>
        </p:grpSpPr>
        <p:grpSp>
          <p:nvGrpSpPr>
            <p:cNvPr id="52" name=""/>
            <p:cNvGrpSpPr/>
            <p:nvPr/>
          </p:nvGrpSpPr>
          <p:grpSpPr>
            <a:xfrm rot="0" flipH="false" flipV="false">
              <a:off x="5506203" y="1430316"/>
              <a:ext cx="5857449" cy="1414251"/>
              <a:chOff x="5475925" y="1912704"/>
              <a:chExt cx="5857449" cy="1414251"/>
            </a:xfrm>
          </p:grpSpPr>
          <p:grpSp>
            <p:nvGrpSpPr>
              <p:cNvPr id="53" name=""/>
              <p:cNvGrpSpPr/>
              <p:nvPr/>
            </p:nvGrpSpPr>
            <p:grpSpPr>
              <a:xfrm>
                <a:off x="5933397" y="1912704"/>
                <a:ext cx="5399977" cy="1414251"/>
                <a:chOff x="5933397" y="1912704"/>
                <a:chExt cx="5399977" cy="1414251"/>
              </a:xfrm>
            </p:grpSpPr>
            <p:sp>
              <p:nvSpPr>
                <p:cNvPr id="54" name="TextBox 56" descr="{&quot;isTemplate&quot;:true,&quot;type&quot;:&quot;title&quot;,&quot;canOmit&quot;:false,&quot;range&quot;:0}"/>
                <p:cNvSpPr txBox="true"/>
                <p:nvPr/>
              </p:nvSpPr>
              <p:spPr>
                <a:xfrm rot="0" flipH="false" flipV="false">
                  <a:off x="5933398" y="1912704"/>
                  <a:ext cx="5399976" cy="457200"/>
                </a:xfrm>
                <a:prstGeom prst="rect">
                  <a:avLst/>
                </a:prstGeom>
                <a:noFill/>
              </p:spPr>
              <p:txBody>
                <a:bodyPr wrap="none" rtlCol="false">
                  <a:noAutofit/>
                </a:bodyPr>
                <a:lstStyle>
                  <a:defPPr>
                    <a:defRPr lang="en-US"/>
                  </a:defPPr>
                  <a:lvl1pPr marL="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lvl="0" indent="0">
                    <a:lnSpc>
                      <a:spcPct val="100000"/>
                    </a:lnSpc>
                    <a:buNone/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r>
                    <a:rPr lang="zh-CN" sz="2000" b="true">
                      <a:solidFill>
                        <a:schemeClr val="tx1"/>
                      </a:solidFill>
                      <a:latin typeface="默认字体"/>
                      <a:ea typeface="默认字体"/>
                      <a:cs typeface="等线"/>
                      <a:sym typeface="思源宋体 CN"/>
                    </a:rPr>
                    <a:t>100积分酒罐玩法</a:t>
                  </a:r>
                  <a:endParaRPr/>
                </a:p>
              </p:txBody>
            </p:sp>
            <p:sp>
              <p:nvSpPr>
                <p:cNvPr id="55" name="Rectangle 22" descr="{&quot;isTemplate&quot;:true,&quot;type&quot;:&quot;content&quot;,&quot;canOmit&quot;:false,&quot;range&quot;:0}"/>
                <p:cNvSpPr/>
                <p:nvPr/>
              </p:nvSpPr>
              <p:spPr>
                <a:xfrm rot="0" flipH="false" flipV="false">
                  <a:off x="5933397" y="2259568"/>
                  <a:ext cx="5399976" cy="1067387"/>
                </a:xfrm>
                <a:prstGeom prst="rect">
                  <a:avLst/>
                </a:prstGeom>
              </p:spPr>
              <p:txBody>
                <a:bodyPr wrap="square">
                  <a:noAutofit/>
                </a:bodyPr>
                <a:lstStyle/>
                <a:p>
                  <a:pPr marL="0" indent="0">
                    <a:lnSpc>
                      <a:spcPct val="130000"/>
                    </a:lnSpc>
                    <a:buNone/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r>
                    <a:rPr lang="zh-CN" sz="1400">
                      <a:latin typeface="默认字体"/>
                      <a:ea typeface="默认字体"/>
                      <a:cs typeface="等线"/>
                      <a:sym typeface="思源宋体 CN"/>
                    </a:rPr>
                    <a:t>存放100积分于酒罐中24小时，可产出102积分。最多可持有3个，每24小时后需手动领取收益。</a:t>
                  </a:r>
                  <a:endParaRPr/>
                </a:p>
              </p:txBody>
            </p:sp>
          </p:grpSp>
          <p:sp>
            <p:nvSpPr>
              <p:cNvPr id="56" name=""/>
              <p:cNvSpPr/>
              <p:nvPr/>
            </p:nvSpPr>
            <p:spPr>
              <a:xfrm rot="5400000">
                <a:off x="5450283" y="2263201"/>
                <a:ext cx="371815" cy="320531"/>
              </a:xfrm>
              <a:prstGeom prst="triangle">
                <a:avLst/>
              </a:prstGeom>
              <a:solidFill>
                <a:schemeClr val="accent4">
                  <a:alpha val="100000"/>
                </a:schemeClr>
              </a:solidFill>
              <a:ln>
                <a:noFill/>
              </a:ln>
              <a:effectLst>
                <a:outerShdw blurRad="812800" dist="342900" dir="5100000" sx="96000" sy="96000" algn="ctr" rotWithShape="false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false" anchor="ctr"/>
              <a:lstStyle/>
              <a:p>
                <a:pPr algn="ctr"/>
                <a:endParaRPr lang="en-US" sz="1353">
                  <a:latin typeface="默认字体"/>
                  <a:ea typeface="默认字体"/>
                  <a:cs typeface="等线"/>
                  <a:sym typeface="思源宋体 CN"/>
                </a:endParaRPr>
              </a:p>
            </p:txBody>
          </p:sp>
        </p:grpSp>
        <p:grpSp>
          <p:nvGrpSpPr>
            <p:cNvPr id="57" name=""/>
            <p:cNvGrpSpPr/>
            <p:nvPr/>
          </p:nvGrpSpPr>
          <p:grpSpPr>
            <a:xfrm rot="0" flipH="false" flipV="false">
              <a:off x="5506203" y="3085761"/>
              <a:ext cx="5857448" cy="1393825"/>
              <a:chOff x="5475925" y="3326956"/>
              <a:chExt cx="5857448" cy="1393825"/>
            </a:xfrm>
          </p:grpSpPr>
          <p:grpSp>
            <p:nvGrpSpPr>
              <p:cNvPr id="58" name=""/>
              <p:cNvGrpSpPr/>
              <p:nvPr/>
            </p:nvGrpSpPr>
            <p:grpSpPr>
              <a:xfrm>
                <a:off x="5933397" y="3326956"/>
                <a:ext cx="5399976" cy="1393825"/>
                <a:chOff x="5933397" y="3326956"/>
                <a:chExt cx="5399976" cy="1393825"/>
              </a:xfrm>
            </p:grpSpPr>
            <p:sp>
              <p:nvSpPr>
                <p:cNvPr id="59" name="TextBox 56" descr="{&quot;isTemplate&quot;:true,&quot;type&quot;:&quot;title&quot;,&quot;canOmit&quot;:false,&quot;range&quot;:0}"/>
                <p:cNvSpPr txBox="true"/>
                <p:nvPr/>
              </p:nvSpPr>
              <p:spPr>
                <a:xfrm rot="0" flipH="false" flipV="false">
                  <a:off x="5933398" y="3326956"/>
                  <a:ext cx="5399975" cy="457200"/>
                </a:xfrm>
                <a:prstGeom prst="rect">
                  <a:avLst/>
                </a:prstGeom>
                <a:noFill/>
              </p:spPr>
              <p:txBody>
                <a:bodyPr wrap="none" rtlCol="false">
                  <a:noAutofit/>
                </a:bodyPr>
                <a:lstStyle>
                  <a:defPPr>
                    <a:defRPr lang="en-US"/>
                  </a:defPPr>
                  <a:lvl1pPr marL="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lvl="0" indent="0">
                    <a:lnSpc>
                      <a:spcPct val="100000"/>
                    </a:lnSpc>
                    <a:buNone/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r>
                    <a:rPr lang="zh-CN" sz="2000" b="true">
                      <a:solidFill>
                        <a:schemeClr val="tx1"/>
                      </a:solidFill>
                      <a:latin typeface="默认字体"/>
                      <a:ea typeface="默认字体"/>
                      <a:cs typeface="等线"/>
                      <a:sym typeface="思源宋体 CN"/>
                    </a:rPr>
                    <a:t>5000积分酒罐玩法</a:t>
                  </a:r>
                  <a:endParaRPr/>
                </a:p>
              </p:txBody>
            </p:sp>
            <p:sp>
              <p:nvSpPr>
                <p:cNvPr id="60" name="Rectangle 25" descr="{&quot;isTemplate&quot;:true,&quot;type&quot;:&quot;content&quot;,&quot;canOmit&quot;:false,&quot;range&quot;:0}"/>
                <p:cNvSpPr/>
                <p:nvPr/>
              </p:nvSpPr>
              <p:spPr>
                <a:xfrm rot="0" flipH="false" flipV="false">
                  <a:off x="5933397" y="3673820"/>
                  <a:ext cx="5399976" cy="1046961"/>
                </a:xfrm>
                <a:prstGeom prst="rect">
                  <a:avLst/>
                </a:prstGeom>
              </p:spPr>
              <p:txBody>
                <a:bodyPr wrap="square">
                  <a:noAutofit/>
                </a:bodyPr>
                <a:lstStyle/>
                <a:p>
                  <a:pPr marL="0" indent="0">
                    <a:lnSpc>
                      <a:spcPct val="130000"/>
                    </a:lnSpc>
                    <a:buNone/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r>
                    <a:rPr lang="zh-CN" sz="1400">
                      <a:latin typeface="默认字体"/>
                      <a:ea typeface="默认字体"/>
                      <a:cs typeface="等线"/>
                      <a:sym typeface="思源宋体 CN"/>
                    </a:rPr>
                    <a:t>存放5000积分于酒罐中24小时，可产出5100积分。最多持有1个，每24小时后需手动领取收益。</a:t>
                  </a:r>
                  <a:endParaRPr/>
                </a:p>
              </p:txBody>
            </p:sp>
          </p:grpSp>
          <p:sp>
            <p:nvSpPr>
              <p:cNvPr id="61" name=""/>
              <p:cNvSpPr/>
              <p:nvPr/>
            </p:nvSpPr>
            <p:spPr>
              <a:xfrm rot="5400000">
                <a:off x="5450283" y="3677453"/>
                <a:ext cx="371815" cy="320531"/>
              </a:xfrm>
              <a:prstGeom prst="triangle">
                <a:avLst/>
              </a:prstGeom>
              <a:solidFill>
                <a:schemeClr val="accent4">
                  <a:alpha val="100000"/>
                </a:schemeClr>
              </a:solidFill>
              <a:ln>
                <a:noFill/>
              </a:ln>
              <a:effectLst>
                <a:outerShdw blurRad="812800" dist="342900" dir="5100000" sx="96000" sy="96000" algn="ctr" rotWithShape="false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false" anchor="ctr"/>
              <a:lstStyle/>
              <a:p>
                <a:pPr algn="ctr"/>
                <a:endParaRPr lang="en-US" sz="1353">
                  <a:latin typeface="默认字体"/>
                  <a:ea typeface="默认字体"/>
                  <a:cs typeface="等线"/>
                  <a:sym typeface="思源宋体 CN"/>
                </a:endParaRPr>
              </a:p>
            </p:txBody>
          </p:sp>
        </p:grpSp>
        <p:grpSp>
          <p:nvGrpSpPr>
            <p:cNvPr id="62" name=""/>
            <p:cNvGrpSpPr/>
            <p:nvPr/>
          </p:nvGrpSpPr>
          <p:grpSpPr>
            <a:xfrm rot="0" flipH="false" flipV="false">
              <a:off x="5506203" y="4720781"/>
              <a:ext cx="5857449" cy="1393851"/>
              <a:chOff x="5475925" y="4769332"/>
              <a:chExt cx="5857449" cy="1393851"/>
            </a:xfrm>
          </p:grpSpPr>
          <p:grpSp>
            <p:nvGrpSpPr>
              <p:cNvPr id="63" name=""/>
              <p:cNvGrpSpPr/>
              <p:nvPr/>
            </p:nvGrpSpPr>
            <p:grpSpPr>
              <a:xfrm>
                <a:off x="5933397" y="4769332"/>
                <a:ext cx="5399977" cy="1393851"/>
                <a:chOff x="5933397" y="4769332"/>
                <a:chExt cx="5399977" cy="1393851"/>
              </a:xfrm>
            </p:grpSpPr>
            <p:sp>
              <p:nvSpPr>
                <p:cNvPr id="64" name="TextBox 56" descr="{&quot;isTemplate&quot;:true,&quot;type&quot;:&quot;title&quot;,&quot;canOmit&quot;:false,&quot;range&quot;:0}"/>
                <p:cNvSpPr txBox="true"/>
                <p:nvPr/>
              </p:nvSpPr>
              <p:spPr>
                <a:xfrm rot="0" flipH="false" flipV="false">
                  <a:off x="5933398" y="4769332"/>
                  <a:ext cx="5399976" cy="457200"/>
                </a:xfrm>
                <a:prstGeom prst="rect">
                  <a:avLst/>
                </a:prstGeom>
                <a:noFill/>
              </p:spPr>
              <p:txBody>
                <a:bodyPr wrap="none" rtlCol="false">
                  <a:noAutofit/>
                </a:bodyPr>
                <a:lstStyle>
                  <a:defPPr>
                    <a:defRPr lang="en-US"/>
                  </a:defPPr>
                  <a:lvl1pPr marL="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lvl="0" indent="0">
                    <a:lnSpc>
                      <a:spcPct val="100000"/>
                    </a:lnSpc>
                    <a:buNone/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r>
                    <a:rPr lang="zh-CN" sz="2000" b="true">
                      <a:solidFill>
                        <a:schemeClr val="tx1"/>
                      </a:solidFill>
                      <a:latin typeface="默认字体"/>
                      <a:ea typeface="默认字体"/>
                      <a:cs typeface="等线"/>
                      <a:sym typeface="思源宋体 CN"/>
                    </a:rPr>
                    <a:t>10000积分酒罐玩法</a:t>
                  </a:r>
                  <a:endParaRPr/>
                </a:p>
              </p:txBody>
            </p:sp>
            <p:sp>
              <p:nvSpPr>
                <p:cNvPr id="65" name="Rectangle 28" descr="{&quot;isTemplate&quot;:true,&quot;type&quot;:&quot;content&quot;,&quot;canOmit&quot;:false,&quot;range&quot;:0}"/>
                <p:cNvSpPr/>
                <p:nvPr/>
              </p:nvSpPr>
              <p:spPr>
                <a:xfrm rot="0" flipH="false" flipV="false">
                  <a:off x="5933397" y="5116195"/>
                  <a:ext cx="5399976" cy="1046988"/>
                </a:xfrm>
                <a:prstGeom prst="rect">
                  <a:avLst/>
                </a:prstGeom>
              </p:spPr>
              <p:txBody>
                <a:bodyPr wrap="square">
                  <a:noAutofit/>
                </a:bodyPr>
                <a:lstStyle/>
                <a:p>
                  <a:pPr marL="0" indent="0">
                    <a:lnSpc>
                      <a:spcPct val="130000"/>
                    </a:lnSpc>
                    <a:buNone/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r>
                    <a:rPr lang="zh-CN" sz="1400">
                      <a:latin typeface="默认字体"/>
                      <a:ea typeface="默认字体"/>
                      <a:cs typeface="等线"/>
                      <a:sym typeface="思源宋体 CN"/>
                    </a:rPr>
                    <a:t>存放10000积分于酒罐中24小时，可产出10200积分，最大持有数量为1个，每24小时后需手动领取收益。</a:t>
                  </a:r>
                  <a:endParaRPr/>
                </a:p>
              </p:txBody>
            </p:sp>
          </p:grpSp>
          <p:sp>
            <p:nvSpPr>
              <p:cNvPr id="66" name=""/>
              <p:cNvSpPr/>
              <p:nvPr/>
            </p:nvSpPr>
            <p:spPr>
              <a:xfrm rot="5400000">
                <a:off x="5450283" y="5119829"/>
                <a:ext cx="371815" cy="320531"/>
              </a:xfrm>
              <a:prstGeom prst="triangle">
                <a:avLst/>
              </a:prstGeom>
              <a:solidFill>
                <a:schemeClr val="accent4">
                  <a:alpha val="100000"/>
                </a:schemeClr>
              </a:solidFill>
              <a:ln>
                <a:noFill/>
              </a:ln>
              <a:effectLst>
                <a:outerShdw blurRad="812800" dist="342900" dir="5100000" sx="96000" sy="96000" algn="ctr" rotWithShape="false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false" anchor="ctr"/>
              <a:lstStyle/>
              <a:p>
                <a:pPr algn="ctr"/>
                <a:endParaRPr lang="en-US" sz="1353">
                  <a:latin typeface="默认字体"/>
                  <a:ea typeface="默认字体"/>
                  <a:cs typeface="等线"/>
                  <a:sym typeface="思源宋体 CN"/>
                </a:endParaRPr>
              </a:p>
            </p:txBody>
          </p:sp>
        </p:grpSp>
      </p:grpSp>
      <p:sp>
        <p:nvSpPr>
          <p:cNvPr id="67" name="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660396" y="418039"/>
            <a:ext cx="10668000" cy="520700"/>
          </a:xfrm>
          <a:prstGeom prst="rect">
            <a:avLst/>
          </a:prstGeom>
          <a:noFill/>
        </p:spPr>
        <p:txBody>
          <a:bodyPr wrap="square" lIns="90000" tIns="46800" rIns="90000" bIns="46800" rtlCol="false" anchor="b" anchorCtr="false">
            <a:sp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zh-CN" sz="2800" b="true">
                <a:latin typeface="默认字体"/>
                <a:ea typeface="默认字体"/>
                <a:cs typeface="+mn-cs"/>
              </a:rPr>
              <a:t>酒罐24小时玩法</a:t>
            </a:r>
            <a:endParaRPr/>
          </a:p>
        </p:txBody>
      </p:sp>
      <p:grpSp>
        <p:nvGrpSpPr>
          <p:cNvPr id="68" name="" descr="{&quot;isTemplate&quot;:true,&quot;type&quot;:&quot;chart&quot;,&quot;canOmit&quot;:false,&quot;minItemsCount&quot;:0,&quot;scalable&quot;:true}"/>
          <p:cNvGrpSpPr/>
          <p:nvPr/>
        </p:nvGrpSpPr>
        <p:grpSpPr>
          <a:xfrm rot="0" flipH="false" flipV="false">
            <a:off x="6835571" y="1430316"/>
            <a:ext cx="4492825" cy="4492826"/>
            <a:chOff x="4354391" y="2087131"/>
            <a:chExt cx="3483212" cy="3517114"/>
          </a:xfrm>
        </p:grpSpPr>
        <p:sp>
          <p:nvSpPr>
            <p:cNvPr id="69" name="ïṥļiḓe"/>
            <p:cNvSpPr/>
            <p:nvPr/>
          </p:nvSpPr>
          <p:spPr bwMode="auto">
            <a:xfrm rot="0" flipH="false" flipV="false">
              <a:off x="6396212" y="3872609"/>
              <a:ext cx="1436650" cy="1436887"/>
            </a:xfrm>
            <a:custGeom>
              <a:avLst/>
              <a:gdLst>
                <a:gd name="T0" fmla="*/ 10525 w 21051"/>
                <a:gd name="T1" fmla="*/ 10525 h 21051"/>
                <a:gd name="T2" fmla="*/ 10525 w 21051"/>
                <a:gd name="T3" fmla="*/ 10525 h 21051"/>
                <a:gd name="T4" fmla="*/ 10525 w 21051"/>
                <a:gd name="T5" fmla="*/ 10525 h 21051"/>
                <a:gd name="T6" fmla="*/ 10525 w 21051"/>
                <a:gd name="T7" fmla="*/ 10525 h 210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051" h="21051">
                  <a:moveTo>
                    <a:pt x="19402" y="9679"/>
                  </a:moveTo>
                  <a:cubicBezTo>
                    <a:pt x="21599" y="7482"/>
                    <a:pt x="21600" y="3921"/>
                    <a:pt x="19402" y="1723"/>
                  </a:cubicBezTo>
                  <a:lnTo>
                    <a:pt x="17678" y="0"/>
                  </a:lnTo>
                  <a:lnTo>
                    <a:pt x="0" y="17678"/>
                  </a:lnTo>
                  <a:lnTo>
                    <a:pt x="1723" y="19402"/>
                  </a:lnTo>
                  <a:cubicBezTo>
                    <a:pt x="3921" y="21599"/>
                    <a:pt x="7482" y="21599"/>
                    <a:pt x="9679" y="19402"/>
                  </a:cubicBezTo>
                  <a:lnTo>
                    <a:pt x="19402" y="9679"/>
                  </a:lnTo>
                  <a:close/>
                </a:path>
              </a:pathLst>
            </a:custGeom>
            <a:solidFill>
              <a:schemeClr val="accent4">
                <a:lumMod val="75000"/>
                <a:alpha val="100000"/>
              </a:scheme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square" lIns="91440" tIns="45720" rIns="91440" bIns="45720" anchor="ctr">
              <a:normAutofit fontScale="100000"/>
            </a:bodyPr>
            <a:lstStyle/>
            <a:p>
              <a:pPr algn="ctr"/>
              <a:endParaRPr>
                <a:latin typeface="Arial"/>
                <a:ea typeface="Microsoft YaHei"/>
                <a:cs typeface="微软雅黑"/>
                <a:sym typeface="Arial"/>
              </a:endParaRPr>
            </a:p>
          </p:txBody>
        </p:sp>
        <p:sp>
          <p:nvSpPr>
            <p:cNvPr id="70" name="íṣļidè"/>
            <p:cNvSpPr/>
            <p:nvPr/>
          </p:nvSpPr>
          <p:spPr bwMode="auto">
            <a:xfrm rot="0" flipH="false" flipV="false">
              <a:off x="4829743" y="3616093"/>
              <a:ext cx="2382222" cy="1962217"/>
            </a:xfrm>
            <a:custGeom>
              <a:avLst/>
              <a:gdLst>
                <a:gd name="T0" fmla="*/ 10800 w 21600"/>
                <a:gd name="T1" fmla="*/ 10377 h 20755"/>
                <a:gd name="T2" fmla="*/ 10800 w 21600"/>
                <a:gd name="T3" fmla="*/ 10377 h 20755"/>
                <a:gd name="T4" fmla="*/ 10800 w 21600"/>
                <a:gd name="T5" fmla="*/ 10377 h 20755"/>
                <a:gd name="T6" fmla="*/ 10800 w 21600"/>
                <a:gd name="T7" fmla="*/ 10377 h 207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0755">
                  <a:moveTo>
                    <a:pt x="10455" y="17683"/>
                  </a:moveTo>
                  <a:cubicBezTo>
                    <a:pt x="12918" y="20556"/>
                    <a:pt x="16015" y="21599"/>
                    <a:pt x="17375" y="20013"/>
                  </a:cubicBezTo>
                  <a:lnTo>
                    <a:pt x="21429" y="15283"/>
                  </a:lnTo>
                  <a:cubicBezTo>
                    <a:pt x="21492" y="15210"/>
                    <a:pt x="21546" y="15128"/>
                    <a:pt x="21600" y="15046"/>
                  </a:cubicBezTo>
                  <a:cubicBezTo>
                    <a:pt x="20069" y="15920"/>
                    <a:pt x="17397" y="14813"/>
                    <a:pt x="15219" y="12272"/>
                  </a:cubicBezTo>
                  <a:lnTo>
                    <a:pt x="4700" y="0"/>
                  </a:lnTo>
                  <a:lnTo>
                    <a:pt x="0" y="5484"/>
                  </a:lnTo>
                  <a:lnTo>
                    <a:pt x="10455" y="17683"/>
                  </a:lnTo>
                  <a:close/>
                </a:path>
              </a:pathLst>
            </a:custGeom>
            <a:solidFill>
              <a:schemeClr val="accent4">
                <a:alpha val="100000"/>
              </a:scheme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square" lIns="91440" tIns="45720" rIns="91440" bIns="45720" anchor="ctr">
              <a:normAutofit fontScale="100000"/>
            </a:bodyPr>
            <a:lstStyle/>
            <a:p>
              <a:pPr algn="ctr"/>
              <a:endParaRPr>
                <a:latin typeface="Arial"/>
                <a:ea typeface="Microsoft YaHei"/>
                <a:cs typeface="微软雅黑"/>
                <a:sym typeface="Arial"/>
              </a:endParaRPr>
            </a:p>
          </p:txBody>
        </p:sp>
        <p:sp>
          <p:nvSpPr>
            <p:cNvPr id="71" name="íŝľîďê"/>
            <p:cNvSpPr/>
            <p:nvPr/>
          </p:nvSpPr>
          <p:spPr bwMode="auto">
            <a:xfrm rot="0" flipH="false" flipV="false">
              <a:off x="4664860" y="4167359"/>
              <a:ext cx="1436650" cy="1436887"/>
            </a:xfrm>
            <a:custGeom>
              <a:avLst/>
              <a:gdLst>
                <a:gd name="T0" fmla="+- 0 11074 549"/>
                <a:gd name="T1" fmla="*/ T0 w 21051"/>
                <a:gd name="T2" fmla="*/ 10525 h 21051"/>
                <a:gd name="T3" fmla="+- 0 11074 549"/>
                <a:gd name="T4" fmla="*/ T3 w 21051"/>
                <a:gd name="T5" fmla="*/ 10525 h 21051"/>
                <a:gd name="T6" fmla="+- 0 11074 549"/>
                <a:gd name="T7" fmla="*/ T6 w 21051"/>
                <a:gd name="T8" fmla="*/ 10525 h 21051"/>
                <a:gd name="T9" fmla="+- 0 11074 549"/>
                <a:gd name="T10" fmla="*/ T9 w 21051"/>
                <a:gd name="T11" fmla="*/ 10525 h 21051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1051" h="21051">
                  <a:moveTo>
                    <a:pt x="11371" y="19402"/>
                  </a:moveTo>
                  <a:cubicBezTo>
                    <a:pt x="13568" y="21599"/>
                    <a:pt x="17129" y="21600"/>
                    <a:pt x="19327" y="19402"/>
                  </a:cubicBezTo>
                  <a:lnTo>
                    <a:pt x="21051" y="17678"/>
                  </a:lnTo>
                  <a:lnTo>
                    <a:pt x="3372" y="0"/>
                  </a:lnTo>
                  <a:lnTo>
                    <a:pt x="1648" y="1723"/>
                  </a:lnTo>
                  <a:cubicBezTo>
                    <a:pt x="-549" y="3921"/>
                    <a:pt x="-549" y="7482"/>
                    <a:pt x="1648" y="9679"/>
                  </a:cubicBezTo>
                  <a:lnTo>
                    <a:pt x="11371" y="19402"/>
                  </a:lnTo>
                  <a:close/>
                </a:path>
              </a:pathLst>
            </a:custGeom>
            <a:solidFill>
              <a:schemeClr val="accent1">
                <a:lumMod val="75000"/>
                <a:alpha val="100000"/>
              </a:scheme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square" lIns="91440" tIns="45720" rIns="91440" bIns="45720" anchor="ctr">
              <a:normAutofit fontScale="100000"/>
            </a:bodyPr>
            <a:lstStyle/>
            <a:p>
              <a:pPr algn="ctr"/>
              <a:endParaRPr>
                <a:latin typeface="Arial"/>
                <a:ea typeface="Microsoft YaHei"/>
                <a:cs typeface="微软雅黑"/>
                <a:sym typeface="Arial"/>
              </a:endParaRPr>
            </a:p>
          </p:txBody>
        </p:sp>
        <p:sp>
          <p:nvSpPr>
            <p:cNvPr id="72" name="ïsļíḓê"/>
            <p:cNvSpPr/>
            <p:nvPr/>
          </p:nvSpPr>
          <p:spPr bwMode="auto">
            <a:xfrm rot="0" flipH="false" flipV="false">
              <a:off x="4390352" y="2760867"/>
              <a:ext cx="1808431" cy="2222864"/>
            </a:xfrm>
            <a:custGeom>
              <a:avLst/>
              <a:gdLst>
                <a:gd name="T0" fmla="+- 0 11221 843"/>
                <a:gd name="T1" fmla="*/ T0 w 20757"/>
                <a:gd name="T2" fmla="*/ 10800 h 21600"/>
                <a:gd name="T3" fmla="+- 0 11221 843"/>
                <a:gd name="T4" fmla="*/ T3 w 20757"/>
                <a:gd name="T5" fmla="*/ 10800 h 21600"/>
                <a:gd name="T6" fmla="+- 0 11221 843"/>
                <a:gd name="T7" fmla="*/ T6 w 20757"/>
                <a:gd name="T8" fmla="*/ 10800 h 21600"/>
                <a:gd name="T9" fmla="+- 0 11221 843"/>
                <a:gd name="T10" fmla="*/ T9 w 20757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0757" h="21600">
                  <a:moveTo>
                    <a:pt x="2857" y="10117"/>
                  </a:moveTo>
                  <a:cubicBezTo>
                    <a:pt x="43" y="12500"/>
                    <a:pt x="-843" y="15612"/>
                    <a:pt x="878" y="17070"/>
                  </a:cubicBezTo>
                  <a:lnTo>
                    <a:pt x="6009" y="21415"/>
                  </a:lnTo>
                  <a:cubicBezTo>
                    <a:pt x="6089" y="21482"/>
                    <a:pt x="6177" y="21541"/>
                    <a:pt x="6265" y="21600"/>
                  </a:cubicBezTo>
                  <a:cubicBezTo>
                    <a:pt x="5269" y="20000"/>
                    <a:pt x="6247" y="17324"/>
                    <a:pt x="8736" y="15217"/>
                  </a:cubicBezTo>
                  <a:lnTo>
                    <a:pt x="20757" y="5038"/>
                  </a:lnTo>
                  <a:lnTo>
                    <a:pt x="14806" y="0"/>
                  </a:lnTo>
                  <a:lnTo>
                    <a:pt x="2857" y="10117"/>
                  </a:lnTo>
                  <a:close/>
                </a:path>
              </a:pathLst>
            </a:custGeom>
            <a:solidFill>
              <a:schemeClr val="accent1">
                <a:alpha val="100000"/>
              </a:scheme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square" lIns="91440" tIns="45720" rIns="91440" bIns="45720" anchor="ctr">
              <a:normAutofit fontScale="100000"/>
            </a:bodyPr>
            <a:lstStyle/>
            <a:p>
              <a:pPr algn="ctr"/>
              <a:endParaRPr>
                <a:latin typeface="Arial"/>
                <a:ea typeface="Microsoft YaHei"/>
                <a:cs typeface="微软雅黑"/>
                <a:sym typeface="Arial"/>
              </a:endParaRPr>
            </a:p>
          </p:txBody>
        </p:sp>
        <p:sp>
          <p:nvSpPr>
            <p:cNvPr id="73" name="îŝľíḍè"/>
            <p:cNvSpPr/>
            <p:nvPr/>
          </p:nvSpPr>
          <p:spPr bwMode="auto">
            <a:xfrm rot="0" flipH="false" flipV="false">
              <a:off x="4354391" y="2435872"/>
              <a:ext cx="1436650" cy="1436887"/>
            </a:xfrm>
            <a:custGeom>
              <a:avLst/>
              <a:gdLst>
                <a:gd name="T0" fmla="+- 0 11074 549"/>
                <a:gd name="T1" fmla="*/ T0 w 21051"/>
                <a:gd name="T2" fmla="+- 0 11074 549"/>
                <a:gd name="T3" fmla="*/ 11074 h 21051"/>
                <a:gd name="T4" fmla="+- 0 11074 549"/>
                <a:gd name="T5" fmla="*/ T4 w 21051"/>
                <a:gd name="T6" fmla="+- 0 11074 549"/>
                <a:gd name="T7" fmla="*/ 11074 h 21051"/>
                <a:gd name="T8" fmla="+- 0 11074 549"/>
                <a:gd name="T9" fmla="*/ T8 w 21051"/>
                <a:gd name="T10" fmla="+- 0 11074 549"/>
                <a:gd name="T11" fmla="*/ 11074 h 21051"/>
                <a:gd name="T12" fmla="+- 0 11074 549"/>
                <a:gd name="T13" fmla="*/ T12 w 21051"/>
                <a:gd name="T14" fmla="+- 0 11074 549"/>
                <a:gd name="T15" fmla="*/ 11074 h 21051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1051" h="21051">
                  <a:moveTo>
                    <a:pt x="1648" y="11371"/>
                  </a:moveTo>
                  <a:cubicBezTo>
                    <a:pt x="-549" y="13568"/>
                    <a:pt x="-549" y="17129"/>
                    <a:pt x="1648" y="19327"/>
                  </a:cubicBezTo>
                  <a:lnTo>
                    <a:pt x="3372" y="21050"/>
                  </a:lnTo>
                  <a:lnTo>
                    <a:pt x="21051" y="3372"/>
                  </a:lnTo>
                  <a:lnTo>
                    <a:pt x="19327" y="1648"/>
                  </a:lnTo>
                  <a:cubicBezTo>
                    <a:pt x="17129" y="-549"/>
                    <a:pt x="13568" y="-549"/>
                    <a:pt x="11371" y="1648"/>
                  </a:cubicBezTo>
                  <a:lnTo>
                    <a:pt x="1648" y="11371"/>
                  </a:lnTo>
                  <a:close/>
                </a:path>
              </a:pathLst>
            </a:custGeom>
            <a:solidFill>
              <a:schemeClr val="accent2">
                <a:lumMod val="75000"/>
                <a:alpha val="100000"/>
              </a:scheme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square" lIns="91440" tIns="45720" rIns="91440" bIns="45720" anchor="ctr">
              <a:normAutofit fontScale="100000"/>
            </a:bodyPr>
            <a:lstStyle/>
            <a:p>
              <a:pPr algn="ctr"/>
              <a:endParaRPr>
                <a:latin typeface="Arial"/>
                <a:ea typeface="Microsoft YaHei"/>
                <a:cs typeface="微软雅黑"/>
                <a:sym typeface="Arial"/>
              </a:endParaRPr>
            </a:p>
          </p:txBody>
        </p:sp>
        <p:sp>
          <p:nvSpPr>
            <p:cNvPr id="74" name="ïŝḻíḍé"/>
            <p:cNvSpPr/>
            <p:nvPr/>
          </p:nvSpPr>
          <p:spPr bwMode="auto">
            <a:xfrm rot="0" flipH="false" flipV="false">
              <a:off x="5009479" y="2138227"/>
              <a:ext cx="2382222" cy="1962217"/>
            </a:xfrm>
            <a:custGeom>
              <a:avLst/>
              <a:gdLst>
                <a:gd name="T0" fmla="*/ 10800 w 21600"/>
                <a:gd name="T1" fmla="+- 0 11222 845"/>
                <a:gd name="T2" fmla="*/ 11222 h 20755"/>
                <a:gd name="T3" fmla="*/ 10800 w 21600"/>
                <a:gd name="T4" fmla="+- 0 11222 845"/>
                <a:gd name="T5" fmla="*/ 11222 h 20755"/>
                <a:gd name="T6" fmla="*/ 10800 w 21600"/>
                <a:gd name="T7" fmla="+- 0 11222 845"/>
                <a:gd name="T8" fmla="*/ 11222 h 20755"/>
                <a:gd name="T9" fmla="*/ 10800 w 21600"/>
                <a:gd name="T10" fmla="+- 0 11222 845"/>
                <a:gd name="T11" fmla="*/ 11222 h 20755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21600" h="20755">
                  <a:moveTo>
                    <a:pt x="11144" y="3071"/>
                  </a:moveTo>
                  <a:cubicBezTo>
                    <a:pt x="8681" y="198"/>
                    <a:pt x="5584" y="-845"/>
                    <a:pt x="4224" y="741"/>
                  </a:cubicBezTo>
                  <a:lnTo>
                    <a:pt x="170" y="5471"/>
                  </a:lnTo>
                  <a:cubicBezTo>
                    <a:pt x="107" y="5544"/>
                    <a:pt x="53" y="5626"/>
                    <a:pt x="0" y="5708"/>
                  </a:cubicBezTo>
                  <a:cubicBezTo>
                    <a:pt x="1530" y="4834"/>
                    <a:pt x="4202" y="5941"/>
                    <a:pt x="6380" y="8482"/>
                  </a:cubicBezTo>
                  <a:lnTo>
                    <a:pt x="16899" y="20755"/>
                  </a:lnTo>
                  <a:lnTo>
                    <a:pt x="21600" y="15270"/>
                  </a:lnTo>
                  <a:lnTo>
                    <a:pt x="11144" y="3071"/>
                  </a:lnTo>
                  <a:close/>
                </a:path>
              </a:pathLst>
            </a:custGeom>
            <a:solidFill>
              <a:schemeClr val="accent2">
                <a:alpha val="100000"/>
              </a:scheme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square" lIns="91440" tIns="45720" rIns="91440" bIns="45720" anchor="ctr">
              <a:normAutofit fontScale="100000"/>
            </a:bodyPr>
            <a:lstStyle/>
            <a:p>
              <a:pPr algn="ctr"/>
              <a:endParaRPr>
                <a:latin typeface="Arial"/>
                <a:ea typeface="Microsoft YaHei"/>
                <a:cs typeface="微软雅黑"/>
                <a:sym typeface="Arial"/>
              </a:endParaRPr>
            </a:p>
          </p:txBody>
        </p:sp>
        <p:sp>
          <p:nvSpPr>
            <p:cNvPr id="75" name="ïṡľîḓè"/>
            <p:cNvSpPr/>
            <p:nvPr/>
          </p:nvSpPr>
          <p:spPr bwMode="auto">
            <a:xfrm rot="0" flipH="false" flipV="false">
              <a:off x="6123806" y="2087131"/>
              <a:ext cx="1436650" cy="1436887"/>
            </a:xfrm>
            <a:custGeom>
              <a:avLst/>
              <a:gdLst>
                <a:gd name="T0" fmla="*/ 10525 w 21051"/>
                <a:gd name="T1" fmla="+- 0 11074 549"/>
                <a:gd name="T2" fmla="*/ 11074 h 21051"/>
                <a:gd name="T3" fmla="*/ 10525 w 21051"/>
                <a:gd name="T4" fmla="+- 0 11074 549"/>
                <a:gd name="T5" fmla="*/ 11074 h 21051"/>
                <a:gd name="T6" fmla="*/ 10525 w 21051"/>
                <a:gd name="T7" fmla="+- 0 11074 549"/>
                <a:gd name="T8" fmla="*/ 11074 h 21051"/>
                <a:gd name="T9" fmla="*/ 10525 w 21051"/>
                <a:gd name="T10" fmla="+- 0 11074 549"/>
                <a:gd name="T11" fmla="*/ 11074 h 21051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21051" h="21051">
                  <a:moveTo>
                    <a:pt x="9679" y="1648"/>
                  </a:moveTo>
                  <a:cubicBezTo>
                    <a:pt x="7482" y="-549"/>
                    <a:pt x="3921" y="-549"/>
                    <a:pt x="1723" y="1648"/>
                  </a:cubicBezTo>
                  <a:lnTo>
                    <a:pt x="0" y="3372"/>
                  </a:lnTo>
                  <a:lnTo>
                    <a:pt x="17678" y="21051"/>
                  </a:lnTo>
                  <a:lnTo>
                    <a:pt x="19402" y="19327"/>
                  </a:lnTo>
                  <a:cubicBezTo>
                    <a:pt x="21600" y="17129"/>
                    <a:pt x="21600" y="13568"/>
                    <a:pt x="19402" y="11371"/>
                  </a:cubicBezTo>
                  <a:lnTo>
                    <a:pt x="9679" y="1648"/>
                  </a:lnTo>
                  <a:close/>
                </a:path>
              </a:pathLst>
            </a:custGeom>
            <a:solidFill>
              <a:schemeClr val="accent3">
                <a:lumMod val="75000"/>
                <a:alpha val="100000"/>
              </a:scheme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square" lIns="91440" tIns="45720" rIns="91440" bIns="45720" anchor="ctr">
              <a:normAutofit fontScale="100000"/>
            </a:bodyPr>
            <a:lstStyle/>
            <a:p>
              <a:pPr algn="ctr"/>
              <a:endParaRPr>
                <a:latin typeface="Arial"/>
                <a:ea typeface="Microsoft YaHei"/>
                <a:cs typeface="微软雅黑"/>
                <a:sym typeface="Arial"/>
              </a:endParaRPr>
            </a:p>
          </p:txBody>
        </p:sp>
        <p:sp>
          <p:nvSpPr>
            <p:cNvPr id="76" name="íŝḷíďe"/>
            <p:cNvSpPr/>
            <p:nvPr/>
          </p:nvSpPr>
          <p:spPr bwMode="auto">
            <a:xfrm rot="0" flipH="false" flipV="false">
              <a:off x="6084696" y="2707599"/>
              <a:ext cx="1752908" cy="2164774"/>
            </a:xfrm>
            <a:custGeom>
              <a:avLst/>
              <a:gdLst>
                <a:gd name="T0" fmla="*/ 10380 w 20761"/>
                <a:gd name="T1" fmla="*/ 10800 h 21600"/>
                <a:gd name="T2" fmla="*/ 10380 w 20761"/>
                <a:gd name="T3" fmla="*/ 10800 h 21600"/>
                <a:gd name="T4" fmla="*/ 10380 w 20761"/>
                <a:gd name="T5" fmla="*/ 10800 h 21600"/>
                <a:gd name="T6" fmla="*/ 10380 w 20761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761" h="21600">
                  <a:moveTo>
                    <a:pt x="17987" y="11618"/>
                  </a:moveTo>
                  <a:cubicBezTo>
                    <a:pt x="20777" y="9266"/>
                    <a:pt x="21600" y="6148"/>
                    <a:pt x="19823" y="4652"/>
                  </a:cubicBezTo>
                  <a:lnTo>
                    <a:pt x="14528" y="190"/>
                  </a:lnTo>
                  <a:cubicBezTo>
                    <a:pt x="14446" y="121"/>
                    <a:pt x="14356" y="59"/>
                    <a:pt x="14265" y="0"/>
                  </a:cubicBezTo>
                  <a:cubicBezTo>
                    <a:pt x="15311" y="1627"/>
                    <a:pt x="14385" y="4304"/>
                    <a:pt x="11918" y="6383"/>
                  </a:cubicBezTo>
                  <a:lnTo>
                    <a:pt x="0" y="16426"/>
                  </a:lnTo>
                  <a:lnTo>
                    <a:pt x="6140" y="21600"/>
                  </a:lnTo>
                  <a:lnTo>
                    <a:pt x="17987" y="11618"/>
                  </a:lnTo>
                  <a:close/>
                </a:path>
              </a:pathLst>
            </a:custGeom>
            <a:solidFill>
              <a:schemeClr val="accent3">
                <a:alpha val="100000"/>
              </a:schemeClr>
            </a:soli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square" lIns="91440" tIns="45720" rIns="91440" bIns="45720" anchor="ctr">
              <a:normAutofit fontScale="100000"/>
            </a:bodyPr>
            <a:lstStyle/>
            <a:p>
              <a:pPr algn="ctr"/>
              <a:endParaRPr>
                <a:latin typeface="Arial"/>
                <a:ea typeface="Microsoft YaHei"/>
                <a:cs typeface="微软雅黑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>
  <p:cSld>
    <p:spTree>
      <p:nvGrpSpPr>
        <p:cNvPr id="7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" name="" descr="{&quot;isTemplate&quot;:true,&quot;type&quot;:&quot;list&quot;,&quot;alignment&quot;:&quot;left&quot;,&quot;alignmentVertical&quot;:&quot;top&quot;,&quot;canOmit&quot;:false,&quot;scalable&quot;:false,&quot;minItemsCount&quot;:-1}"/>
          <p:cNvGrpSpPr/>
          <p:nvPr/>
        </p:nvGrpSpPr>
        <p:grpSpPr>
          <a:xfrm>
            <a:off x="443510" y="1659786"/>
            <a:ext cx="11304980" cy="4835536"/>
            <a:chOff x="443510" y="1659786"/>
            <a:chExt cx="11304980" cy="4835536"/>
          </a:xfrm>
        </p:grpSpPr>
        <p:grpSp>
          <p:nvGrpSpPr>
            <p:cNvPr id="79" name=""/>
            <p:cNvGrpSpPr/>
            <p:nvPr/>
          </p:nvGrpSpPr>
          <p:grpSpPr>
            <a:xfrm rot="0" flipH="false" flipV="false">
              <a:off x="8148485" y="1659786"/>
              <a:ext cx="3600005" cy="2474614"/>
              <a:chOff x="7889263" y="1838704"/>
              <a:chExt cx="3600005" cy="2474614"/>
            </a:xfrm>
          </p:grpSpPr>
          <p:sp>
            <p:nvSpPr>
              <p:cNvPr id="80" name="文本框 18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7889263" y="1838704"/>
                <a:ext cx="3600005" cy="457200"/>
              </a:xfrm>
              <a:prstGeom prst="rect">
                <a:avLst/>
              </a:prstGeom>
              <a:noFill/>
            </p:spPr>
            <p:txBody>
              <a:bodyPr wrap="square" rtlCol="false">
                <a:no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sz="1800" b="true">
                    <a:solidFill>
                      <a:schemeClr val="accent1"/>
                    </a:solidFill>
                    <a:latin typeface="默认字体"/>
                    <a:ea typeface="默认字体"/>
                    <a:cs typeface="等线"/>
                    <a:sym typeface="思源宋体 CN"/>
                  </a:rPr>
                  <a:t>积分商城兑换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81" name="文本框 19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7889263" y="2300368"/>
                <a:ext cx="3600005" cy="2012950"/>
              </a:xfrm>
              <a:prstGeom prst="rect">
                <a:avLst/>
              </a:prstGeom>
              <a:noFill/>
            </p:spPr>
            <p:txBody>
              <a:bodyPr wrap="square" rtlCol="false">
                <a:noAutofit/>
              </a:bodyPr>
              <a:lstStyle/>
              <a:p>
                <a:pPr marL="0" indent="0">
                  <a:lnSpc>
                    <a:spcPct val="130000"/>
                  </a:lnSpc>
                  <a:buNone/>
                </a:pPr>
                <a:r>
                  <a:rPr lang="zh-CN" sz="1400">
                    <a:latin typeface="默认字体"/>
                    <a:ea typeface="默认字体"/>
                    <a:cs typeface="等线"/>
                    <a:sym typeface="思源宋体 CN"/>
                  </a:rPr>
                  <a:t>酒煲世界的积分商城中有上百款进口红酒，会员可用积分进行购买，提升积分使用价值。</a:t>
                </a:r>
                <a:endParaRPr/>
              </a:p>
            </p:txBody>
          </p:sp>
        </p:grpSp>
        <p:grpSp>
          <p:nvGrpSpPr>
            <p:cNvPr id="82" name=""/>
            <p:cNvGrpSpPr/>
            <p:nvPr/>
          </p:nvGrpSpPr>
          <p:grpSpPr>
            <a:xfrm rot="0" flipH="false" flipV="false">
              <a:off x="443510" y="2772103"/>
              <a:ext cx="3600005" cy="2122755"/>
              <a:chOff x="585348" y="2967446"/>
              <a:chExt cx="3600005" cy="2122755"/>
            </a:xfrm>
          </p:grpSpPr>
          <p:sp>
            <p:nvSpPr>
              <p:cNvPr id="83" name="文本框 22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585348" y="2967446"/>
                <a:ext cx="3600005" cy="393700"/>
              </a:xfrm>
              <a:prstGeom prst="rect">
                <a:avLst/>
              </a:prstGeom>
              <a:noFill/>
              <a:ln/>
            </p:spPr>
            <p:txBody>
              <a:bodyPr wrap="square" rtlCol="false">
                <a:noAutofit/>
              </a:bodyPr>
              <a:lstStyle/>
              <a:p>
                <a:pPr marL="0" indent="0" algn="r">
                  <a:lnSpc>
                    <a:spcPct val="100000"/>
                  </a:lnSpc>
                  <a:buNone/>
                </a:pPr>
                <a:r>
                  <a:rPr lang="zh-CN" sz="1800" b="true">
                    <a:solidFill>
                      <a:schemeClr val="accent1"/>
                    </a:solidFill>
                    <a:latin typeface="默认字体"/>
                    <a:ea typeface="默认字体"/>
                    <a:cs typeface="等线"/>
                    <a:sym typeface="思源宋体 CN"/>
                  </a:rPr>
                  <a:t>绑卡互转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84" name="文本框 23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585348" y="3401101"/>
                <a:ext cx="3600005" cy="1689100"/>
              </a:xfrm>
              <a:prstGeom prst="rect">
                <a:avLst/>
              </a:prstGeom>
              <a:noFill/>
              <a:ln/>
            </p:spPr>
            <p:txBody>
              <a:bodyPr wrap="square" rtlCol="false">
                <a:noAutofit/>
              </a:bodyPr>
              <a:lstStyle/>
              <a:p>
                <a:pPr marL="0" indent="0" algn="r">
                  <a:lnSpc>
                    <a:spcPct val="130000"/>
                  </a:lnSpc>
                  <a:buNone/>
                </a:pPr>
                <a:r>
                  <a:rPr lang="zh-CN" sz="1400">
                    <a:latin typeface="默认字体"/>
                    <a:ea typeface="默认字体"/>
                    <a:cs typeface="等线"/>
                    <a:sym typeface="思源宋体 CN"/>
                  </a:rPr>
                  <a:t>平台允许会员之间积分互转，用户可通过平台完成积分的转移与兑换，增加用户互动和活跃度。</a:t>
                </a:r>
                <a:endParaRPr/>
              </a:p>
            </p:txBody>
          </p:sp>
        </p:grpSp>
        <p:grpSp>
          <p:nvGrpSpPr>
            <p:cNvPr id="85" name=""/>
            <p:cNvGrpSpPr/>
            <p:nvPr/>
          </p:nvGrpSpPr>
          <p:grpSpPr>
            <a:xfrm rot="0" flipH="false" flipV="false">
              <a:off x="8148485" y="4020708"/>
              <a:ext cx="3600005" cy="2474614"/>
              <a:chOff x="7889263" y="1838704"/>
              <a:chExt cx="3600005" cy="2474614"/>
            </a:xfrm>
          </p:grpSpPr>
          <p:sp>
            <p:nvSpPr>
              <p:cNvPr id="86" name="文本框 18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7889263" y="1838704"/>
                <a:ext cx="3600005" cy="457200"/>
              </a:xfrm>
              <a:prstGeom prst="rect">
                <a:avLst/>
              </a:prstGeom>
              <a:noFill/>
            </p:spPr>
            <p:txBody>
              <a:bodyPr wrap="square" rtlCol="false">
                <a:no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sz="1800" b="true">
                    <a:solidFill>
                      <a:schemeClr val="accent1"/>
                    </a:solidFill>
                    <a:latin typeface="默认字体"/>
                    <a:ea typeface="默认字体"/>
                    <a:cs typeface="等线"/>
                    <a:sym typeface="思源宋体 CN"/>
                  </a:rPr>
                  <a:t>积分使用规则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87" name="文本框 19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7889263" y="2300368"/>
                <a:ext cx="3600005" cy="2012950"/>
              </a:xfrm>
              <a:prstGeom prst="rect">
                <a:avLst/>
              </a:prstGeom>
              <a:noFill/>
            </p:spPr>
            <p:txBody>
              <a:bodyPr wrap="square" rtlCol="false">
                <a:noAutofit/>
              </a:bodyPr>
              <a:lstStyle/>
              <a:p>
                <a:pPr marL="0" indent="0">
                  <a:lnSpc>
                    <a:spcPct val="130000"/>
                  </a:lnSpc>
                  <a:buNone/>
                </a:pPr>
                <a:r>
                  <a:rPr lang="zh-CN" sz="1400">
                    <a:latin typeface="默认字体"/>
                    <a:ea typeface="默认字体"/>
                    <a:cs typeface="等线"/>
                    <a:sym typeface="思源宋体 CN"/>
                  </a:rPr>
                  <a:t>平台对每个积分的使用有明确规则，确保积分公平流通。例如，每月激活星达人需要支付不同等级积分，享受不同权益。</a:t>
                </a:r>
                <a:endParaRPr/>
              </a:p>
            </p:txBody>
          </p:sp>
        </p:grpSp>
      </p:grpSp>
      <p:grpSp>
        <p:nvGrpSpPr>
          <p:cNvPr id="88" name=""/>
          <p:cNvGrpSpPr/>
          <p:nvPr/>
        </p:nvGrpSpPr>
        <p:grpSpPr>
          <a:xfrm>
            <a:off x="4364688" y="2053666"/>
            <a:ext cx="3736089" cy="3736461"/>
            <a:chOff x="4364688" y="2053666"/>
            <a:chExt cx="3736089" cy="3736461"/>
          </a:xfrm>
        </p:grpSpPr>
        <p:sp>
          <p:nvSpPr>
            <p:cNvPr id="89" name="ïsḻíḋé"/>
            <p:cNvSpPr/>
            <p:nvPr/>
          </p:nvSpPr>
          <p:spPr bwMode="auto">
            <a:xfrm rot="3221378" flipH="false" flipV="false">
              <a:off x="5334091" y="2475448"/>
              <a:ext cx="2051598" cy="1208033"/>
            </a:xfrm>
            <a:custGeom>
              <a:avLst/>
              <a:gdLst>
                <a:gd name="T0" fmla="*/ 178 w 872"/>
                <a:gd name="T1" fmla="*/ 512 h 512"/>
                <a:gd name="T2" fmla="*/ 158 w 872"/>
                <a:gd name="T3" fmla="*/ 374 h 512"/>
                <a:gd name="T4" fmla="*/ 153 w 872"/>
                <a:gd name="T5" fmla="*/ 317 h 512"/>
                <a:gd name="T6" fmla="*/ 148 w 872"/>
                <a:gd name="T7" fmla="*/ 309 h 512"/>
                <a:gd name="T8" fmla="*/ 140 w 872"/>
                <a:gd name="T9" fmla="*/ 312 h 512"/>
                <a:gd name="T10" fmla="*/ 47 w 872"/>
                <a:gd name="T11" fmla="*/ 327 h 512"/>
                <a:gd name="T12" fmla="*/ 5 w 872"/>
                <a:gd name="T13" fmla="*/ 246 h 512"/>
                <a:gd name="T14" fmla="*/ 71 w 872"/>
                <a:gd name="T15" fmla="*/ 178 h 512"/>
                <a:gd name="T16" fmla="*/ 139 w 872"/>
                <a:gd name="T17" fmla="*/ 199 h 512"/>
                <a:gd name="T18" fmla="*/ 149 w 872"/>
                <a:gd name="T19" fmla="*/ 204 h 512"/>
                <a:gd name="T20" fmla="*/ 154 w 872"/>
                <a:gd name="T21" fmla="*/ 193 h 512"/>
                <a:gd name="T22" fmla="*/ 179 w 872"/>
                <a:gd name="T23" fmla="*/ 6 h 512"/>
                <a:gd name="T24" fmla="*/ 180 w 872"/>
                <a:gd name="T25" fmla="*/ 0 h 512"/>
                <a:gd name="T26" fmla="*/ 221 w 872"/>
                <a:gd name="T27" fmla="*/ 8 h 512"/>
                <a:gd name="T28" fmla="*/ 374 w 872"/>
                <a:gd name="T29" fmla="*/ 27 h 512"/>
                <a:gd name="T30" fmla="*/ 384 w 872"/>
                <a:gd name="T31" fmla="*/ 31 h 512"/>
                <a:gd name="T32" fmla="*/ 380 w 872"/>
                <a:gd name="T33" fmla="*/ 41 h 512"/>
                <a:gd name="T34" fmla="*/ 365 w 872"/>
                <a:gd name="T35" fmla="*/ 132 h 512"/>
                <a:gd name="T36" fmla="*/ 448 w 872"/>
                <a:gd name="T37" fmla="*/ 175 h 512"/>
                <a:gd name="T38" fmla="*/ 514 w 872"/>
                <a:gd name="T39" fmla="*/ 111 h 512"/>
                <a:gd name="T40" fmla="*/ 491 w 872"/>
                <a:gd name="T41" fmla="*/ 39 h 512"/>
                <a:gd name="T42" fmla="*/ 488 w 872"/>
                <a:gd name="T43" fmla="*/ 32 h 512"/>
                <a:gd name="T44" fmla="*/ 496 w 872"/>
                <a:gd name="T45" fmla="*/ 27 h 512"/>
                <a:gd name="T46" fmla="*/ 593 w 872"/>
                <a:gd name="T47" fmla="*/ 17 h 512"/>
                <a:gd name="T48" fmla="*/ 691 w 872"/>
                <a:gd name="T49" fmla="*/ 1 h 512"/>
                <a:gd name="T50" fmla="*/ 697 w 872"/>
                <a:gd name="T51" fmla="*/ 25 h 512"/>
                <a:gd name="T52" fmla="*/ 719 w 872"/>
                <a:gd name="T53" fmla="*/ 196 h 512"/>
                <a:gd name="T54" fmla="*/ 723 w 872"/>
                <a:gd name="T55" fmla="*/ 203 h 512"/>
                <a:gd name="T56" fmla="*/ 732 w 872"/>
                <a:gd name="T57" fmla="*/ 200 h 512"/>
                <a:gd name="T58" fmla="*/ 816 w 872"/>
                <a:gd name="T59" fmla="*/ 182 h 512"/>
                <a:gd name="T60" fmla="*/ 868 w 872"/>
                <a:gd name="T61" fmla="*/ 251 h 512"/>
                <a:gd name="T62" fmla="*/ 799 w 872"/>
                <a:gd name="T63" fmla="*/ 334 h 512"/>
                <a:gd name="T64" fmla="*/ 732 w 872"/>
                <a:gd name="T65" fmla="*/ 312 h 512"/>
                <a:gd name="T66" fmla="*/ 723 w 872"/>
                <a:gd name="T67" fmla="*/ 309 h 512"/>
                <a:gd name="T68" fmla="*/ 718 w 872"/>
                <a:gd name="T69" fmla="*/ 318 h 512"/>
                <a:gd name="T70" fmla="*/ 693 w 872"/>
                <a:gd name="T71" fmla="*/ 506 h 512"/>
                <a:gd name="T72" fmla="*/ 691 w 872"/>
                <a:gd name="T73" fmla="*/ 512 h 512"/>
                <a:gd name="T74" fmla="*/ 641 w 872"/>
                <a:gd name="T75" fmla="*/ 503 h 512"/>
                <a:gd name="T76" fmla="*/ 498 w 872"/>
                <a:gd name="T77" fmla="*/ 486 h 512"/>
                <a:gd name="T78" fmla="*/ 488 w 872"/>
                <a:gd name="T79" fmla="*/ 481 h 512"/>
                <a:gd name="T80" fmla="*/ 492 w 872"/>
                <a:gd name="T81" fmla="*/ 471 h 512"/>
                <a:gd name="T82" fmla="*/ 492 w 872"/>
                <a:gd name="T83" fmla="*/ 360 h 512"/>
                <a:gd name="T84" fmla="*/ 380 w 872"/>
                <a:gd name="T85" fmla="*/ 360 h 512"/>
                <a:gd name="T86" fmla="*/ 380 w 872"/>
                <a:gd name="T87" fmla="*/ 471 h 512"/>
                <a:gd name="T88" fmla="*/ 384 w 872"/>
                <a:gd name="T89" fmla="*/ 481 h 512"/>
                <a:gd name="T90" fmla="*/ 375 w 872"/>
                <a:gd name="T91" fmla="*/ 486 h 512"/>
                <a:gd name="T92" fmla="*/ 189 w 872"/>
                <a:gd name="T93" fmla="*/ 511 h 512"/>
                <a:gd name="T94" fmla="*/ 178 w 872"/>
                <a:gd name="T95" fmla="*/ 512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72" h="512">
                  <a:moveTo>
                    <a:pt x="178" y="512"/>
                  </a:moveTo>
                  <a:cubicBezTo>
                    <a:pt x="171" y="465"/>
                    <a:pt x="164" y="420"/>
                    <a:pt x="158" y="374"/>
                  </a:cubicBezTo>
                  <a:cubicBezTo>
                    <a:pt x="155" y="355"/>
                    <a:pt x="155" y="336"/>
                    <a:pt x="153" y="317"/>
                  </a:cubicBezTo>
                  <a:cubicBezTo>
                    <a:pt x="153" y="314"/>
                    <a:pt x="151" y="310"/>
                    <a:pt x="148" y="309"/>
                  </a:cubicBezTo>
                  <a:cubicBezTo>
                    <a:pt x="147" y="308"/>
                    <a:pt x="142" y="310"/>
                    <a:pt x="140" y="312"/>
                  </a:cubicBezTo>
                  <a:cubicBezTo>
                    <a:pt x="114" y="337"/>
                    <a:pt x="78" y="343"/>
                    <a:pt x="47" y="327"/>
                  </a:cubicBezTo>
                  <a:cubicBezTo>
                    <a:pt x="17" y="311"/>
                    <a:pt x="0" y="278"/>
                    <a:pt x="5" y="246"/>
                  </a:cubicBezTo>
                  <a:cubicBezTo>
                    <a:pt x="10" y="211"/>
                    <a:pt x="35" y="184"/>
                    <a:pt x="71" y="178"/>
                  </a:cubicBezTo>
                  <a:cubicBezTo>
                    <a:pt x="96" y="173"/>
                    <a:pt x="119" y="181"/>
                    <a:pt x="139" y="199"/>
                  </a:cubicBezTo>
                  <a:cubicBezTo>
                    <a:pt x="141" y="201"/>
                    <a:pt x="145" y="202"/>
                    <a:pt x="149" y="204"/>
                  </a:cubicBezTo>
                  <a:cubicBezTo>
                    <a:pt x="150" y="200"/>
                    <a:pt x="153" y="197"/>
                    <a:pt x="154" y="193"/>
                  </a:cubicBezTo>
                  <a:cubicBezTo>
                    <a:pt x="157" y="130"/>
                    <a:pt x="165" y="67"/>
                    <a:pt x="179" y="6"/>
                  </a:cubicBezTo>
                  <a:cubicBezTo>
                    <a:pt x="179" y="4"/>
                    <a:pt x="180" y="3"/>
                    <a:pt x="180" y="0"/>
                  </a:cubicBezTo>
                  <a:cubicBezTo>
                    <a:pt x="194" y="3"/>
                    <a:pt x="207" y="6"/>
                    <a:pt x="221" y="8"/>
                  </a:cubicBezTo>
                  <a:cubicBezTo>
                    <a:pt x="272" y="14"/>
                    <a:pt x="323" y="20"/>
                    <a:pt x="374" y="27"/>
                  </a:cubicBezTo>
                  <a:cubicBezTo>
                    <a:pt x="377" y="27"/>
                    <a:pt x="381" y="30"/>
                    <a:pt x="384" y="31"/>
                  </a:cubicBezTo>
                  <a:cubicBezTo>
                    <a:pt x="383" y="34"/>
                    <a:pt x="382" y="38"/>
                    <a:pt x="380" y="41"/>
                  </a:cubicBezTo>
                  <a:cubicBezTo>
                    <a:pt x="356" y="66"/>
                    <a:pt x="350" y="102"/>
                    <a:pt x="365" y="132"/>
                  </a:cubicBezTo>
                  <a:cubicBezTo>
                    <a:pt x="381" y="163"/>
                    <a:pt x="413" y="179"/>
                    <a:pt x="448" y="175"/>
                  </a:cubicBezTo>
                  <a:cubicBezTo>
                    <a:pt x="480" y="170"/>
                    <a:pt x="507" y="145"/>
                    <a:pt x="514" y="111"/>
                  </a:cubicBezTo>
                  <a:cubicBezTo>
                    <a:pt x="519" y="84"/>
                    <a:pt x="511" y="60"/>
                    <a:pt x="491" y="39"/>
                  </a:cubicBezTo>
                  <a:cubicBezTo>
                    <a:pt x="489" y="37"/>
                    <a:pt x="487" y="33"/>
                    <a:pt x="488" y="32"/>
                  </a:cubicBezTo>
                  <a:cubicBezTo>
                    <a:pt x="489" y="29"/>
                    <a:pt x="493" y="27"/>
                    <a:pt x="496" y="27"/>
                  </a:cubicBezTo>
                  <a:cubicBezTo>
                    <a:pt x="528" y="23"/>
                    <a:pt x="561" y="21"/>
                    <a:pt x="593" y="17"/>
                  </a:cubicBezTo>
                  <a:cubicBezTo>
                    <a:pt x="626" y="13"/>
                    <a:pt x="658" y="7"/>
                    <a:pt x="691" y="1"/>
                  </a:cubicBezTo>
                  <a:cubicBezTo>
                    <a:pt x="693" y="8"/>
                    <a:pt x="695" y="16"/>
                    <a:pt x="697" y="25"/>
                  </a:cubicBezTo>
                  <a:cubicBezTo>
                    <a:pt x="708" y="81"/>
                    <a:pt x="716" y="138"/>
                    <a:pt x="719" y="196"/>
                  </a:cubicBezTo>
                  <a:cubicBezTo>
                    <a:pt x="719" y="198"/>
                    <a:pt x="721" y="203"/>
                    <a:pt x="723" y="203"/>
                  </a:cubicBezTo>
                  <a:cubicBezTo>
                    <a:pt x="725" y="204"/>
                    <a:pt x="729" y="202"/>
                    <a:pt x="732" y="200"/>
                  </a:cubicBezTo>
                  <a:cubicBezTo>
                    <a:pt x="756" y="178"/>
                    <a:pt x="784" y="170"/>
                    <a:pt x="816" y="182"/>
                  </a:cubicBezTo>
                  <a:cubicBezTo>
                    <a:pt x="847" y="193"/>
                    <a:pt x="864" y="218"/>
                    <a:pt x="868" y="251"/>
                  </a:cubicBezTo>
                  <a:cubicBezTo>
                    <a:pt x="872" y="290"/>
                    <a:pt x="839" y="330"/>
                    <a:pt x="799" y="334"/>
                  </a:cubicBezTo>
                  <a:cubicBezTo>
                    <a:pt x="773" y="338"/>
                    <a:pt x="751" y="330"/>
                    <a:pt x="732" y="312"/>
                  </a:cubicBezTo>
                  <a:cubicBezTo>
                    <a:pt x="730" y="310"/>
                    <a:pt x="725" y="308"/>
                    <a:pt x="723" y="309"/>
                  </a:cubicBezTo>
                  <a:cubicBezTo>
                    <a:pt x="720" y="310"/>
                    <a:pt x="719" y="315"/>
                    <a:pt x="718" y="318"/>
                  </a:cubicBezTo>
                  <a:cubicBezTo>
                    <a:pt x="715" y="381"/>
                    <a:pt x="706" y="444"/>
                    <a:pt x="693" y="506"/>
                  </a:cubicBezTo>
                  <a:cubicBezTo>
                    <a:pt x="693" y="508"/>
                    <a:pt x="692" y="509"/>
                    <a:pt x="691" y="512"/>
                  </a:cubicBezTo>
                  <a:cubicBezTo>
                    <a:pt x="674" y="509"/>
                    <a:pt x="658" y="505"/>
                    <a:pt x="641" y="503"/>
                  </a:cubicBezTo>
                  <a:cubicBezTo>
                    <a:pt x="594" y="497"/>
                    <a:pt x="546" y="491"/>
                    <a:pt x="498" y="486"/>
                  </a:cubicBezTo>
                  <a:cubicBezTo>
                    <a:pt x="495" y="485"/>
                    <a:pt x="491" y="483"/>
                    <a:pt x="488" y="481"/>
                  </a:cubicBezTo>
                  <a:cubicBezTo>
                    <a:pt x="489" y="478"/>
                    <a:pt x="490" y="474"/>
                    <a:pt x="492" y="471"/>
                  </a:cubicBezTo>
                  <a:cubicBezTo>
                    <a:pt x="523" y="439"/>
                    <a:pt x="523" y="390"/>
                    <a:pt x="492" y="360"/>
                  </a:cubicBezTo>
                  <a:cubicBezTo>
                    <a:pt x="461" y="329"/>
                    <a:pt x="411" y="329"/>
                    <a:pt x="380" y="360"/>
                  </a:cubicBezTo>
                  <a:cubicBezTo>
                    <a:pt x="349" y="391"/>
                    <a:pt x="349" y="439"/>
                    <a:pt x="380" y="471"/>
                  </a:cubicBezTo>
                  <a:cubicBezTo>
                    <a:pt x="382" y="474"/>
                    <a:pt x="384" y="478"/>
                    <a:pt x="384" y="481"/>
                  </a:cubicBezTo>
                  <a:cubicBezTo>
                    <a:pt x="384" y="483"/>
                    <a:pt x="378" y="485"/>
                    <a:pt x="375" y="486"/>
                  </a:cubicBezTo>
                  <a:cubicBezTo>
                    <a:pt x="313" y="489"/>
                    <a:pt x="251" y="497"/>
                    <a:pt x="189" y="511"/>
                  </a:cubicBezTo>
                  <a:cubicBezTo>
                    <a:pt x="187" y="511"/>
                    <a:pt x="184" y="511"/>
                    <a:pt x="178" y="512"/>
                  </a:cubicBezTo>
                  <a:close/>
                </a:path>
              </a:pathLst>
            </a:custGeom>
            <a:solidFill>
              <a:schemeClr val="accent1">
                <a:alpha val="15000"/>
              </a:schemeClr>
            </a:solidFill>
            <a:ln w="38100">
              <a:solidFill>
                <a:schemeClr val="bg1">
                  <a:alpha val="50000"/>
                </a:schemeClr>
              </a:solidFill>
            </a:ln>
          </p:spPr>
          <p:txBody>
            <a:bodyPr anchor="ctr"/>
            <a:lstStyle/>
            <a:p>
              <a:pPr algn="ctr"/>
              <a:endParaRPr>
                <a:latin typeface="Arial"/>
                <a:ea typeface="Microsoft YaHei"/>
                <a:cs typeface="微软雅黑"/>
                <a:sym typeface="Arial"/>
              </a:endParaRPr>
            </a:p>
          </p:txBody>
        </p:sp>
        <p:sp>
          <p:nvSpPr>
            <p:cNvPr id="90" name="îŝlídè"/>
            <p:cNvSpPr/>
            <p:nvPr/>
          </p:nvSpPr>
          <p:spPr bwMode="auto">
            <a:xfrm rot="8621378" flipH="false" flipV="false">
              <a:off x="6049180" y="3446638"/>
              <a:ext cx="2051597" cy="1208033"/>
            </a:xfrm>
            <a:custGeom>
              <a:avLst/>
              <a:gdLst>
                <a:gd name="T0" fmla="*/ 178 w 872"/>
                <a:gd name="T1" fmla="*/ 512 h 512"/>
                <a:gd name="T2" fmla="*/ 158 w 872"/>
                <a:gd name="T3" fmla="*/ 374 h 512"/>
                <a:gd name="T4" fmla="*/ 153 w 872"/>
                <a:gd name="T5" fmla="*/ 317 h 512"/>
                <a:gd name="T6" fmla="*/ 148 w 872"/>
                <a:gd name="T7" fmla="*/ 309 h 512"/>
                <a:gd name="T8" fmla="*/ 140 w 872"/>
                <a:gd name="T9" fmla="*/ 312 h 512"/>
                <a:gd name="T10" fmla="*/ 47 w 872"/>
                <a:gd name="T11" fmla="*/ 327 h 512"/>
                <a:gd name="T12" fmla="*/ 5 w 872"/>
                <a:gd name="T13" fmla="*/ 246 h 512"/>
                <a:gd name="T14" fmla="*/ 71 w 872"/>
                <a:gd name="T15" fmla="*/ 178 h 512"/>
                <a:gd name="T16" fmla="*/ 139 w 872"/>
                <a:gd name="T17" fmla="*/ 199 h 512"/>
                <a:gd name="T18" fmla="*/ 149 w 872"/>
                <a:gd name="T19" fmla="*/ 204 h 512"/>
                <a:gd name="T20" fmla="*/ 154 w 872"/>
                <a:gd name="T21" fmla="*/ 193 h 512"/>
                <a:gd name="T22" fmla="*/ 179 w 872"/>
                <a:gd name="T23" fmla="*/ 6 h 512"/>
                <a:gd name="T24" fmla="*/ 180 w 872"/>
                <a:gd name="T25" fmla="*/ 0 h 512"/>
                <a:gd name="T26" fmla="*/ 221 w 872"/>
                <a:gd name="T27" fmla="*/ 8 h 512"/>
                <a:gd name="T28" fmla="*/ 374 w 872"/>
                <a:gd name="T29" fmla="*/ 27 h 512"/>
                <a:gd name="T30" fmla="*/ 384 w 872"/>
                <a:gd name="T31" fmla="*/ 31 h 512"/>
                <a:gd name="T32" fmla="*/ 380 w 872"/>
                <a:gd name="T33" fmla="*/ 41 h 512"/>
                <a:gd name="T34" fmla="*/ 365 w 872"/>
                <a:gd name="T35" fmla="*/ 132 h 512"/>
                <a:gd name="T36" fmla="*/ 448 w 872"/>
                <a:gd name="T37" fmla="*/ 175 h 512"/>
                <a:gd name="T38" fmla="*/ 514 w 872"/>
                <a:gd name="T39" fmla="*/ 111 h 512"/>
                <a:gd name="T40" fmla="*/ 491 w 872"/>
                <a:gd name="T41" fmla="*/ 39 h 512"/>
                <a:gd name="T42" fmla="*/ 488 w 872"/>
                <a:gd name="T43" fmla="*/ 32 h 512"/>
                <a:gd name="T44" fmla="*/ 496 w 872"/>
                <a:gd name="T45" fmla="*/ 27 h 512"/>
                <a:gd name="T46" fmla="*/ 593 w 872"/>
                <a:gd name="T47" fmla="*/ 17 h 512"/>
                <a:gd name="T48" fmla="*/ 691 w 872"/>
                <a:gd name="T49" fmla="*/ 1 h 512"/>
                <a:gd name="T50" fmla="*/ 697 w 872"/>
                <a:gd name="T51" fmla="*/ 25 h 512"/>
                <a:gd name="T52" fmla="*/ 719 w 872"/>
                <a:gd name="T53" fmla="*/ 196 h 512"/>
                <a:gd name="T54" fmla="*/ 723 w 872"/>
                <a:gd name="T55" fmla="*/ 203 h 512"/>
                <a:gd name="T56" fmla="*/ 732 w 872"/>
                <a:gd name="T57" fmla="*/ 200 h 512"/>
                <a:gd name="T58" fmla="*/ 816 w 872"/>
                <a:gd name="T59" fmla="*/ 182 h 512"/>
                <a:gd name="T60" fmla="*/ 868 w 872"/>
                <a:gd name="T61" fmla="*/ 251 h 512"/>
                <a:gd name="T62" fmla="*/ 799 w 872"/>
                <a:gd name="T63" fmla="*/ 334 h 512"/>
                <a:gd name="T64" fmla="*/ 732 w 872"/>
                <a:gd name="T65" fmla="*/ 312 h 512"/>
                <a:gd name="T66" fmla="*/ 723 w 872"/>
                <a:gd name="T67" fmla="*/ 309 h 512"/>
                <a:gd name="T68" fmla="*/ 718 w 872"/>
                <a:gd name="T69" fmla="*/ 318 h 512"/>
                <a:gd name="T70" fmla="*/ 693 w 872"/>
                <a:gd name="T71" fmla="*/ 506 h 512"/>
                <a:gd name="T72" fmla="*/ 691 w 872"/>
                <a:gd name="T73" fmla="*/ 512 h 512"/>
                <a:gd name="T74" fmla="*/ 641 w 872"/>
                <a:gd name="T75" fmla="*/ 503 h 512"/>
                <a:gd name="T76" fmla="*/ 498 w 872"/>
                <a:gd name="T77" fmla="*/ 486 h 512"/>
                <a:gd name="T78" fmla="*/ 488 w 872"/>
                <a:gd name="T79" fmla="*/ 481 h 512"/>
                <a:gd name="T80" fmla="*/ 492 w 872"/>
                <a:gd name="T81" fmla="*/ 471 h 512"/>
                <a:gd name="T82" fmla="*/ 492 w 872"/>
                <a:gd name="T83" fmla="*/ 360 h 512"/>
                <a:gd name="T84" fmla="*/ 380 w 872"/>
                <a:gd name="T85" fmla="*/ 360 h 512"/>
                <a:gd name="T86" fmla="*/ 380 w 872"/>
                <a:gd name="T87" fmla="*/ 471 h 512"/>
                <a:gd name="T88" fmla="*/ 384 w 872"/>
                <a:gd name="T89" fmla="*/ 481 h 512"/>
                <a:gd name="T90" fmla="*/ 375 w 872"/>
                <a:gd name="T91" fmla="*/ 486 h 512"/>
                <a:gd name="T92" fmla="*/ 189 w 872"/>
                <a:gd name="T93" fmla="*/ 511 h 512"/>
                <a:gd name="T94" fmla="*/ 178 w 872"/>
                <a:gd name="T95" fmla="*/ 512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72" h="512">
                  <a:moveTo>
                    <a:pt x="178" y="512"/>
                  </a:moveTo>
                  <a:cubicBezTo>
                    <a:pt x="171" y="465"/>
                    <a:pt x="164" y="420"/>
                    <a:pt x="158" y="374"/>
                  </a:cubicBezTo>
                  <a:cubicBezTo>
                    <a:pt x="155" y="355"/>
                    <a:pt x="155" y="336"/>
                    <a:pt x="153" y="317"/>
                  </a:cubicBezTo>
                  <a:cubicBezTo>
                    <a:pt x="153" y="314"/>
                    <a:pt x="151" y="310"/>
                    <a:pt x="148" y="309"/>
                  </a:cubicBezTo>
                  <a:cubicBezTo>
                    <a:pt x="147" y="308"/>
                    <a:pt x="142" y="310"/>
                    <a:pt x="140" y="312"/>
                  </a:cubicBezTo>
                  <a:cubicBezTo>
                    <a:pt x="114" y="337"/>
                    <a:pt x="78" y="343"/>
                    <a:pt x="47" y="327"/>
                  </a:cubicBezTo>
                  <a:cubicBezTo>
                    <a:pt x="17" y="311"/>
                    <a:pt x="0" y="278"/>
                    <a:pt x="5" y="246"/>
                  </a:cubicBezTo>
                  <a:cubicBezTo>
                    <a:pt x="10" y="211"/>
                    <a:pt x="35" y="184"/>
                    <a:pt x="71" y="178"/>
                  </a:cubicBezTo>
                  <a:cubicBezTo>
                    <a:pt x="96" y="173"/>
                    <a:pt x="119" y="181"/>
                    <a:pt x="139" y="199"/>
                  </a:cubicBezTo>
                  <a:cubicBezTo>
                    <a:pt x="141" y="201"/>
                    <a:pt x="145" y="202"/>
                    <a:pt x="149" y="204"/>
                  </a:cubicBezTo>
                  <a:cubicBezTo>
                    <a:pt x="150" y="200"/>
                    <a:pt x="153" y="197"/>
                    <a:pt x="154" y="193"/>
                  </a:cubicBezTo>
                  <a:cubicBezTo>
                    <a:pt x="157" y="130"/>
                    <a:pt x="165" y="67"/>
                    <a:pt x="179" y="6"/>
                  </a:cubicBezTo>
                  <a:cubicBezTo>
                    <a:pt x="179" y="4"/>
                    <a:pt x="180" y="3"/>
                    <a:pt x="180" y="0"/>
                  </a:cubicBezTo>
                  <a:cubicBezTo>
                    <a:pt x="194" y="3"/>
                    <a:pt x="207" y="6"/>
                    <a:pt x="221" y="8"/>
                  </a:cubicBezTo>
                  <a:cubicBezTo>
                    <a:pt x="272" y="14"/>
                    <a:pt x="323" y="20"/>
                    <a:pt x="374" y="27"/>
                  </a:cubicBezTo>
                  <a:cubicBezTo>
                    <a:pt x="377" y="27"/>
                    <a:pt x="381" y="30"/>
                    <a:pt x="384" y="31"/>
                  </a:cubicBezTo>
                  <a:cubicBezTo>
                    <a:pt x="383" y="34"/>
                    <a:pt x="382" y="38"/>
                    <a:pt x="380" y="41"/>
                  </a:cubicBezTo>
                  <a:cubicBezTo>
                    <a:pt x="356" y="66"/>
                    <a:pt x="350" y="102"/>
                    <a:pt x="365" y="132"/>
                  </a:cubicBezTo>
                  <a:cubicBezTo>
                    <a:pt x="381" y="163"/>
                    <a:pt x="413" y="179"/>
                    <a:pt x="448" y="175"/>
                  </a:cubicBezTo>
                  <a:cubicBezTo>
                    <a:pt x="480" y="170"/>
                    <a:pt x="507" y="145"/>
                    <a:pt x="514" y="111"/>
                  </a:cubicBezTo>
                  <a:cubicBezTo>
                    <a:pt x="519" y="84"/>
                    <a:pt x="511" y="60"/>
                    <a:pt x="491" y="39"/>
                  </a:cubicBezTo>
                  <a:cubicBezTo>
                    <a:pt x="489" y="37"/>
                    <a:pt x="487" y="33"/>
                    <a:pt x="488" y="32"/>
                  </a:cubicBezTo>
                  <a:cubicBezTo>
                    <a:pt x="489" y="29"/>
                    <a:pt x="493" y="27"/>
                    <a:pt x="496" y="27"/>
                  </a:cubicBezTo>
                  <a:cubicBezTo>
                    <a:pt x="528" y="23"/>
                    <a:pt x="561" y="21"/>
                    <a:pt x="593" y="17"/>
                  </a:cubicBezTo>
                  <a:cubicBezTo>
                    <a:pt x="626" y="13"/>
                    <a:pt x="658" y="7"/>
                    <a:pt x="691" y="1"/>
                  </a:cubicBezTo>
                  <a:cubicBezTo>
                    <a:pt x="693" y="8"/>
                    <a:pt x="695" y="16"/>
                    <a:pt x="697" y="25"/>
                  </a:cubicBezTo>
                  <a:cubicBezTo>
                    <a:pt x="708" y="81"/>
                    <a:pt x="716" y="138"/>
                    <a:pt x="719" y="196"/>
                  </a:cubicBezTo>
                  <a:cubicBezTo>
                    <a:pt x="719" y="198"/>
                    <a:pt x="721" y="203"/>
                    <a:pt x="723" y="203"/>
                  </a:cubicBezTo>
                  <a:cubicBezTo>
                    <a:pt x="725" y="204"/>
                    <a:pt x="729" y="202"/>
                    <a:pt x="732" y="200"/>
                  </a:cubicBezTo>
                  <a:cubicBezTo>
                    <a:pt x="756" y="178"/>
                    <a:pt x="784" y="170"/>
                    <a:pt x="816" y="182"/>
                  </a:cubicBezTo>
                  <a:cubicBezTo>
                    <a:pt x="847" y="193"/>
                    <a:pt x="864" y="218"/>
                    <a:pt x="868" y="251"/>
                  </a:cubicBezTo>
                  <a:cubicBezTo>
                    <a:pt x="872" y="290"/>
                    <a:pt x="839" y="330"/>
                    <a:pt x="799" y="334"/>
                  </a:cubicBezTo>
                  <a:cubicBezTo>
                    <a:pt x="773" y="338"/>
                    <a:pt x="751" y="330"/>
                    <a:pt x="732" y="312"/>
                  </a:cubicBezTo>
                  <a:cubicBezTo>
                    <a:pt x="730" y="310"/>
                    <a:pt x="725" y="308"/>
                    <a:pt x="723" y="309"/>
                  </a:cubicBezTo>
                  <a:cubicBezTo>
                    <a:pt x="720" y="310"/>
                    <a:pt x="719" y="315"/>
                    <a:pt x="718" y="318"/>
                  </a:cubicBezTo>
                  <a:cubicBezTo>
                    <a:pt x="715" y="381"/>
                    <a:pt x="706" y="444"/>
                    <a:pt x="693" y="506"/>
                  </a:cubicBezTo>
                  <a:cubicBezTo>
                    <a:pt x="693" y="508"/>
                    <a:pt x="692" y="509"/>
                    <a:pt x="691" y="512"/>
                  </a:cubicBezTo>
                  <a:cubicBezTo>
                    <a:pt x="674" y="509"/>
                    <a:pt x="658" y="505"/>
                    <a:pt x="641" y="503"/>
                  </a:cubicBezTo>
                  <a:cubicBezTo>
                    <a:pt x="594" y="497"/>
                    <a:pt x="546" y="491"/>
                    <a:pt x="498" y="486"/>
                  </a:cubicBezTo>
                  <a:cubicBezTo>
                    <a:pt x="495" y="485"/>
                    <a:pt x="491" y="483"/>
                    <a:pt x="488" y="481"/>
                  </a:cubicBezTo>
                  <a:cubicBezTo>
                    <a:pt x="489" y="478"/>
                    <a:pt x="490" y="474"/>
                    <a:pt x="492" y="471"/>
                  </a:cubicBezTo>
                  <a:cubicBezTo>
                    <a:pt x="523" y="439"/>
                    <a:pt x="523" y="390"/>
                    <a:pt x="492" y="360"/>
                  </a:cubicBezTo>
                  <a:cubicBezTo>
                    <a:pt x="461" y="329"/>
                    <a:pt x="411" y="329"/>
                    <a:pt x="380" y="360"/>
                  </a:cubicBezTo>
                  <a:cubicBezTo>
                    <a:pt x="349" y="391"/>
                    <a:pt x="349" y="439"/>
                    <a:pt x="380" y="471"/>
                  </a:cubicBezTo>
                  <a:cubicBezTo>
                    <a:pt x="382" y="474"/>
                    <a:pt x="384" y="478"/>
                    <a:pt x="384" y="481"/>
                  </a:cubicBezTo>
                  <a:cubicBezTo>
                    <a:pt x="384" y="483"/>
                    <a:pt x="378" y="485"/>
                    <a:pt x="375" y="486"/>
                  </a:cubicBezTo>
                  <a:cubicBezTo>
                    <a:pt x="313" y="489"/>
                    <a:pt x="251" y="497"/>
                    <a:pt x="189" y="511"/>
                  </a:cubicBezTo>
                  <a:cubicBezTo>
                    <a:pt x="187" y="511"/>
                    <a:pt x="184" y="511"/>
                    <a:pt x="178" y="512"/>
                  </a:cubicBezTo>
                  <a:close/>
                </a:path>
              </a:pathLst>
            </a:custGeom>
            <a:solidFill>
              <a:schemeClr val="accent1">
                <a:alpha val="15000"/>
              </a:schemeClr>
            </a:solidFill>
            <a:ln w="38100">
              <a:solidFill>
                <a:schemeClr val="bg1">
                  <a:alpha val="50000"/>
                </a:schemeClr>
              </a:solidFill>
            </a:ln>
          </p:spPr>
          <p:txBody>
            <a:bodyPr anchor="ctr"/>
            <a:lstStyle/>
            <a:p>
              <a:pPr algn="ctr"/>
              <a:endParaRPr>
                <a:latin typeface="Arial"/>
                <a:ea typeface="Microsoft YaHei"/>
                <a:cs typeface="微软雅黑"/>
                <a:sym typeface="Arial"/>
              </a:endParaRPr>
            </a:p>
          </p:txBody>
        </p:sp>
        <p:sp>
          <p:nvSpPr>
            <p:cNvPr id="91" name="ïṡļiḓê"/>
            <p:cNvSpPr/>
            <p:nvPr/>
          </p:nvSpPr>
          <p:spPr bwMode="auto">
            <a:xfrm rot="3221378" flipH="false" flipV="false">
              <a:off x="5079848" y="4160311"/>
              <a:ext cx="2051598" cy="1208033"/>
            </a:xfrm>
            <a:custGeom>
              <a:avLst/>
              <a:gdLst>
                <a:gd name="T0" fmla="*/ 178 w 872"/>
                <a:gd name="T1" fmla="*/ 512 h 512"/>
                <a:gd name="T2" fmla="*/ 158 w 872"/>
                <a:gd name="T3" fmla="*/ 374 h 512"/>
                <a:gd name="T4" fmla="*/ 153 w 872"/>
                <a:gd name="T5" fmla="*/ 317 h 512"/>
                <a:gd name="T6" fmla="*/ 148 w 872"/>
                <a:gd name="T7" fmla="*/ 309 h 512"/>
                <a:gd name="T8" fmla="*/ 140 w 872"/>
                <a:gd name="T9" fmla="*/ 312 h 512"/>
                <a:gd name="T10" fmla="*/ 47 w 872"/>
                <a:gd name="T11" fmla="*/ 327 h 512"/>
                <a:gd name="T12" fmla="*/ 5 w 872"/>
                <a:gd name="T13" fmla="*/ 246 h 512"/>
                <a:gd name="T14" fmla="*/ 71 w 872"/>
                <a:gd name="T15" fmla="*/ 178 h 512"/>
                <a:gd name="T16" fmla="*/ 139 w 872"/>
                <a:gd name="T17" fmla="*/ 199 h 512"/>
                <a:gd name="T18" fmla="*/ 149 w 872"/>
                <a:gd name="T19" fmla="*/ 204 h 512"/>
                <a:gd name="T20" fmla="*/ 154 w 872"/>
                <a:gd name="T21" fmla="*/ 193 h 512"/>
                <a:gd name="T22" fmla="*/ 179 w 872"/>
                <a:gd name="T23" fmla="*/ 6 h 512"/>
                <a:gd name="T24" fmla="*/ 180 w 872"/>
                <a:gd name="T25" fmla="*/ 0 h 512"/>
                <a:gd name="T26" fmla="*/ 221 w 872"/>
                <a:gd name="T27" fmla="*/ 8 h 512"/>
                <a:gd name="T28" fmla="*/ 374 w 872"/>
                <a:gd name="T29" fmla="*/ 27 h 512"/>
                <a:gd name="T30" fmla="*/ 384 w 872"/>
                <a:gd name="T31" fmla="*/ 31 h 512"/>
                <a:gd name="T32" fmla="*/ 380 w 872"/>
                <a:gd name="T33" fmla="*/ 41 h 512"/>
                <a:gd name="T34" fmla="*/ 365 w 872"/>
                <a:gd name="T35" fmla="*/ 132 h 512"/>
                <a:gd name="T36" fmla="*/ 448 w 872"/>
                <a:gd name="T37" fmla="*/ 175 h 512"/>
                <a:gd name="T38" fmla="*/ 514 w 872"/>
                <a:gd name="T39" fmla="*/ 111 h 512"/>
                <a:gd name="T40" fmla="*/ 491 w 872"/>
                <a:gd name="T41" fmla="*/ 39 h 512"/>
                <a:gd name="T42" fmla="*/ 488 w 872"/>
                <a:gd name="T43" fmla="*/ 32 h 512"/>
                <a:gd name="T44" fmla="*/ 496 w 872"/>
                <a:gd name="T45" fmla="*/ 27 h 512"/>
                <a:gd name="T46" fmla="*/ 593 w 872"/>
                <a:gd name="T47" fmla="*/ 17 h 512"/>
                <a:gd name="T48" fmla="*/ 691 w 872"/>
                <a:gd name="T49" fmla="*/ 1 h 512"/>
                <a:gd name="T50" fmla="*/ 697 w 872"/>
                <a:gd name="T51" fmla="*/ 25 h 512"/>
                <a:gd name="T52" fmla="*/ 719 w 872"/>
                <a:gd name="T53" fmla="*/ 196 h 512"/>
                <a:gd name="T54" fmla="*/ 723 w 872"/>
                <a:gd name="T55" fmla="*/ 203 h 512"/>
                <a:gd name="T56" fmla="*/ 732 w 872"/>
                <a:gd name="T57" fmla="*/ 200 h 512"/>
                <a:gd name="T58" fmla="*/ 816 w 872"/>
                <a:gd name="T59" fmla="*/ 182 h 512"/>
                <a:gd name="T60" fmla="*/ 868 w 872"/>
                <a:gd name="T61" fmla="*/ 251 h 512"/>
                <a:gd name="T62" fmla="*/ 799 w 872"/>
                <a:gd name="T63" fmla="*/ 334 h 512"/>
                <a:gd name="T64" fmla="*/ 732 w 872"/>
                <a:gd name="T65" fmla="*/ 312 h 512"/>
                <a:gd name="T66" fmla="*/ 723 w 872"/>
                <a:gd name="T67" fmla="*/ 309 h 512"/>
                <a:gd name="T68" fmla="*/ 718 w 872"/>
                <a:gd name="T69" fmla="*/ 318 h 512"/>
                <a:gd name="T70" fmla="*/ 693 w 872"/>
                <a:gd name="T71" fmla="*/ 506 h 512"/>
                <a:gd name="T72" fmla="*/ 691 w 872"/>
                <a:gd name="T73" fmla="*/ 512 h 512"/>
                <a:gd name="T74" fmla="*/ 641 w 872"/>
                <a:gd name="T75" fmla="*/ 503 h 512"/>
                <a:gd name="T76" fmla="*/ 498 w 872"/>
                <a:gd name="T77" fmla="*/ 486 h 512"/>
                <a:gd name="T78" fmla="*/ 488 w 872"/>
                <a:gd name="T79" fmla="*/ 481 h 512"/>
                <a:gd name="T80" fmla="*/ 492 w 872"/>
                <a:gd name="T81" fmla="*/ 471 h 512"/>
                <a:gd name="T82" fmla="*/ 492 w 872"/>
                <a:gd name="T83" fmla="*/ 360 h 512"/>
                <a:gd name="T84" fmla="*/ 380 w 872"/>
                <a:gd name="T85" fmla="*/ 360 h 512"/>
                <a:gd name="T86" fmla="*/ 380 w 872"/>
                <a:gd name="T87" fmla="*/ 471 h 512"/>
                <a:gd name="T88" fmla="*/ 384 w 872"/>
                <a:gd name="T89" fmla="*/ 481 h 512"/>
                <a:gd name="T90" fmla="*/ 375 w 872"/>
                <a:gd name="T91" fmla="*/ 486 h 512"/>
                <a:gd name="T92" fmla="*/ 189 w 872"/>
                <a:gd name="T93" fmla="*/ 511 h 512"/>
                <a:gd name="T94" fmla="*/ 178 w 872"/>
                <a:gd name="T95" fmla="*/ 512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72" h="512">
                  <a:moveTo>
                    <a:pt x="178" y="512"/>
                  </a:moveTo>
                  <a:cubicBezTo>
                    <a:pt x="171" y="465"/>
                    <a:pt x="164" y="420"/>
                    <a:pt x="158" y="374"/>
                  </a:cubicBezTo>
                  <a:cubicBezTo>
                    <a:pt x="155" y="355"/>
                    <a:pt x="155" y="336"/>
                    <a:pt x="153" y="317"/>
                  </a:cubicBezTo>
                  <a:cubicBezTo>
                    <a:pt x="153" y="314"/>
                    <a:pt x="151" y="310"/>
                    <a:pt x="148" y="309"/>
                  </a:cubicBezTo>
                  <a:cubicBezTo>
                    <a:pt x="147" y="308"/>
                    <a:pt x="142" y="310"/>
                    <a:pt x="140" y="312"/>
                  </a:cubicBezTo>
                  <a:cubicBezTo>
                    <a:pt x="114" y="337"/>
                    <a:pt x="78" y="343"/>
                    <a:pt x="47" y="327"/>
                  </a:cubicBezTo>
                  <a:cubicBezTo>
                    <a:pt x="17" y="311"/>
                    <a:pt x="0" y="278"/>
                    <a:pt x="5" y="246"/>
                  </a:cubicBezTo>
                  <a:cubicBezTo>
                    <a:pt x="10" y="211"/>
                    <a:pt x="35" y="184"/>
                    <a:pt x="71" y="178"/>
                  </a:cubicBezTo>
                  <a:cubicBezTo>
                    <a:pt x="96" y="173"/>
                    <a:pt x="119" y="181"/>
                    <a:pt x="139" y="199"/>
                  </a:cubicBezTo>
                  <a:cubicBezTo>
                    <a:pt x="141" y="201"/>
                    <a:pt x="145" y="202"/>
                    <a:pt x="149" y="204"/>
                  </a:cubicBezTo>
                  <a:cubicBezTo>
                    <a:pt x="150" y="200"/>
                    <a:pt x="153" y="197"/>
                    <a:pt x="154" y="193"/>
                  </a:cubicBezTo>
                  <a:cubicBezTo>
                    <a:pt x="157" y="130"/>
                    <a:pt x="165" y="67"/>
                    <a:pt x="179" y="6"/>
                  </a:cubicBezTo>
                  <a:cubicBezTo>
                    <a:pt x="179" y="4"/>
                    <a:pt x="180" y="3"/>
                    <a:pt x="180" y="0"/>
                  </a:cubicBezTo>
                  <a:cubicBezTo>
                    <a:pt x="194" y="3"/>
                    <a:pt x="207" y="6"/>
                    <a:pt x="221" y="8"/>
                  </a:cubicBezTo>
                  <a:cubicBezTo>
                    <a:pt x="272" y="14"/>
                    <a:pt x="323" y="20"/>
                    <a:pt x="374" y="27"/>
                  </a:cubicBezTo>
                  <a:cubicBezTo>
                    <a:pt x="377" y="27"/>
                    <a:pt x="381" y="30"/>
                    <a:pt x="384" y="31"/>
                  </a:cubicBezTo>
                  <a:cubicBezTo>
                    <a:pt x="383" y="34"/>
                    <a:pt x="382" y="38"/>
                    <a:pt x="380" y="41"/>
                  </a:cubicBezTo>
                  <a:cubicBezTo>
                    <a:pt x="356" y="66"/>
                    <a:pt x="350" y="102"/>
                    <a:pt x="365" y="132"/>
                  </a:cubicBezTo>
                  <a:cubicBezTo>
                    <a:pt x="381" y="163"/>
                    <a:pt x="413" y="179"/>
                    <a:pt x="448" y="175"/>
                  </a:cubicBezTo>
                  <a:cubicBezTo>
                    <a:pt x="480" y="170"/>
                    <a:pt x="507" y="145"/>
                    <a:pt x="514" y="111"/>
                  </a:cubicBezTo>
                  <a:cubicBezTo>
                    <a:pt x="519" y="84"/>
                    <a:pt x="511" y="60"/>
                    <a:pt x="491" y="39"/>
                  </a:cubicBezTo>
                  <a:cubicBezTo>
                    <a:pt x="489" y="37"/>
                    <a:pt x="487" y="33"/>
                    <a:pt x="488" y="32"/>
                  </a:cubicBezTo>
                  <a:cubicBezTo>
                    <a:pt x="489" y="29"/>
                    <a:pt x="493" y="27"/>
                    <a:pt x="496" y="27"/>
                  </a:cubicBezTo>
                  <a:cubicBezTo>
                    <a:pt x="528" y="23"/>
                    <a:pt x="561" y="21"/>
                    <a:pt x="593" y="17"/>
                  </a:cubicBezTo>
                  <a:cubicBezTo>
                    <a:pt x="626" y="13"/>
                    <a:pt x="658" y="7"/>
                    <a:pt x="691" y="1"/>
                  </a:cubicBezTo>
                  <a:cubicBezTo>
                    <a:pt x="693" y="8"/>
                    <a:pt x="695" y="16"/>
                    <a:pt x="697" y="25"/>
                  </a:cubicBezTo>
                  <a:cubicBezTo>
                    <a:pt x="708" y="81"/>
                    <a:pt x="716" y="138"/>
                    <a:pt x="719" y="196"/>
                  </a:cubicBezTo>
                  <a:cubicBezTo>
                    <a:pt x="719" y="198"/>
                    <a:pt x="721" y="203"/>
                    <a:pt x="723" y="203"/>
                  </a:cubicBezTo>
                  <a:cubicBezTo>
                    <a:pt x="725" y="204"/>
                    <a:pt x="729" y="202"/>
                    <a:pt x="732" y="200"/>
                  </a:cubicBezTo>
                  <a:cubicBezTo>
                    <a:pt x="756" y="178"/>
                    <a:pt x="784" y="170"/>
                    <a:pt x="816" y="182"/>
                  </a:cubicBezTo>
                  <a:cubicBezTo>
                    <a:pt x="847" y="193"/>
                    <a:pt x="864" y="218"/>
                    <a:pt x="868" y="251"/>
                  </a:cubicBezTo>
                  <a:cubicBezTo>
                    <a:pt x="872" y="290"/>
                    <a:pt x="839" y="330"/>
                    <a:pt x="799" y="334"/>
                  </a:cubicBezTo>
                  <a:cubicBezTo>
                    <a:pt x="773" y="338"/>
                    <a:pt x="751" y="330"/>
                    <a:pt x="732" y="312"/>
                  </a:cubicBezTo>
                  <a:cubicBezTo>
                    <a:pt x="730" y="310"/>
                    <a:pt x="725" y="308"/>
                    <a:pt x="723" y="309"/>
                  </a:cubicBezTo>
                  <a:cubicBezTo>
                    <a:pt x="720" y="310"/>
                    <a:pt x="719" y="315"/>
                    <a:pt x="718" y="318"/>
                  </a:cubicBezTo>
                  <a:cubicBezTo>
                    <a:pt x="715" y="381"/>
                    <a:pt x="706" y="444"/>
                    <a:pt x="693" y="506"/>
                  </a:cubicBezTo>
                  <a:cubicBezTo>
                    <a:pt x="693" y="508"/>
                    <a:pt x="692" y="509"/>
                    <a:pt x="691" y="512"/>
                  </a:cubicBezTo>
                  <a:cubicBezTo>
                    <a:pt x="674" y="509"/>
                    <a:pt x="658" y="505"/>
                    <a:pt x="641" y="503"/>
                  </a:cubicBezTo>
                  <a:cubicBezTo>
                    <a:pt x="594" y="497"/>
                    <a:pt x="546" y="491"/>
                    <a:pt x="498" y="486"/>
                  </a:cubicBezTo>
                  <a:cubicBezTo>
                    <a:pt x="495" y="485"/>
                    <a:pt x="491" y="483"/>
                    <a:pt x="488" y="481"/>
                  </a:cubicBezTo>
                  <a:cubicBezTo>
                    <a:pt x="489" y="478"/>
                    <a:pt x="490" y="474"/>
                    <a:pt x="492" y="471"/>
                  </a:cubicBezTo>
                  <a:cubicBezTo>
                    <a:pt x="523" y="439"/>
                    <a:pt x="523" y="390"/>
                    <a:pt x="492" y="360"/>
                  </a:cubicBezTo>
                  <a:cubicBezTo>
                    <a:pt x="461" y="329"/>
                    <a:pt x="411" y="329"/>
                    <a:pt x="380" y="360"/>
                  </a:cubicBezTo>
                  <a:cubicBezTo>
                    <a:pt x="349" y="391"/>
                    <a:pt x="349" y="439"/>
                    <a:pt x="380" y="471"/>
                  </a:cubicBezTo>
                  <a:cubicBezTo>
                    <a:pt x="382" y="474"/>
                    <a:pt x="384" y="478"/>
                    <a:pt x="384" y="481"/>
                  </a:cubicBezTo>
                  <a:cubicBezTo>
                    <a:pt x="384" y="483"/>
                    <a:pt x="378" y="485"/>
                    <a:pt x="375" y="486"/>
                  </a:cubicBezTo>
                  <a:cubicBezTo>
                    <a:pt x="313" y="489"/>
                    <a:pt x="251" y="497"/>
                    <a:pt x="189" y="511"/>
                  </a:cubicBezTo>
                  <a:cubicBezTo>
                    <a:pt x="187" y="511"/>
                    <a:pt x="184" y="511"/>
                    <a:pt x="178" y="512"/>
                  </a:cubicBezTo>
                  <a:close/>
                </a:path>
              </a:pathLst>
            </a:custGeom>
            <a:solidFill>
              <a:schemeClr val="accent1">
                <a:alpha val="15000"/>
              </a:schemeClr>
            </a:solidFill>
            <a:ln w="38100">
              <a:solidFill>
                <a:schemeClr val="bg1">
                  <a:alpha val="50000"/>
                </a:schemeClr>
              </a:solidFill>
            </a:ln>
          </p:spPr>
          <p:txBody>
            <a:bodyPr anchor="ctr"/>
            <a:lstStyle/>
            <a:p>
              <a:pPr algn="ctr"/>
              <a:endParaRPr>
                <a:latin typeface="Arial"/>
                <a:ea typeface="Microsoft YaHei"/>
                <a:cs typeface="微软雅黑"/>
                <a:sym typeface="Arial"/>
              </a:endParaRPr>
            </a:p>
          </p:txBody>
        </p:sp>
        <p:sp>
          <p:nvSpPr>
            <p:cNvPr id="92" name="ïŝḷïďé"/>
            <p:cNvSpPr/>
            <p:nvPr/>
          </p:nvSpPr>
          <p:spPr bwMode="auto">
            <a:xfrm rot="8621378" flipH="false" flipV="false">
              <a:off x="4364688" y="3187814"/>
              <a:ext cx="2051597" cy="1208033"/>
            </a:xfrm>
            <a:custGeom>
              <a:avLst/>
              <a:gdLst>
                <a:gd name="T0" fmla="*/ 178 w 872"/>
                <a:gd name="T1" fmla="*/ 512 h 512"/>
                <a:gd name="T2" fmla="*/ 158 w 872"/>
                <a:gd name="T3" fmla="*/ 374 h 512"/>
                <a:gd name="T4" fmla="*/ 153 w 872"/>
                <a:gd name="T5" fmla="*/ 317 h 512"/>
                <a:gd name="T6" fmla="*/ 148 w 872"/>
                <a:gd name="T7" fmla="*/ 309 h 512"/>
                <a:gd name="T8" fmla="*/ 140 w 872"/>
                <a:gd name="T9" fmla="*/ 312 h 512"/>
                <a:gd name="T10" fmla="*/ 47 w 872"/>
                <a:gd name="T11" fmla="*/ 327 h 512"/>
                <a:gd name="T12" fmla="*/ 5 w 872"/>
                <a:gd name="T13" fmla="*/ 246 h 512"/>
                <a:gd name="T14" fmla="*/ 71 w 872"/>
                <a:gd name="T15" fmla="*/ 178 h 512"/>
                <a:gd name="T16" fmla="*/ 139 w 872"/>
                <a:gd name="T17" fmla="*/ 199 h 512"/>
                <a:gd name="T18" fmla="*/ 149 w 872"/>
                <a:gd name="T19" fmla="*/ 204 h 512"/>
                <a:gd name="T20" fmla="*/ 154 w 872"/>
                <a:gd name="T21" fmla="*/ 193 h 512"/>
                <a:gd name="T22" fmla="*/ 179 w 872"/>
                <a:gd name="T23" fmla="*/ 6 h 512"/>
                <a:gd name="T24" fmla="*/ 180 w 872"/>
                <a:gd name="T25" fmla="*/ 0 h 512"/>
                <a:gd name="T26" fmla="*/ 221 w 872"/>
                <a:gd name="T27" fmla="*/ 8 h 512"/>
                <a:gd name="T28" fmla="*/ 374 w 872"/>
                <a:gd name="T29" fmla="*/ 27 h 512"/>
                <a:gd name="T30" fmla="*/ 384 w 872"/>
                <a:gd name="T31" fmla="*/ 31 h 512"/>
                <a:gd name="T32" fmla="*/ 380 w 872"/>
                <a:gd name="T33" fmla="*/ 41 h 512"/>
                <a:gd name="T34" fmla="*/ 365 w 872"/>
                <a:gd name="T35" fmla="*/ 132 h 512"/>
                <a:gd name="T36" fmla="*/ 448 w 872"/>
                <a:gd name="T37" fmla="*/ 175 h 512"/>
                <a:gd name="T38" fmla="*/ 514 w 872"/>
                <a:gd name="T39" fmla="*/ 111 h 512"/>
                <a:gd name="T40" fmla="*/ 491 w 872"/>
                <a:gd name="T41" fmla="*/ 39 h 512"/>
                <a:gd name="T42" fmla="*/ 488 w 872"/>
                <a:gd name="T43" fmla="*/ 32 h 512"/>
                <a:gd name="T44" fmla="*/ 496 w 872"/>
                <a:gd name="T45" fmla="*/ 27 h 512"/>
                <a:gd name="T46" fmla="*/ 593 w 872"/>
                <a:gd name="T47" fmla="*/ 17 h 512"/>
                <a:gd name="T48" fmla="*/ 691 w 872"/>
                <a:gd name="T49" fmla="*/ 1 h 512"/>
                <a:gd name="T50" fmla="*/ 697 w 872"/>
                <a:gd name="T51" fmla="*/ 25 h 512"/>
                <a:gd name="T52" fmla="*/ 719 w 872"/>
                <a:gd name="T53" fmla="*/ 196 h 512"/>
                <a:gd name="T54" fmla="*/ 723 w 872"/>
                <a:gd name="T55" fmla="*/ 203 h 512"/>
                <a:gd name="T56" fmla="*/ 732 w 872"/>
                <a:gd name="T57" fmla="*/ 200 h 512"/>
                <a:gd name="T58" fmla="*/ 816 w 872"/>
                <a:gd name="T59" fmla="*/ 182 h 512"/>
                <a:gd name="T60" fmla="*/ 868 w 872"/>
                <a:gd name="T61" fmla="*/ 251 h 512"/>
                <a:gd name="T62" fmla="*/ 799 w 872"/>
                <a:gd name="T63" fmla="*/ 334 h 512"/>
                <a:gd name="T64" fmla="*/ 732 w 872"/>
                <a:gd name="T65" fmla="*/ 312 h 512"/>
                <a:gd name="T66" fmla="*/ 723 w 872"/>
                <a:gd name="T67" fmla="*/ 309 h 512"/>
                <a:gd name="T68" fmla="*/ 718 w 872"/>
                <a:gd name="T69" fmla="*/ 318 h 512"/>
                <a:gd name="T70" fmla="*/ 693 w 872"/>
                <a:gd name="T71" fmla="*/ 506 h 512"/>
                <a:gd name="T72" fmla="*/ 691 w 872"/>
                <a:gd name="T73" fmla="*/ 512 h 512"/>
                <a:gd name="T74" fmla="*/ 641 w 872"/>
                <a:gd name="T75" fmla="*/ 503 h 512"/>
                <a:gd name="T76" fmla="*/ 498 w 872"/>
                <a:gd name="T77" fmla="*/ 486 h 512"/>
                <a:gd name="T78" fmla="*/ 488 w 872"/>
                <a:gd name="T79" fmla="*/ 481 h 512"/>
                <a:gd name="T80" fmla="*/ 492 w 872"/>
                <a:gd name="T81" fmla="*/ 471 h 512"/>
                <a:gd name="T82" fmla="*/ 492 w 872"/>
                <a:gd name="T83" fmla="*/ 360 h 512"/>
                <a:gd name="T84" fmla="*/ 380 w 872"/>
                <a:gd name="T85" fmla="*/ 360 h 512"/>
                <a:gd name="T86" fmla="*/ 380 w 872"/>
                <a:gd name="T87" fmla="*/ 471 h 512"/>
                <a:gd name="T88" fmla="*/ 384 w 872"/>
                <a:gd name="T89" fmla="*/ 481 h 512"/>
                <a:gd name="T90" fmla="*/ 375 w 872"/>
                <a:gd name="T91" fmla="*/ 486 h 512"/>
                <a:gd name="T92" fmla="*/ 189 w 872"/>
                <a:gd name="T93" fmla="*/ 511 h 512"/>
                <a:gd name="T94" fmla="*/ 178 w 872"/>
                <a:gd name="T95" fmla="*/ 512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872" h="512">
                  <a:moveTo>
                    <a:pt x="178" y="512"/>
                  </a:moveTo>
                  <a:cubicBezTo>
                    <a:pt x="171" y="465"/>
                    <a:pt x="164" y="420"/>
                    <a:pt x="158" y="374"/>
                  </a:cubicBezTo>
                  <a:cubicBezTo>
                    <a:pt x="155" y="355"/>
                    <a:pt x="155" y="336"/>
                    <a:pt x="153" y="317"/>
                  </a:cubicBezTo>
                  <a:cubicBezTo>
                    <a:pt x="153" y="314"/>
                    <a:pt x="151" y="310"/>
                    <a:pt x="148" y="309"/>
                  </a:cubicBezTo>
                  <a:cubicBezTo>
                    <a:pt x="147" y="308"/>
                    <a:pt x="142" y="310"/>
                    <a:pt x="140" y="312"/>
                  </a:cubicBezTo>
                  <a:cubicBezTo>
                    <a:pt x="114" y="337"/>
                    <a:pt x="78" y="343"/>
                    <a:pt x="47" y="327"/>
                  </a:cubicBezTo>
                  <a:cubicBezTo>
                    <a:pt x="17" y="311"/>
                    <a:pt x="0" y="278"/>
                    <a:pt x="5" y="246"/>
                  </a:cubicBezTo>
                  <a:cubicBezTo>
                    <a:pt x="10" y="211"/>
                    <a:pt x="35" y="184"/>
                    <a:pt x="71" y="178"/>
                  </a:cubicBezTo>
                  <a:cubicBezTo>
                    <a:pt x="96" y="173"/>
                    <a:pt x="119" y="181"/>
                    <a:pt x="139" y="199"/>
                  </a:cubicBezTo>
                  <a:cubicBezTo>
                    <a:pt x="141" y="201"/>
                    <a:pt x="145" y="202"/>
                    <a:pt x="149" y="204"/>
                  </a:cubicBezTo>
                  <a:cubicBezTo>
                    <a:pt x="150" y="200"/>
                    <a:pt x="153" y="197"/>
                    <a:pt x="154" y="193"/>
                  </a:cubicBezTo>
                  <a:cubicBezTo>
                    <a:pt x="157" y="130"/>
                    <a:pt x="165" y="67"/>
                    <a:pt x="179" y="6"/>
                  </a:cubicBezTo>
                  <a:cubicBezTo>
                    <a:pt x="179" y="4"/>
                    <a:pt x="180" y="3"/>
                    <a:pt x="180" y="0"/>
                  </a:cubicBezTo>
                  <a:cubicBezTo>
                    <a:pt x="194" y="3"/>
                    <a:pt x="207" y="6"/>
                    <a:pt x="221" y="8"/>
                  </a:cubicBezTo>
                  <a:cubicBezTo>
                    <a:pt x="272" y="14"/>
                    <a:pt x="323" y="20"/>
                    <a:pt x="374" y="27"/>
                  </a:cubicBezTo>
                  <a:cubicBezTo>
                    <a:pt x="377" y="27"/>
                    <a:pt x="381" y="30"/>
                    <a:pt x="384" y="31"/>
                  </a:cubicBezTo>
                  <a:cubicBezTo>
                    <a:pt x="383" y="34"/>
                    <a:pt x="382" y="38"/>
                    <a:pt x="380" y="41"/>
                  </a:cubicBezTo>
                  <a:cubicBezTo>
                    <a:pt x="356" y="66"/>
                    <a:pt x="350" y="102"/>
                    <a:pt x="365" y="132"/>
                  </a:cubicBezTo>
                  <a:cubicBezTo>
                    <a:pt x="381" y="163"/>
                    <a:pt x="413" y="179"/>
                    <a:pt x="448" y="175"/>
                  </a:cubicBezTo>
                  <a:cubicBezTo>
                    <a:pt x="480" y="170"/>
                    <a:pt x="507" y="145"/>
                    <a:pt x="514" y="111"/>
                  </a:cubicBezTo>
                  <a:cubicBezTo>
                    <a:pt x="519" y="84"/>
                    <a:pt x="511" y="60"/>
                    <a:pt x="491" y="39"/>
                  </a:cubicBezTo>
                  <a:cubicBezTo>
                    <a:pt x="489" y="37"/>
                    <a:pt x="487" y="33"/>
                    <a:pt x="488" y="32"/>
                  </a:cubicBezTo>
                  <a:cubicBezTo>
                    <a:pt x="489" y="29"/>
                    <a:pt x="493" y="27"/>
                    <a:pt x="496" y="27"/>
                  </a:cubicBezTo>
                  <a:cubicBezTo>
                    <a:pt x="528" y="23"/>
                    <a:pt x="561" y="21"/>
                    <a:pt x="593" y="17"/>
                  </a:cubicBezTo>
                  <a:cubicBezTo>
                    <a:pt x="626" y="13"/>
                    <a:pt x="658" y="7"/>
                    <a:pt x="691" y="1"/>
                  </a:cubicBezTo>
                  <a:cubicBezTo>
                    <a:pt x="693" y="8"/>
                    <a:pt x="695" y="16"/>
                    <a:pt x="697" y="25"/>
                  </a:cubicBezTo>
                  <a:cubicBezTo>
                    <a:pt x="708" y="81"/>
                    <a:pt x="716" y="138"/>
                    <a:pt x="719" y="196"/>
                  </a:cubicBezTo>
                  <a:cubicBezTo>
                    <a:pt x="719" y="198"/>
                    <a:pt x="721" y="203"/>
                    <a:pt x="723" y="203"/>
                  </a:cubicBezTo>
                  <a:cubicBezTo>
                    <a:pt x="725" y="204"/>
                    <a:pt x="729" y="202"/>
                    <a:pt x="732" y="200"/>
                  </a:cubicBezTo>
                  <a:cubicBezTo>
                    <a:pt x="756" y="178"/>
                    <a:pt x="784" y="170"/>
                    <a:pt x="816" y="182"/>
                  </a:cubicBezTo>
                  <a:cubicBezTo>
                    <a:pt x="847" y="193"/>
                    <a:pt x="864" y="218"/>
                    <a:pt x="868" y="251"/>
                  </a:cubicBezTo>
                  <a:cubicBezTo>
                    <a:pt x="872" y="290"/>
                    <a:pt x="839" y="330"/>
                    <a:pt x="799" y="334"/>
                  </a:cubicBezTo>
                  <a:cubicBezTo>
                    <a:pt x="773" y="338"/>
                    <a:pt x="751" y="330"/>
                    <a:pt x="732" y="312"/>
                  </a:cubicBezTo>
                  <a:cubicBezTo>
                    <a:pt x="730" y="310"/>
                    <a:pt x="725" y="308"/>
                    <a:pt x="723" y="309"/>
                  </a:cubicBezTo>
                  <a:cubicBezTo>
                    <a:pt x="720" y="310"/>
                    <a:pt x="719" y="315"/>
                    <a:pt x="718" y="318"/>
                  </a:cubicBezTo>
                  <a:cubicBezTo>
                    <a:pt x="715" y="381"/>
                    <a:pt x="706" y="444"/>
                    <a:pt x="693" y="506"/>
                  </a:cubicBezTo>
                  <a:cubicBezTo>
                    <a:pt x="693" y="508"/>
                    <a:pt x="692" y="509"/>
                    <a:pt x="691" y="512"/>
                  </a:cubicBezTo>
                  <a:cubicBezTo>
                    <a:pt x="674" y="509"/>
                    <a:pt x="658" y="505"/>
                    <a:pt x="641" y="503"/>
                  </a:cubicBezTo>
                  <a:cubicBezTo>
                    <a:pt x="594" y="497"/>
                    <a:pt x="546" y="491"/>
                    <a:pt x="498" y="486"/>
                  </a:cubicBezTo>
                  <a:cubicBezTo>
                    <a:pt x="495" y="485"/>
                    <a:pt x="491" y="483"/>
                    <a:pt x="488" y="481"/>
                  </a:cubicBezTo>
                  <a:cubicBezTo>
                    <a:pt x="489" y="478"/>
                    <a:pt x="490" y="474"/>
                    <a:pt x="492" y="471"/>
                  </a:cubicBezTo>
                  <a:cubicBezTo>
                    <a:pt x="523" y="439"/>
                    <a:pt x="523" y="390"/>
                    <a:pt x="492" y="360"/>
                  </a:cubicBezTo>
                  <a:cubicBezTo>
                    <a:pt x="461" y="329"/>
                    <a:pt x="411" y="329"/>
                    <a:pt x="380" y="360"/>
                  </a:cubicBezTo>
                  <a:cubicBezTo>
                    <a:pt x="349" y="391"/>
                    <a:pt x="349" y="439"/>
                    <a:pt x="380" y="471"/>
                  </a:cubicBezTo>
                  <a:cubicBezTo>
                    <a:pt x="382" y="474"/>
                    <a:pt x="384" y="478"/>
                    <a:pt x="384" y="481"/>
                  </a:cubicBezTo>
                  <a:cubicBezTo>
                    <a:pt x="384" y="483"/>
                    <a:pt x="378" y="485"/>
                    <a:pt x="375" y="486"/>
                  </a:cubicBezTo>
                  <a:cubicBezTo>
                    <a:pt x="313" y="489"/>
                    <a:pt x="251" y="497"/>
                    <a:pt x="189" y="511"/>
                  </a:cubicBezTo>
                  <a:cubicBezTo>
                    <a:pt x="187" y="511"/>
                    <a:pt x="184" y="511"/>
                    <a:pt x="178" y="512"/>
                  </a:cubicBezTo>
                  <a:close/>
                </a:path>
              </a:pathLst>
            </a:custGeom>
            <a:solidFill>
              <a:schemeClr val="accent1">
                <a:alpha val="15000"/>
              </a:schemeClr>
            </a:solidFill>
            <a:ln w="38100">
              <a:solidFill>
                <a:schemeClr val="bg1">
                  <a:alpha val="50000"/>
                </a:schemeClr>
              </a:solidFill>
            </a:ln>
          </p:spPr>
          <p:txBody>
            <a:bodyPr anchor="ctr"/>
            <a:lstStyle/>
            <a:p>
              <a:pPr algn="ctr"/>
              <a:endParaRPr>
                <a:latin typeface="Arial"/>
                <a:ea typeface="Microsoft YaHei"/>
                <a:cs typeface="微软雅黑"/>
                <a:sym typeface="Arial"/>
              </a:endParaRPr>
            </a:p>
          </p:txBody>
        </p:sp>
      </p:grpSp>
      <p:sp>
        <p:nvSpPr>
          <p:cNvPr id="93" name="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660396" y="418039"/>
            <a:ext cx="10668000" cy="520700"/>
          </a:xfrm>
          <a:prstGeom prst="rect">
            <a:avLst/>
          </a:prstGeom>
          <a:noFill/>
        </p:spPr>
        <p:txBody>
          <a:bodyPr wrap="square" lIns="90000" tIns="46800" rIns="90000" bIns="46800" rtlCol="false" anchor="b" anchorCtr="false">
            <a:sp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zh-CN" sz="2800" b="true">
                <a:latin typeface="默认字体"/>
                <a:ea typeface="默认字体"/>
                <a:cs typeface="+mn-cs"/>
              </a:rPr>
              <a:t>酒罐积分互转规则</a:t>
            </a:r>
            <a:endParaRPr lang="en-US" sz="2800" b="true">
              <a:latin typeface="默认字体"/>
              <a:ea typeface="默认字体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>
  <p:cSld>
    <p:spTree>
      <p:nvGrpSpPr>
        <p:cNvPr id="9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标题 8"/>
          <p:cNvSpPr txBox="true"/>
          <p:nvPr/>
        </p:nvSpPr>
        <p:spPr>
          <a:xfrm>
            <a:off x="2133105" y="1765815"/>
            <a:ext cx="1443629" cy="77262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false" eaLnBrk="true" latinLnBrk="false" hangingPunct="true">
              <a:lnSpc>
                <a:spcPct val="90000"/>
              </a:lnSpc>
              <a:spcBef>
                <a:spcPct val="1"/>
              </a:spcBef>
              <a:buNone/>
              <a:defRPr lang="zh-CN" altLang="en-US" sz="2800" b="tru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altLang="zh-CN" sz="5400" dirty="false">
                <a:solidFill>
                  <a:schemeClr val="accent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04.</a:t>
            </a:r>
            <a:endParaRPr lang="en-GB" sz="6600" spc="300" dirty="false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96" name="标题 8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2133105" y="2661556"/>
            <a:ext cx="9435008" cy="991376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 defTabSz="914400" rtl="false" eaLnBrk="true" latinLnBrk="false" hangingPunct="true">
              <a:lnSpc>
                <a:spcPct val="90000"/>
              </a:lnSpc>
              <a:spcBef>
                <a:spcPct val="1"/>
              </a:spcBef>
              <a:buNone/>
              <a:defRPr lang="zh-CN" altLang="en-US" sz="6000" b="tru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l">
              <a:lnSpc>
                <a:spcPct val="100000"/>
              </a:lnSpc>
              <a:buNone/>
            </a:pPr>
            <a:r>
              <a:rPr lang="zh-CN" sz="5400" spc="300">
                <a:latin typeface="Microsoft YaHei"/>
                <a:ea typeface="Microsoft YaHei"/>
                <a:cs typeface="+mj-cs"/>
              </a:rPr>
              <a:t>商城与积分商城</a:t>
            </a:r>
            <a:endParaRPr/>
          </a:p>
        </p:txBody>
      </p:sp>
      <p:sp>
        <p:nvSpPr>
          <p:cNvPr id="97" name="iṡliďé"/>
          <p:cNvSpPr/>
          <p:nvPr/>
        </p:nvSpPr>
        <p:spPr>
          <a:xfrm>
            <a:off x="10955135" y="641708"/>
            <a:ext cx="612978" cy="579536"/>
          </a:xfrm>
          <a:prstGeom prst="rect">
            <a:avLst/>
          </a:prstGeom>
          <a:gradFill flip="none" rotWithShape="true">
            <a:gsLst>
              <a:gs pos="0">
                <a:schemeClr val="accent1"/>
              </a:gs>
              <a:gs pos="61000">
                <a:schemeClr val="accent2">
                  <a:alpha val="40000"/>
                </a:schemeClr>
              </a:gs>
            </a:gsLst>
            <a:lin ang="2700000" scaled="true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lvl="0"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98" name="组合 13"/>
          <p:cNvGrpSpPr/>
          <p:nvPr/>
        </p:nvGrpSpPr>
        <p:grpSpPr>
          <a:xfrm>
            <a:off x="5561956" y="6125703"/>
            <a:ext cx="1105410" cy="45719"/>
            <a:chOff x="2000373" y="6117473"/>
            <a:chExt cx="1195538" cy="57600"/>
          </a:xfrm>
        </p:grpSpPr>
        <p:sp>
          <p:nvSpPr>
            <p:cNvPr id="99" name="ï$ľiḓè"/>
            <p:cNvSpPr/>
            <p:nvPr/>
          </p:nvSpPr>
          <p:spPr>
            <a:xfrm>
              <a:off x="2000373" y="6117473"/>
              <a:ext cx="324000" cy="57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  <p:sp>
          <p:nvSpPr>
            <p:cNvPr id="100" name="iśḻîḑê"/>
            <p:cNvSpPr/>
            <p:nvPr/>
          </p:nvSpPr>
          <p:spPr>
            <a:xfrm>
              <a:off x="2436142" y="6117473"/>
              <a:ext cx="324000" cy="576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  <p:sp>
          <p:nvSpPr>
            <p:cNvPr id="101" name="iṥḻiḓé"/>
            <p:cNvSpPr/>
            <p:nvPr/>
          </p:nvSpPr>
          <p:spPr>
            <a:xfrm>
              <a:off x="2871911" y="6117473"/>
              <a:ext cx="324000" cy="57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0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" descr="{&quot;isTemplate&quot;:true,&quot;type&quot;:&quot;list&quot;,&quot;alignment&quot;:&quot;left&quot;,&quot;alignmentVertical&quot;:&quot;top&quot;,&quot;canOmit&quot;:false,&quot;scalable&quot;:false,&quot;minItemsCount&quot;:-1}"/>
          <p:cNvGrpSpPr/>
          <p:nvPr/>
        </p:nvGrpSpPr>
        <p:grpSpPr>
          <a:xfrm>
            <a:off x="5506203" y="1430316"/>
            <a:ext cx="5857449" cy="4684316"/>
            <a:chOff x="5506203" y="1430316"/>
            <a:chExt cx="5857449" cy="4684316"/>
          </a:xfrm>
        </p:grpSpPr>
        <p:grpSp>
          <p:nvGrpSpPr>
            <p:cNvPr id="104" name=""/>
            <p:cNvGrpSpPr/>
            <p:nvPr/>
          </p:nvGrpSpPr>
          <p:grpSpPr>
            <a:xfrm rot="0" flipH="false" flipV="false">
              <a:off x="5506203" y="1430316"/>
              <a:ext cx="5857449" cy="1414251"/>
              <a:chOff x="5475925" y="1912704"/>
              <a:chExt cx="5857449" cy="1414251"/>
            </a:xfrm>
          </p:grpSpPr>
          <p:grpSp>
            <p:nvGrpSpPr>
              <p:cNvPr id="105" name=""/>
              <p:cNvGrpSpPr/>
              <p:nvPr/>
            </p:nvGrpSpPr>
            <p:grpSpPr>
              <a:xfrm>
                <a:off x="5933397" y="1912704"/>
                <a:ext cx="5399977" cy="1414251"/>
                <a:chOff x="5933397" y="1912704"/>
                <a:chExt cx="5399977" cy="1414251"/>
              </a:xfrm>
            </p:grpSpPr>
            <p:sp>
              <p:nvSpPr>
                <p:cNvPr id="106" name="TextBox 56" descr="{&quot;isTemplate&quot;:true,&quot;type&quot;:&quot;title&quot;,&quot;canOmit&quot;:false,&quot;range&quot;:0}"/>
                <p:cNvSpPr txBox="true"/>
                <p:nvPr/>
              </p:nvSpPr>
              <p:spPr>
                <a:xfrm rot="0" flipH="false" flipV="false">
                  <a:off x="5933398" y="1912704"/>
                  <a:ext cx="5399976" cy="457200"/>
                </a:xfrm>
                <a:prstGeom prst="rect">
                  <a:avLst/>
                </a:prstGeom>
                <a:noFill/>
              </p:spPr>
              <p:txBody>
                <a:bodyPr wrap="none" rtlCol="false">
                  <a:noAutofit/>
                </a:bodyPr>
                <a:lstStyle>
                  <a:defPPr>
                    <a:defRPr lang="en-US"/>
                  </a:defPPr>
                  <a:lvl1pPr marL="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lvl="0" indent="0">
                    <a:lnSpc>
                      <a:spcPct val="100000"/>
                    </a:lnSpc>
                    <a:buNone/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r>
                    <a:rPr lang="zh-CN" sz="2000" b="true">
                      <a:solidFill>
                        <a:schemeClr val="tx1"/>
                      </a:solidFill>
                      <a:latin typeface="默认字体"/>
                      <a:ea typeface="默认字体"/>
                      <a:cs typeface="等线"/>
                      <a:sym typeface="思源宋体 CN"/>
                    </a:rPr>
                    <a:t>初级红酒礼包卡</a:t>
                  </a:r>
                  <a:endParaRPr/>
                </a:p>
              </p:txBody>
            </p:sp>
            <p:sp>
              <p:nvSpPr>
                <p:cNvPr id="107" name="Rectangle 22" descr="{&quot;isTemplate&quot;:true,&quot;type&quot;:&quot;content&quot;,&quot;canOmit&quot;:false,&quot;range&quot;:0}"/>
                <p:cNvSpPr/>
                <p:nvPr/>
              </p:nvSpPr>
              <p:spPr>
                <a:xfrm rot="0" flipH="false" flipV="false">
                  <a:off x="5933397" y="2259568"/>
                  <a:ext cx="5399976" cy="1067387"/>
                </a:xfrm>
                <a:prstGeom prst="rect">
                  <a:avLst/>
                </a:prstGeom>
              </p:spPr>
              <p:txBody>
                <a:bodyPr wrap="square">
                  <a:noAutofit/>
                </a:bodyPr>
                <a:lstStyle/>
                <a:p>
                  <a:pPr marL="0" indent="0">
                    <a:lnSpc>
                      <a:spcPct val="130000"/>
                    </a:lnSpc>
                    <a:buNone/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r>
                    <a:rPr lang="zh-CN" sz="1400">
                      <a:latin typeface="默认字体"/>
                      <a:ea typeface="默认字体"/>
                      <a:cs typeface="等线"/>
                      <a:sym typeface="思源宋体 CN"/>
                    </a:rPr>
                    <a:t>价格为298元，赠送450积分，积分分45天释放，每天可以获取10个积分，适合新手用户入门。</a:t>
                  </a:r>
                  <a:endParaRPr/>
                </a:p>
              </p:txBody>
            </p:sp>
          </p:grpSp>
          <p:sp>
            <p:nvSpPr>
              <p:cNvPr id="108" name=""/>
              <p:cNvSpPr/>
              <p:nvPr/>
            </p:nvSpPr>
            <p:spPr>
              <a:xfrm rot="5400000">
                <a:off x="5450283" y="2263201"/>
                <a:ext cx="371815" cy="320531"/>
              </a:xfrm>
              <a:prstGeom prst="triangle">
                <a:avLst/>
              </a:prstGeom>
              <a:solidFill>
                <a:schemeClr val="accent4">
                  <a:alpha val="100000"/>
                </a:schemeClr>
              </a:solidFill>
              <a:ln>
                <a:noFill/>
              </a:ln>
              <a:effectLst>
                <a:outerShdw blurRad="812800" dist="342900" dir="5100000" sx="96000" sy="96000" algn="ctr" rotWithShape="false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false" anchor="ctr"/>
              <a:lstStyle/>
              <a:p>
                <a:pPr algn="ctr"/>
                <a:endParaRPr lang="en-US" sz="1353">
                  <a:latin typeface="默认字体"/>
                  <a:ea typeface="默认字体"/>
                  <a:cs typeface="等线"/>
                  <a:sym typeface="思源宋体 CN"/>
                </a:endParaRPr>
              </a:p>
            </p:txBody>
          </p:sp>
        </p:grpSp>
        <p:grpSp>
          <p:nvGrpSpPr>
            <p:cNvPr id="109" name=""/>
            <p:cNvGrpSpPr/>
            <p:nvPr/>
          </p:nvGrpSpPr>
          <p:grpSpPr>
            <a:xfrm rot="0" flipH="false" flipV="false">
              <a:off x="5506203" y="3085761"/>
              <a:ext cx="5857448" cy="1393825"/>
              <a:chOff x="5475925" y="3326956"/>
              <a:chExt cx="5857448" cy="1393825"/>
            </a:xfrm>
          </p:grpSpPr>
          <p:grpSp>
            <p:nvGrpSpPr>
              <p:cNvPr id="110" name=""/>
              <p:cNvGrpSpPr/>
              <p:nvPr/>
            </p:nvGrpSpPr>
            <p:grpSpPr>
              <a:xfrm>
                <a:off x="5933397" y="3326956"/>
                <a:ext cx="5399976" cy="1393825"/>
                <a:chOff x="5933397" y="3326956"/>
                <a:chExt cx="5399976" cy="1393825"/>
              </a:xfrm>
            </p:grpSpPr>
            <p:sp>
              <p:nvSpPr>
                <p:cNvPr id="111" name="TextBox 56" descr="{&quot;isTemplate&quot;:true,&quot;type&quot;:&quot;title&quot;,&quot;canOmit&quot;:false,&quot;range&quot;:0}"/>
                <p:cNvSpPr txBox="true"/>
                <p:nvPr/>
              </p:nvSpPr>
              <p:spPr>
                <a:xfrm rot="0" flipH="false" flipV="false">
                  <a:off x="5933398" y="3326956"/>
                  <a:ext cx="5399975" cy="457200"/>
                </a:xfrm>
                <a:prstGeom prst="rect">
                  <a:avLst/>
                </a:prstGeom>
                <a:noFill/>
              </p:spPr>
              <p:txBody>
                <a:bodyPr wrap="none" rtlCol="false">
                  <a:noAutofit/>
                </a:bodyPr>
                <a:lstStyle>
                  <a:defPPr>
                    <a:defRPr lang="en-US"/>
                  </a:defPPr>
                  <a:lvl1pPr marL="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lvl="0" indent="0">
                    <a:lnSpc>
                      <a:spcPct val="100000"/>
                    </a:lnSpc>
                    <a:buNone/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r>
                    <a:rPr lang="zh-CN" sz="2000" b="true">
                      <a:solidFill>
                        <a:schemeClr val="tx1"/>
                      </a:solidFill>
                      <a:latin typeface="默认字体"/>
                      <a:ea typeface="默认字体"/>
                      <a:cs typeface="等线"/>
                      <a:sym typeface="思源宋体 CN"/>
                    </a:rPr>
                    <a:t>中级红酒礼包卡</a:t>
                  </a:r>
                  <a:endParaRPr/>
                </a:p>
              </p:txBody>
            </p:sp>
            <p:sp>
              <p:nvSpPr>
                <p:cNvPr id="112" name="Rectangle 25" descr="{&quot;isTemplate&quot;:true,&quot;type&quot;:&quot;content&quot;,&quot;canOmit&quot;:false,&quot;range&quot;:0}"/>
                <p:cNvSpPr/>
                <p:nvPr/>
              </p:nvSpPr>
              <p:spPr>
                <a:xfrm rot="0" flipH="false" flipV="false">
                  <a:off x="5933397" y="3673820"/>
                  <a:ext cx="5399976" cy="1046961"/>
                </a:xfrm>
                <a:prstGeom prst="rect">
                  <a:avLst/>
                </a:prstGeom>
              </p:spPr>
              <p:txBody>
                <a:bodyPr wrap="square">
                  <a:noAutofit/>
                </a:bodyPr>
                <a:lstStyle/>
                <a:p>
                  <a:pPr marL="0" indent="0">
                    <a:lnSpc>
                      <a:spcPct val="130000"/>
                    </a:lnSpc>
                    <a:buNone/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r>
                    <a:rPr lang="zh-CN" sz="1400">
                      <a:latin typeface="默认字体"/>
                      <a:ea typeface="默认字体"/>
                      <a:cs typeface="等线"/>
                      <a:sym typeface="思源宋体 CN"/>
                    </a:rPr>
                    <a:t>价格为999元，赠送1300积分，积分分60天释放，每天可以获取21.66个积分，适合中期用户提升积分。</a:t>
                  </a:r>
                  <a:endParaRPr/>
                </a:p>
              </p:txBody>
            </p:sp>
          </p:grpSp>
          <p:sp>
            <p:nvSpPr>
              <p:cNvPr id="113" name=""/>
              <p:cNvSpPr/>
              <p:nvPr/>
            </p:nvSpPr>
            <p:spPr>
              <a:xfrm rot="5400000">
                <a:off x="5450283" y="3677453"/>
                <a:ext cx="371815" cy="320531"/>
              </a:xfrm>
              <a:prstGeom prst="triangle">
                <a:avLst/>
              </a:prstGeom>
              <a:solidFill>
                <a:schemeClr val="accent4">
                  <a:alpha val="100000"/>
                </a:schemeClr>
              </a:solidFill>
              <a:ln>
                <a:noFill/>
              </a:ln>
              <a:effectLst>
                <a:outerShdw blurRad="812800" dist="342900" dir="5100000" sx="96000" sy="96000" algn="ctr" rotWithShape="false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false" anchor="ctr"/>
              <a:lstStyle/>
              <a:p>
                <a:pPr algn="ctr"/>
                <a:endParaRPr lang="en-US" sz="1353">
                  <a:latin typeface="默认字体"/>
                  <a:ea typeface="默认字体"/>
                  <a:cs typeface="等线"/>
                  <a:sym typeface="思源宋体 CN"/>
                </a:endParaRPr>
              </a:p>
            </p:txBody>
          </p:sp>
        </p:grpSp>
        <p:grpSp>
          <p:nvGrpSpPr>
            <p:cNvPr id="114" name=""/>
            <p:cNvGrpSpPr/>
            <p:nvPr/>
          </p:nvGrpSpPr>
          <p:grpSpPr>
            <a:xfrm rot="0" flipH="false" flipV="false">
              <a:off x="5506203" y="4720781"/>
              <a:ext cx="5857449" cy="1393851"/>
              <a:chOff x="5475925" y="4769332"/>
              <a:chExt cx="5857449" cy="1393851"/>
            </a:xfrm>
          </p:grpSpPr>
          <p:grpSp>
            <p:nvGrpSpPr>
              <p:cNvPr id="115" name=""/>
              <p:cNvGrpSpPr/>
              <p:nvPr/>
            </p:nvGrpSpPr>
            <p:grpSpPr>
              <a:xfrm>
                <a:off x="5933397" y="4769332"/>
                <a:ext cx="5399977" cy="1393851"/>
                <a:chOff x="5933397" y="4769332"/>
                <a:chExt cx="5399977" cy="1393851"/>
              </a:xfrm>
            </p:grpSpPr>
            <p:sp>
              <p:nvSpPr>
                <p:cNvPr id="116" name="TextBox 56" descr="{&quot;isTemplate&quot;:true,&quot;type&quot;:&quot;title&quot;,&quot;canOmit&quot;:false,&quot;range&quot;:0}"/>
                <p:cNvSpPr txBox="true"/>
                <p:nvPr/>
              </p:nvSpPr>
              <p:spPr>
                <a:xfrm rot="0" flipH="false" flipV="false">
                  <a:off x="5933398" y="4769332"/>
                  <a:ext cx="5399976" cy="457200"/>
                </a:xfrm>
                <a:prstGeom prst="rect">
                  <a:avLst/>
                </a:prstGeom>
                <a:noFill/>
              </p:spPr>
              <p:txBody>
                <a:bodyPr wrap="none" rtlCol="false">
                  <a:noAutofit/>
                </a:bodyPr>
                <a:lstStyle>
                  <a:defPPr>
                    <a:defRPr lang="en-US"/>
                  </a:defPPr>
                  <a:lvl1pPr marL="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lvl="0" indent="0">
                    <a:lnSpc>
                      <a:spcPct val="100000"/>
                    </a:lnSpc>
                    <a:buNone/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r>
                    <a:rPr lang="zh-CN" sz="2000" b="true">
                      <a:solidFill>
                        <a:schemeClr val="tx1"/>
                      </a:solidFill>
                      <a:latin typeface="默认字体"/>
                      <a:ea typeface="默认字体"/>
                      <a:cs typeface="等线"/>
                      <a:sym typeface="思源宋体 CN"/>
                    </a:rPr>
                    <a:t>高级红酒礼包卡</a:t>
                  </a:r>
                  <a:endParaRPr/>
                </a:p>
              </p:txBody>
            </p:sp>
            <p:sp>
              <p:nvSpPr>
                <p:cNvPr id="117" name="Rectangle 28" descr="{&quot;isTemplate&quot;:true,&quot;type&quot;:&quot;content&quot;,&quot;canOmit&quot;:false,&quot;range&quot;:0}"/>
                <p:cNvSpPr/>
                <p:nvPr/>
              </p:nvSpPr>
              <p:spPr>
                <a:xfrm rot="0" flipH="false" flipV="false">
                  <a:off x="5933397" y="5116195"/>
                  <a:ext cx="5399976" cy="1046988"/>
                </a:xfrm>
                <a:prstGeom prst="rect">
                  <a:avLst/>
                </a:prstGeom>
              </p:spPr>
              <p:txBody>
                <a:bodyPr wrap="square">
                  <a:noAutofit/>
                </a:bodyPr>
                <a:lstStyle/>
                <a:p>
                  <a:pPr marL="0" indent="0">
                    <a:lnSpc>
                      <a:spcPct val="130000"/>
                    </a:lnSpc>
                    <a:buNone/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r>
                    <a:rPr lang="zh-CN" sz="1400">
                      <a:latin typeface="默认字体"/>
                      <a:ea typeface="默认字体"/>
                      <a:cs typeface="等线"/>
                      <a:sym typeface="思源宋体 CN"/>
                    </a:rPr>
                    <a:t>价格为2998元，赠送4500积分，积分分90天释放，每天可以获取50个积分，适合长期用户和忠实会员。</a:t>
                  </a:r>
                  <a:endParaRPr/>
                </a:p>
              </p:txBody>
            </p:sp>
          </p:grpSp>
          <p:sp>
            <p:nvSpPr>
              <p:cNvPr id="118" name=""/>
              <p:cNvSpPr/>
              <p:nvPr/>
            </p:nvSpPr>
            <p:spPr>
              <a:xfrm rot="5400000">
                <a:off x="5450283" y="5119829"/>
                <a:ext cx="371815" cy="320531"/>
              </a:xfrm>
              <a:prstGeom prst="triangle">
                <a:avLst/>
              </a:prstGeom>
              <a:solidFill>
                <a:schemeClr val="accent4">
                  <a:alpha val="100000"/>
                </a:schemeClr>
              </a:solidFill>
              <a:ln>
                <a:noFill/>
              </a:ln>
              <a:effectLst>
                <a:outerShdw blurRad="812800" dist="342900" dir="5100000" sx="96000" sy="96000" algn="ctr" rotWithShape="false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false" anchor="ctr"/>
              <a:lstStyle/>
              <a:p>
                <a:pPr algn="ctr"/>
                <a:endParaRPr lang="en-US" sz="1353">
                  <a:latin typeface="默认字体"/>
                  <a:ea typeface="默认字体"/>
                  <a:cs typeface="等线"/>
                  <a:sym typeface="思源宋体 CN"/>
                </a:endParaRPr>
              </a:p>
            </p:txBody>
          </p:sp>
        </p:grpSp>
      </p:grpSp>
      <p:sp>
        <p:nvSpPr>
          <p:cNvPr id="119" name="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660396" y="418039"/>
            <a:ext cx="10668000" cy="520700"/>
          </a:xfrm>
          <a:prstGeom prst="rect">
            <a:avLst/>
          </a:prstGeom>
          <a:noFill/>
        </p:spPr>
        <p:txBody>
          <a:bodyPr wrap="square" lIns="90000" tIns="46800" rIns="90000" bIns="46800" rtlCol="false" anchor="b" anchorCtr="false">
            <a:sp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zh-CN" sz="2800" b="true">
                <a:latin typeface="默认字体"/>
                <a:ea typeface="默认字体"/>
                <a:cs typeface="+mn-cs"/>
              </a:rPr>
              <a:t>红酒礼包卡种类及收益</a:t>
            </a:r>
            <a:endParaRPr/>
          </a:p>
        </p:txBody>
      </p:sp>
      <p:graphicFrame>
        <p:nvGraphicFramePr>
          <p:cNvPr id="120" name="120"/>
          <p:cNvGraphicFramePr/>
          <p:nvPr/>
        </p:nvGraphicFramePr>
        <p:xfrm>
          <a:off x="563040" y="1430316"/>
          <a:ext cx="4492825" cy="4492826"/>
        </p:xfrm>
        <a:graphic>
          <a:graphicData uri="http://schemas.openxmlformats.org/drawingml/2006/chart">
            <c:chart r:id="rId0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>
  <p:cSld>
    <p:spTree>
      <p:nvGrpSpPr>
        <p:cNvPr id="1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" name="组合 20"/>
          <p:cNvGrpSpPr/>
          <p:nvPr/>
        </p:nvGrpSpPr>
        <p:grpSpPr>
          <a:xfrm rot="0" flipH="false" flipV="false">
            <a:off x="517302" y="2414242"/>
            <a:ext cx="559878" cy="559878"/>
            <a:chOff x="1064852" y="2467613"/>
            <a:chExt cx="559878" cy="559878"/>
          </a:xfrm>
        </p:grpSpPr>
        <p:sp>
          <p:nvSpPr>
            <p:cNvPr id="123" name="椭圆 21"/>
            <p:cNvSpPr/>
            <p:nvPr/>
          </p:nvSpPr>
          <p:spPr>
            <a:xfrm flipH="true">
              <a:off x="1064852" y="2467613"/>
              <a:ext cx="559878" cy="559878"/>
            </a:xfrm>
            <a:prstGeom prst="ellipse">
              <a:avLst/>
            </a:prstGeom>
            <a:solidFill>
              <a:schemeClr val="accent1">
                <a:alpha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false" anchor="ctr">
              <a:noAutofit/>
            </a:bodyPr>
            <a:lstStyle/>
            <a:p>
              <a:pPr algn="ctr"/>
              <a:endParaRPr lang="zh-CN" sz="2400">
                <a:solidFill>
                  <a:schemeClr val="tx1">
                    <a:lumMod val="75000"/>
                    <a:lumOff val="25000"/>
                    <a:alpha val="100000"/>
                  </a:schemeClr>
                </a:solidFill>
                <a:latin typeface="默认字体"/>
                <a:ea typeface="默认字体"/>
                <a:cs typeface="思源黑体 CN Regular"/>
                <a:sym typeface="思源黑体 CN Normal"/>
              </a:endParaRPr>
            </a:p>
          </p:txBody>
        </p:sp>
        <p:sp>
          <p:nvSpPr>
            <p:cNvPr id="124" name="任意多边形: 形状 22"/>
            <p:cNvSpPr/>
            <p:nvPr/>
          </p:nvSpPr>
          <p:spPr>
            <a:xfrm>
              <a:off x="1223212" y="2627882"/>
              <a:ext cx="243158" cy="239340"/>
            </a:xfrm>
            <a:custGeom>
              <a:avLst/>
              <a:gdLst>
                <a:gd name="connsiteX0" fmla="*/ 0 w 273753"/>
                <a:gd name="connsiteY0" fmla="*/ 162334 h 269455"/>
                <a:gd name="connsiteX1" fmla="*/ 273753 w 273753"/>
                <a:gd name="connsiteY1" fmla="*/ 162334 h 269455"/>
                <a:gd name="connsiteX2" fmla="*/ 273753 w 273753"/>
                <a:gd name="connsiteY2" fmla="*/ 173902 h 269455"/>
                <a:gd name="connsiteX3" fmla="*/ 250525 w 273753"/>
                <a:gd name="connsiteY3" fmla="*/ 197380 h 269455"/>
                <a:gd name="connsiteX4" fmla="*/ 150763 w 273753"/>
                <a:gd name="connsiteY4" fmla="*/ 197380 h 269455"/>
                <a:gd name="connsiteX5" fmla="*/ 150763 w 273753"/>
                <a:gd name="connsiteY5" fmla="*/ 246171 h 269455"/>
                <a:gd name="connsiteX6" fmla="*/ 149759 w 273753"/>
                <a:gd name="connsiteY6" fmla="*/ 248626 h 269455"/>
                <a:gd name="connsiteX7" fmla="*/ 252428 w 273753"/>
                <a:gd name="connsiteY7" fmla="*/ 248626 h 269455"/>
                <a:gd name="connsiteX8" fmla="*/ 262843 w 273753"/>
                <a:gd name="connsiteY8" fmla="*/ 259041 h 269455"/>
                <a:gd name="connsiteX9" fmla="*/ 252428 w 273753"/>
                <a:gd name="connsiteY9" fmla="*/ 269455 h 269455"/>
                <a:gd name="connsiteX10" fmla="*/ 20994 w 273753"/>
                <a:gd name="connsiteY10" fmla="*/ 269455 h 269455"/>
                <a:gd name="connsiteX11" fmla="*/ 10580 w 273753"/>
                <a:gd name="connsiteY11" fmla="*/ 259041 h 269455"/>
                <a:gd name="connsiteX12" fmla="*/ 20994 w 273753"/>
                <a:gd name="connsiteY12" fmla="*/ 248626 h 269455"/>
                <a:gd name="connsiteX13" fmla="*/ 123995 w 273753"/>
                <a:gd name="connsiteY13" fmla="*/ 248626 h 269455"/>
                <a:gd name="connsiteX14" fmla="*/ 122991 w 273753"/>
                <a:gd name="connsiteY14" fmla="*/ 246171 h 269455"/>
                <a:gd name="connsiteX15" fmla="*/ 122991 w 273753"/>
                <a:gd name="connsiteY15" fmla="*/ 197380 h 269455"/>
                <a:gd name="connsiteX16" fmla="*/ 23228 w 273753"/>
                <a:gd name="connsiteY16" fmla="*/ 197380 h 269455"/>
                <a:gd name="connsiteX17" fmla="*/ 0 w 273753"/>
                <a:gd name="connsiteY17" fmla="*/ 173902 h 269455"/>
                <a:gd name="connsiteX18" fmla="*/ 23228 w 273753"/>
                <a:gd name="connsiteY18" fmla="*/ 0 h 269455"/>
                <a:gd name="connsiteX19" fmla="*/ 250525 w 273753"/>
                <a:gd name="connsiteY19" fmla="*/ 0 h 269455"/>
                <a:gd name="connsiteX20" fmla="*/ 273753 w 273753"/>
                <a:gd name="connsiteY20" fmla="*/ 22954 h 269455"/>
                <a:gd name="connsiteX21" fmla="*/ 273753 w 273753"/>
                <a:gd name="connsiteY21" fmla="*/ 141505 h 269455"/>
                <a:gd name="connsiteX22" fmla="*/ 0 w 273753"/>
                <a:gd name="connsiteY22" fmla="*/ 141505 h 269455"/>
                <a:gd name="connsiteX23" fmla="*/ 0 w 273753"/>
                <a:gd name="connsiteY23" fmla="*/ 22954 h 269455"/>
                <a:gd name="connsiteX24" fmla="*/ 23228 w 273753"/>
                <a:gd name="connsiteY24" fmla="*/ 0 h 269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73753" h="269455">
                  <a:moveTo>
                    <a:pt x="0" y="162334"/>
                  </a:moveTo>
                  <a:lnTo>
                    <a:pt x="273753" y="162334"/>
                  </a:lnTo>
                  <a:lnTo>
                    <a:pt x="273753" y="173902"/>
                  </a:lnTo>
                  <a:cubicBezTo>
                    <a:pt x="273753" y="186778"/>
                    <a:pt x="263400" y="197380"/>
                    <a:pt x="250525" y="197380"/>
                  </a:cubicBezTo>
                  <a:lnTo>
                    <a:pt x="150763" y="197380"/>
                  </a:lnTo>
                  <a:lnTo>
                    <a:pt x="150763" y="246171"/>
                  </a:lnTo>
                  <a:lnTo>
                    <a:pt x="149759" y="248626"/>
                  </a:lnTo>
                  <a:lnTo>
                    <a:pt x="252428" y="248626"/>
                  </a:lnTo>
                  <a:cubicBezTo>
                    <a:pt x="258180" y="248626"/>
                    <a:pt x="262843" y="253289"/>
                    <a:pt x="262843" y="259041"/>
                  </a:cubicBezTo>
                  <a:cubicBezTo>
                    <a:pt x="262843" y="264793"/>
                    <a:pt x="258180" y="269455"/>
                    <a:pt x="252428" y="269455"/>
                  </a:cubicBezTo>
                  <a:lnTo>
                    <a:pt x="20994" y="269455"/>
                  </a:lnTo>
                  <a:cubicBezTo>
                    <a:pt x="15243" y="269455"/>
                    <a:pt x="10580" y="264793"/>
                    <a:pt x="10580" y="259041"/>
                  </a:cubicBezTo>
                  <a:cubicBezTo>
                    <a:pt x="10580" y="253289"/>
                    <a:pt x="15243" y="248626"/>
                    <a:pt x="20994" y="248626"/>
                  </a:cubicBezTo>
                  <a:lnTo>
                    <a:pt x="123995" y="248626"/>
                  </a:lnTo>
                  <a:lnTo>
                    <a:pt x="122991" y="246171"/>
                  </a:lnTo>
                  <a:lnTo>
                    <a:pt x="122991" y="197380"/>
                  </a:lnTo>
                  <a:lnTo>
                    <a:pt x="23228" y="197380"/>
                  </a:lnTo>
                  <a:cubicBezTo>
                    <a:pt x="10353" y="197380"/>
                    <a:pt x="0" y="186778"/>
                    <a:pt x="0" y="173902"/>
                  </a:cubicBezTo>
                  <a:close/>
                  <a:moveTo>
                    <a:pt x="23228" y="0"/>
                  </a:moveTo>
                  <a:lnTo>
                    <a:pt x="250525" y="0"/>
                  </a:lnTo>
                  <a:cubicBezTo>
                    <a:pt x="263400" y="0"/>
                    <a:pt x="273753" y="10079"/>
                    <a:pt x="273753" y="22954"/>
                  </a:cubicBezTo>
                  <a:lnTo>
                    <a:pt x="273753" y="141505"/>
                  </a:lnTo>
                  <a:lnTo>
                    <a:pt x="0" y="141505"/>
                  </a:lnTo>
                  <a:lnTo>
                    <a:pt x="0" y="22954"/>
                  </a:lnTo>
                  <a:cubicBezTo>
                    <a:pt x="0" y="10079"/>
                    <a:pt x="10353" y="0"/>
                    <a:pt x="23228" y="0"/>
                  </a:cubicBezTo>
                  <a:close/>
                </a:path>
              </a:pathLst>
            </a:custGeom>
            <a:solidFill>
              <a:schemeClr val="bg1"/>
            </a:solidFill>
            <a:ln w="6350"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false" anchor="ctr"/>
            <a:lstStyle/>
            <a:p>
              <a:pPr algn="ctr"/>
              <a:endParaRPr lang="zh-CN" sz="2400" spc="400">
                <a:solidFill>
                  <a:schemeClr val="tx1">
                    <a:lumMod val="75000"/>
                    <a:lumOff val="25000"/>
                    <a:alpha val="100000"/>
                  </a:schemeClr>
                </a:solidFill>
                <a:latin typeface="默认字体"/>
                <a:ea typeface="默认字体"/>
                <a:cs typeface="思源宋体 CN Medium"/>
                <a:sym typeface="思源黑体 CN Normal"/>
              </a:endParaRPr>
            </a:p>
          </p:txBody>
        </p:sp>
      </p:grpSp>
      <p:grpSp>
        <p:nvGrpSpPr>
          <p:cNvPr id="125" name="组合 26"/>
          <p:cNvGrpSpPr/>
          <p:nvPr/>
        </p:nvGrpSpPr>
        <p:grpSpPr>
          <a:xfrm rot="0" flipH="true" flipV="false">
            <a:off x="7741625" y="4314550"/>
            <a:ext cx="559878" cy="559878"/>
            <a:chOff x="1064852" y="2467613"/>
            <a:chExt cx="559878" cy="559878"/>
          </a:xfrm>
        </p:grpSpPr>
        <p:sp>
          <p:nvSpPr>
            <p:cNvPr id="126" name="椭圆 27"/>
            <p:cNvSpPr/>
            <p:nvPr/>
          </p:nvSpPr>
          <p:spPr>
            <a:xfrm flipH="true">
              <a:off x="1064852" y="2467613"/>
              <a:ext cx="559878" cy="559878"/>
            </a:xfrm>
            <a:prstGeom prst="ellipse">
              <a:avLst/>
            </a:prstGeom>
            <a:solidFill>
              <a:schemeClr val="accent2">
                <a:alpha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false" anchor="ctr">
              <a:noAutofit/>
            </a:bodyPr>
            <a:lstStyle/>
            <a:p>
              <a:pPr algn="ctr"/>
              <a:endParaRPr lang="zh-CN" sz="2400">
                <a:solidFill>
                  <a:schemeClr val="tx1">
                    <a:lumMod val="75000"/>
                    <a:lumOff val="25000"/>
                    <a:alpha val="100000"/>
                  </a:schemeClr>
                </a:solidFill>
                <a:latin typeface="默认字体"/>
                <a:ea typeface="默认字体"/>
                <a:cs typeface="思源黑体 CN Regular"/>
                <a:sym typeface="思源黑体 CN Normal"/>
              </a:endParaRPr>
            </a:p>
          </p:txBody>
        </p:sp>
        <p:sp>
          <p:nvSpPr>
            <p:cNvPr id="127" name="任意多边形: 形状 28"/>
            <p:cNvSpPr/>
            <p:nvPr/>
          </p:nvSpPr>
          <p:spPr>
            <a:xfrm>
              <a:off x="1223212" y="2627882"/>
              <a:ext cx="243158" cy="239340"/>
            </a:xfrm>
            <a:custGeom>
              <a:avLst/>
              <a:gdLst>
                <a:gd name="connsiteX0" fmla="*/ 0 w 273753"/>
                <a:gd name="connsiteY0" fmla="*/ 162334 h 269455"/>
                <a:gd name="connsiteX1" fmla="*/ 273753 w 273753"/>
                <a:gd name="connsiteY1" fmla="*/ 162334 h 269455"/>
                <a:gd name="connsiteX2" fmla="*/ 273753 w 273753"/>
                <a:gd name="connsiteY2" fmla="*/ 173902 h 269455"/>
                <a:gd name="connsiteX3" fmla="*/ 250525 w 273753"/>
                <a:gd name="connsiteY3" fmla="*/ 197380 h 269455"/>
                <a:gd name="connsiteX4" fmla="*/ 150763 w 273753"/>
                <a:gd name="connsiteY4" fmla="*/ 197380 h 269455"/>
                <a:gd name="connsiteX5" fmla="*/ 150763 w 273753"/>
                <a:gd name="connsiteY5" fmla="*/ 246171 h 269455"/>
                <a:gd name="connsiteX6" fmla="*/ 149759 w 273753"/>
                <a:gd name="connsiteY6" fmla="*/ 248626 h 269455"/>
                <a:gd name="connsiteX7" fmla="*/ 252428 w 273753"/>
                <a:gd name="connsiteY7" fmla="*/ 248626 h 269455"/>
                <a:gd name="connsiteX8" fmla="*/ 262843 w 273753"/>
                <a:gd name="connsiteY8" fmla="*/ 259041 h 269455"/>
                <a:gd name="connsiteX9" fmla="*/ 252428 w 273753"/>
                <a:gd name="connsiteY9" fmla="*/ 269455 h 269455"/>
                <a:gd name="connsiteX10" fmla="*/ 20994 w 273753"/>
                <a:gd name="connsiteY10" fmla="*/ 269455 h 269455"/>
                <a:gd name="connsiteX11" fmla="*/ 10580 w 273753"/>
                <a:gd name="connsiteY11" fmla="*/ 259041 h 269455"/>
                <a:gd name="connsiteX12" fmla="*/ 20994 w 273753"/>
                <a:gd name="connsiteY12" fmla="*/ 248626 h 269455"/>
                <a:gd name="connsiteX13" fmla="*/ 123995 w 273753"/>
                <a:gd name="connsiteY13" fmla="*/ 248626 h 269455"/>
                <a:gd name="connsiteX14" fmla="*/ 122991 w 273753"/>
                <a:gd name="connsiteY14" fmla="*/ 246171 h 269455"/>
                <a:gd name="connsiteX15" fmla="*/ 122991 w 273753"/>
                <a:gd name="connsiteY15" fmla="*/ 197380 h 269455"/>
                <a:gd name="connsiteX16" fmla="*/ 23228 w 273753"/>
                <a:gd name="connsiteY16" fmla="*/ 197380 h 269455"/>
                <a:gd name="connsiteX17" fmla="*/ 0 w 273753"/>
                <a:gd name="connsiteY17" fmla="*/ 173902 h 269455"/>
                <a:gd name="connsiteX18" fmla="*/ 23228 w 273753"/>
                <a:gd name="connsiteY18" fmla="*/ 0 h 269455"/>
                <a:gd name="connsiteX19" fmla="*/ 250525 w 273753"/>
                <a:gd name="connsiteY19" fmla="*/ 0 h 269455"/>
                <a:gd name="connsiteX20" fmla="*/ 273753 w 273753"/>
                <a:gd name="connsiteY20" fmla="*/ 22954 h 269455"/>
                <a:gd name="connsiteX21" fmla="*/ 273753 w 273753"/>
                <a:gd name="connsiteY21" fmla="*/ 141505 h 269455"/>
                <a:gd name="connsiteX22" fmla="*/ 0 w 273753"/>
                <a:gd name="connsiteY22" fmla="*/ 141505 h 269455"/>
                <a:gd name="connsiteX23" fmla="*/ 0 w 273753"/>
                <a:gd name="connsiteY23" fmla="*/ 22954 h 269455"/>
                <a:gd name="connsiteX24" fmla="*/ 23228 w 273753"/>
                <a:gd name="connsiteY24" fmla="*/ 0 h 269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73753" h="269455">
                  <a:moveTo>
                    <a:pt x="0" y="162334"/>
                  </a:moveTo>
                  <a:lnTo>
                    <a:pt x="273753" y="162334"/>
                  </a:lnTo>
                  <a:lnTo>
                    <a:pt x="273753" y="173902"/>
                  </a:lnTo>
                  <a:cubicBezTo>
                    <a:pt x="273753" y="186778"/>
                    <a:pt x="263400" y="197380"/>
                    <a:pt x="250525" y="197380"/>
                  </a:cubicBezTo>
                  <a:lnTo>
                    <a:pt x="150763" y="197380"/>
                  </a:lnTo>
                  <a:lnTo>
                    <a:pt x="150763" y="246171"/>
                  </a:lnTo>
                  <a:lnTo>
                    <a:pt x="149759" y="248626"/>
                  </a:lnTo>
                  <a:lnTo>
                    <a:pt x="252428" y="248626"/>
                  </a:lnTo>
                  <a:cubicBezTo>
                    <a:pt x="258180" y="248626"/>
                    <a:pt x="262843" y="253289"/>
                    <a:pt x="262843" y="259041"/>
                  </a:cubicBezTo>
                  <a:cubicBezTo>
                    <a:pt x="262843" y="264793"/>
                    <a:pt x="258180" y="269455"/>
                    <a:pt x="252428" y="269455"/>
                  </a:cubicBezTo>
                  <a:lnTo>
                    <a:pt x="20994" y="269455"/>
                  </a:lnTo>
                  <a:cubicBezTo>
                    <a:pt x="15243" y="269455"/>
                    <a:pt x="10580" y="264793"/>
                    <a:pt x="10580" y="259041"/>
                  </a:cubicBezTo>
                  <a:cubicBezTo>
                    <a:pt x="10580" y="253289"/>
                    <a:pt x="15243" y="248626"/>
                    <a:pt x="20994" y="248626"/>
                  </a:cubicBezTo>
                  <a:lnTo>
                    <a:pt x="123995" y="248626"/>
                  </a:lnTo>
                  <a:lnTo>
                    <a:pt x="122991" y="246171"/>
                  </a:lnTo>
                  <a:lnTo>
                    <a:pt x="122991" y="197380"/>
                  </a:lnTo>
                  <a:lnTo>
                    <a:pt x="23228" y="197380"/>
                  </a:lnTo>
                  <a:cubicBezTo>
                    <a:pt x="10353" y="197380"/>
                    <a:pt x="0" y="186778"/>
                    <a:pt x="0" y="173902"/>
                  </a:cubicBezTo>
                  <a:close/>
                  <a:moveTo>
                    <a:pt x="23228" y="0"/>
                  </a:moveTo>
                  <a:lnTo>
                    <a:pt x="250525" y="0"/>
                  </a:lnTo>
                  <a:cubicBezTo>
                    <a:pt x="263400" y="0"/>
                    <a:pt x="273753" y="10079"/>
                    <a:pt x="273753" y="22954"/>
                  </a:cubicBezTo>
                  <a:lnTo>
                    <a:pt x="273753" y="141505"/>
                  </a:lnTo>
                  <a:lnTo>
                    <a:pt x="0" y="141505"/>
                  </a:lnTo>
                  <a:lnTo>
                    <a:pt x="0" y="22954"/>
                  </a:lnTo>
                  <a:cubicBezTo>
                    <a:pt x="0" y="10079"/>
                    <a:pt x="10353" y="0"/>
                    <a:pt x="23228" y="0"/>
                  </a:cubicBezTo>
                  <a:close/>
                </a:path>
              </a:pathLst>
            </a:custGeom>
            <a:solidFill>
              <a:schemeClr val="bg1"/>
            </a:solidFill>
            <a:ln w="6350"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false" anchor="ctr"/>
            <a:lstStyle/>
            <a:p>
              <a:pPr algn="ctr"/>
              <a:endParaRPr lang="zh-CN" sz="2400" spc="400">
                <a:solidFill>
                  <a:schemeClr val="tx1">
                    <a:lumMod val="75000"/>
                    <a:lumOff val="25000"/>
                    <a:alpha val="100000"/>
                  </a:schemeClr>
                </a:solidFill>
                <a:latin typeface="默认字体"/>
                <a:ea typeface="默认字体"/>
                <a:cs typeface="思源宋体 CN Medium"/>
                <a:sym typeface="思源黑体 CN Normal"/>
              </a:endParaRPr>
            </a:p>
          </p:txBody>
        </p:sp>
      </p:grpSp>
      <p:grpSp>
        <p:nvGrpSpPr>
          <p:cNvPr id="128" name="组合 32"/>
          <p:cNvGrpSpPr/>
          <p:nvPr/>
        </p:nvGrpSpPr>
        <p:grpSpPr>
          <a:xfrm rot="0" flipH="true" flipV="false">
            <a:off x="7741625" y="1435205"/>
            <a:ext cx="559878" cy="559878"/>
            <a:chOff x="1064852" y="2467613"/>
            <a:chExt cx="559878" cy="559878"/>
          </a:xfrm>
        </p:grpSpPr>
        <p:sp>
          <p:nvSpPr>
            <p:cNvPr id="129" name="椭圆 33"/>
            <p:cNvSpPr/>
            <p:nvPr/>
          </p:nvSpPr>
          <p:spPr>
            <a:xfrm flipH="true">
              <a:off x="1064852" y="2467613"/>
              <a:ext cx="559878" cy="559878"/>
            </a:xfrm>
            <a:prstGeom prst="ellipse">
              <a:avLst/>
            </a:prstGeom>
            <a:solidFill>
              <a:schemeClr val="accent1">
                <a:alpha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false" anchor="ctr">
              <a:noAutofit/>
            </a:bodyPr>
            <a:lstStyle/>
            <a:p>
              <a:pPr algn="ctr"/>
              <a:endParaRPr lang="zh-CN" sz="2400">
                <a:solidFill>
                  <a:schemeClr val="tx1">
                    <a:lumMod val="75000"/>
                    <a:lumOff val="25000"/>
                    <a:alpha val="100000"/>
                  </a:schemeClr>
                </a:solidFill>
                <a:latin typeface="默认字体"/>
                <a:ea typeface="默认字体"/>
                <a:cs typeface="思源黑体 CN Regular"/>
                <a:sym typeface="思源黑体 CN Normal"/>
              </a:endParaRPr>
            </a:p>
          </p:txBody>
        </p:sp>
        <p:sp>
          <p:nvSpPr>
            <p:cNvPr id="130" name="任意多边形: 形状 34"/>
            <p:cNvSpPr/>
            <p:nvPr/>
          </p:nvSpPr>
          <p:spPr>
            <a:xfrm>
              <a:off x="1223212" y="2627882"/>
              <a:ext cx="243158" cy="239340"/>
            </a:xfrm>
            <a:custGeom>
              <a:avLst/>
              <a:gdLst>
                <a:gd name="connsiteX0" fmla="*/ 0 w 273753"/>
                <a:gd name="connsiteY0" fmla="*/ 162334 h 269455"/>
                <a:gd name="connsiteX1" fmla="*/ 273753 w 273753"/>
                <a:gd name="connsiteY1" fmla="*/ 162334 h 269455"/>
                <a:gd name="connsiteX2" fmla="*/ 273753 w 273753"/>
                <a:gd name="connsiteY2" fmla="*/ 173902 h 269455"/>
                <a:gd name="connsiteX3" fmla="*/ 250525 w 273753"/>
                <a:gd name="connsiteY3" fmla="*/ 197380 h 269455"/>
                <a:gd name="connsiteX4" fmla="*/ 150763 w 273753"/>
                <a:gd name="connsiteY4" fmla="*/ 197380 h 269455"/>
                <a:gd name="connsiteX5" fmla="*/ 150763 w 273753"/>
                <a:gd name="connsiteY5" fmla="*/ 246171 h 269455"/>
                <a:gd name="connsiteX6" fmla="*/ 149759 w 273753"/>
                <a:gd name="connsiteY6" fmla="*/ 248626 h 269455"/>
                <a:gd name="connsiteX7" fmla="*/ 252428 w 273753"/>
                <a:gd name="connsiteY7" fmla="*/ 248626 h 269455"/>
                <a:gd name="connsiteX8" fmla="*/ 262843 w 273753"/>
                <a:gd name="connsiteY8" fmla="*/ 259041 h 269455"/>
                <a:gd name="connsiteX9" fmla="*/ 252428 w 273753"/>
                <a:gd name="connsiteY9" fmla="*/ 269455 h 269455"/>
                <a:gd name="connsiteX10" fmla="*/ 20994 w 273753"/>
                <a:gd name="connsiteY10" fmla="*/ 269455 h 269455"/>
                <a:gd name="connsiteX11" fmla="*/ 10580 w 273753"/>
                <a:gd name="connsiteY11" fmla="*/ 259041 h 269455"/>
                <a:gd name="connsiteX12" fmla="*/ 20994 w 273753"/>
                <a:gd name="connsiteY12" fmla="*/ 248626 h 269455"/>
                <a:gd name="connsiteX13" fmla="*/ 123995 w 273753"/>
                <a:gd name="connsiteY13" fmla="*/ 248626 h 269455"/>
                <a:gd name="connsiteX14" fmla="*/ 122991 w 273753"/>
                <a:gd name="connsiteY14" fmla="*/ 246171 h 269455"/>
                <a:gd name="connsiteX15" fmla="*/ 122991 w 273753"/>
                <a:gd name="connsiteY15" fmla="*/ 197380 h 269455"/>
                <a:gd name="connsiteX16" fmla="*/ 23228 w 273753"/>
                <a:gd name="connsiteY16" fmla="*/ 197380 h 269455"/>
                <a:gd name="connsiteX17" fmla="*/ 0 w 273753"/>
                <a:gd name="connsiteY17" fmla="*/ 173902 h 269455"/>
                <a:gd name="connsiteX18" fmla="*/ 23228 w 273753"/>
                <a:gd name="connsiteY18" fmla="*/ 0 h 269455"/>
                <a:gd name="connsiteX19" fmla="*/ 250525 w 273753"/>
                <a:gd name="connsiteY19" fmla="*/ 0 h 269455"/>
                <a:gd name="connsiteX20" fmla="*/ 273753 w 273753"/>
                <a:gd name="connsiteY20" fmla="*/ 22954 h 269455"/>
                <a:gd name="connsiteX21" fmla="*/ 273753 w 273753"/>
                <a:gd name="connsiteY21" fmla="*/ 141505 h 269455"/>
                <a:gd name="connsiteX22" fmla="*/ 0 w 273753"/>
                <a:gd name="connsiteY22" fmla="*/ 141505 h 269455"/>
                <a:gd name="connsiteX23" fmla="*/ 0 w 273753"/>
                <a:gd name="connsiteY23" fmla="*/ 22954 h 269455"/>
                <a:gd name="connsiteX24" fmla="*/ 23228 w 273753"/>
                <a:gd name="connsiteY24" fmla="*/ 0 h 269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73753" h="269455">
                  <a:moveTo>
                    <a:pt x="0" y="162334"/>
                  </a:moveTo>
                  <a:lnTo>
                    <a:pt x="273753" y="162334"/>
                  </a:lnTo>
                  <a:lnTo>
                    <a:pt x="273753" y="173902"/>
                  </a:lnTo>
                  <a:cubicBezTo>
                    <a:pt x="273753" y="186778"/>
                    <a:pt x="263400" y="197380"/>
                    <a:pt x="250525" y="197380"/>
                  </a:cubicBezTo>
                  <a:lnTo>
                    <a:pt x="150763" y="197380"/>
                  </a:lnTo>
                  <a:lnTo>
                    <a:pt x="150763" y="246171"/>
                  </a:lnTo>
                  <a:lnTo>
                    <a:pt x="149759" y="248626"/>
                  </a:lnTo>
                  <a:lnTo>
                    <a:pt x="252428" y="248626"/>
                  </a:lnTo>
                  <a:cubicBezTo>
                    <a:pt x="258180" y="248626"/>
                    <a:pt x="262843" y="253289"/>
                    <a:pt x="262843" y="259041"/>
                  </a:cubicBezTo>
                  <a:cubicBezTo>
                    <a:pt x="262843" y="264793"/>
                    <a:pt x="258180" y="269455"/>
                    <a:pt x="252428" y="269455"/>
                  </a:cubicBezTo>
                  <a:lnTo>
                    <a:pt x="20994" y="269455"/>
                  </a:lnTo>
                  <a:cubicBezTo>
                    <a:pt x="15243" y="269455"/>
                    <a:pt x="10580" y="264793"/>
                    <a:pt x="10580" y="259041"/>
                  </a:cubicBezTo>
                  <a:cubicBezTo>
                    <a:pt x="10580" y="253289"/>
                    <a:pt x="15243" y="248626"/>
                    <a:pt x="20994" y="248626"/>
                  </a:cubicBezTo>
                  <a:lnTo>
                    <a:pt x="123995" y="248626"/>
                  </a:lnTo>
                  <a:lnTo>
                    <a:pt x="122991" y="246171"/>
                  </a:lnTo>
                  <a:lnTo>
                    <a:pt x="122991" y="197380"/>
                  </a:lnTo>
                  <a:lnTo>
                    <a:pt x="23228" y="197380"/>
                  </a:lnTo>
                  <a:cubicBezTo>
                    <a:pt x="10353" y="197380"/>
                    <a:pt x="0" y="186778"/>
                    <a:pt x="0" y="173902"/>
                  </a:cubicBezTo>
                  <a:close/>
                  <a:moveTo>
                    <a:pt x="23228" y="0"/>
                  </a:moveTo>
                  <a:lnTo>
                    <a:pt x="250525" y="0"/>
                  </a:lnTo>
                  <a:cubicBezTo>
                    <a:pt x="263400" y="0"/>
                    <a:pt x="273753" y="10079"/>
                    <a:pt x="273753" y="22954"/>
                  </a:cubicBezTo>
                  <a:lnTo>
                    <a:pt x="273753" y="141505"/>
                  </a:lnTo>
                  <a:lnTo>
                    <a:pt x="0" y="141505"/>
                  </a:lnTo>
                  <a:lnTo>
                    <a:pt x="0" y="22954"/>
                  </a:lnTo>
                  <a:cubicBezTo>
                    <a:pt x="0" y="10079"/>
                    <a:pt x="10353" y="0"/>
                    <a:pt x="23228" y="0"/>
                  </a:cubicBezTo>
                  <a:close/>
                </a:path>
              </a:pathLst>
            </a:custGeom>
            <a:solidFill>
              <a:schemeClr val="bg1"/>
            </a:solidFill>
            <a:ln w="6350"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false" anchor="ctr"/>
            <a:lstStyle/>
            <a:p>
              <a:pPr algn="ctr"/>
              <a:endParaRPr lang="zh-CN" sz="2400" spc="400">
                <a:solidFill>
                  <a:schemeClr val="tx1">
                    <a:lumMod val="75000"/>
                    <a:lumOff val="25000"/>
                    <a:alpha val="100000"/>
                  </a:schemeClr>
                </a:solidFill>
                <a:latin typeface="默认字体"/>
                <a:ea typeface="默认字体"/>
                <a:cs typeface="思源宋体 CN Medium"/>
                <a:sym typeface="思源黑体 CN Normal"/>
              </a:endParaRPr>
            </a:p>
          </p:txBody>
        </p:sp>
      </p:grpSp>
      <p:sp>
        <p:nvSpPr>
          <p:cNvPr id="131" name="箭头: 上 35"/>
          <p:cNvSpPr/>
          <p:nvPr/>
        </p:nvSpPr>
        <p:spPr>
          <a:xfrm rot="0" flipH="false" flipV="false">
            <a:off x="4574301" y="1435205"/>
            <a:ext cx="2329732" cy="4940845"/>
          </a:xfrm>
          <a:prstGeom prst="upArrow">
            <a:avLst>
              <a:gd name="adj1" fmla="val 50000"/>
              <a:gd name="adj2" fmla="val 59092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zh-CN">
              <a:solidFill>
                <a:schemeClr val="tx1">
                  <a:lumMod val="75000"/>
                  <a:lumOff val="25000"/>
                  <a:alpha val="100000"/>
                </a:schemeClr>
              </a:solidFill>
              <a:latin typeface="默认字体"/>
              <a:ea typeface="默认字体"/>
              <a:cs typeface="思源黑体 CN Regular"/>
              <a:sym typeface="思源黑体 CN Normal"/>
            </a:endParaRPr>
          </a:p>
        </p:txBody>
      </p:sp>
      <p:sp>
        <p:nvSpPr>
          <p:cNvPr id="132" name="任意多边形: 形状 36"/>
          <p:cNvSpPr/>
          <p:nvPr/>
        </p:nvSpPr>
        <p:spPr>
          <a:xfrm rot="0" flipH="false" flipV="false">
            <a:off x="2705085" y="3914459"/>
            <a:ext cx="2570257" cy="2613989"/>
          </a:xfrm>
          <a:custGeom>
            <a:avLst/>
            <a:gdLst>
              <a:gd name="connsiteX0" fmla="*/ 2045471 w 2570257"/>
              <a:gd name="connsiteY0" fmla="*/ 0 h 2981956"/>
              <a:gd name="connsiteX1" fmla="*/ 2570257 w 2570257"/>
              <a:gd name="connsiteY1" fmla="*/ 564543 h 2981956"/>
              <a:gd name="connsiteX2" fmla="*/ 2326299 w 2570257"/>
              <a:gd name="connsiteY2" fmla="*/ 564543 h 2981956"/>
              <a:gd name="connsiteX3" fmla="*/ 2316860 w 2570257"/>
              <a:gd name="connsiteY3" fmla="*/ 751467 h 2981956"/>
              <a:gd name="connsiteX4" fmla="*/ 75779 w 2570257"/>
              <a:gd name="connsiteY4" fmla="*/ 2978368 h 2981956"/>
              <a:gd name="connsiteX5" fmla="*/ 0 w 2570257"/>
              <a:gd name="connsiteY5" fmla="*/ 2981956 h 2981956"/>
              <a:gd name="connsiteX6" fmla="*/ 0 w 2570257"/>
              <a:gd name="connsiteY6" fmla="*/ 2404741 h 2981956"/>
              <a:gd name="connsiteX7" fmla="*/ 20403 w 2570257"/>
              <a:gd name="connsiteY7" fmla="*/ 2403775 h 2981956"/>
              <a:gd name="connsiteX8" fmla="*/ 1742626 w 2570257"/>
              <a:gd name="connsiteY8" fmla="*/ 692451 h 2981956"/>
              <a:gd name="connsiteX9" fmla="*/ 1749084 w 2570257"/>
              <a:gd name="connsiteY9" fmla="*/ 564543 h 2981956"/>
              <a:gd name="connsiteX10" fmla="*/ 1520685 w 2570257"/>
              <a:gd name="connsiteY10" fmla="*/ 564543 h 2981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570257" h="2981956">
                <a:moveTo>
                  <a:pt x="2045471" y="0"/>
                </a:moveTo>
                <a:lnTo>
                  <a:pt x="2570257" y="564543"/>
                </a:lnTo>
                <a:lnTo>
                  <a:pt x="2326299" y="564543"/>
                </a:lnTo>
                <a:lnTo>
                  <a:pt x="2316860" y="751467"/>
                </a:lnTo>
                <a:cubicBezTo>
                  <a:pt x="2197167" y="1930072"/>
                  <a:pt x="1256528" y="2865983"/>
                  <a:pt x="75779" y="2978368"/>
                </a:cubicBezTo>
                <a:lnTo>
                  <a:pt x="0" y="2981956"/>
                </a:lnTo>
                <a:lnTo>
                  <a:pt x="0" y="2404741"/>
                </a:lnTo>
                <a:lnTo>
                  <a:pt x="20403" y="2403775"/>
                </a:lnTo>
                <a:cubicBezTo>
                  <a:pt x="927783" y="2317409"/>
                  <a:pt x="1650643" y="1598182"/>
                  <a:pt x="1742626" y="692451"/>
                </a:cubicBezTo>
                <a:lnTo>
                  <a:pt x="1749084" y="564543"/>
                </a:lnTo>
                <a:lnTo>
                  <a:pt x="1520685" y="564543"/>
                </a:lnTo>
                <a:close/>
              </a:path>
            </a:pathLst>
          </a:custGeom>
          <a:solidFill>
            <a:schemeClr val="accent1">
              <a:alpha val="10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rtlCol="false" anchor="ctr">
            <a:noAutofit/>
          </a:bodyPr>
          <a:lstStyle/>
          <a:p>
            <a:pPr algn="ctr"/>
            <a:endParaRPr lang="zh-CN">
              <a:solidFill>
                <a:schemeClr val="tx1">
                  <a:lumMod val="75000"/>
                  <a:lumOff val="25000"/>
                  <a:alpha val="100000"/>
                </a:schemeClr>
              </a:solidFill>
              <a:latin typeface="默认字体"/>
              <a:ea typeface="默认字体"/>
              <a:cs typeface="思源黑体 CN Heavy"/>
              <a:sym typeface="思源黑体 CN Normal"/>
            </a:endParaRPr>
          </a:p>
        </p:txBody>
      </p:sp>
      <p:sp>
        <p:nvSpPr>
          <p:cNvPr id="133" name="任意多边形: 形状 37"/>
          <p:cNvSpPr/>
          <p:nvPr/>
        </p:nvSpPr>
        <p:spPr>
          <a:xfrm rot="0" flipH="true" flipV="false">
            <a:off x="6202993" y="3914459"/>
            <a:ext cx="2570257" cy="2613989"/>
          </a:xfrm>
          <a:custGeom>
            <a:avLst/>
            <a:gdLst>
              <a:gd name="connsiteX0" fmla="*/ 2045471 w 2570257"/>
              <a:gd name="connsiteY0" fmla="*/ 0 h 2981956"/>
              <a:gd name="connsiteX1" fmla="*/ 2570257 w 2570257"/>
              <a:gd name="connsiteY1" fmla="*/ 564543 h 2981956"/>
              <a:gd name="connsiteX2" fmla="*/ 2326299 w 2570257"/>
              <a:gd name="connsiteY2" fmla="*/ 564543 h 2981956"/>
              <a:gd name="connsiteX3" fmla="*/ 2316860 w 2570257"/>
              <a:gd name="connsiteY3" fmla="*/ 751467 h 2981956"/>
              <a:gd name="connsiteX4" fmla="*/ 75779 w 2570257"/>
              <a:gd name="connsiteY4" fmla="*/ 2978368 h 2981956"/>
              <a:gd name="connsiteX5" fmla="*/ 0 w 2570257"/>
              <a:gd name="connsiteY5" fmla="*/ 2981956 h 2981956"/>
              <a:gd name="connsiteX6" fmla="*/ 0 w 2570257"/>
              <a:gd name="connsiteY6" fmla="*/ 2404741 h 2981956"/>
              <a:gd name="connsiteX7" fmla="*/ 20403 w 2570257"/>
              <a:gd name="connsiteY7" fmla="*/ 2403775 h 2981956"/>
              <a:gd name="connsiteX8" fmla="*/ 1742626 w 2570257"/>
              <a:gd name="connsiteY8" fmla="*/ 692451 h 2981956"/>
              <a:gd name="connsiteX9" fmla="*/ 1749084 w 2570257"/>
              <a:gd name="connsiteY9" fmla="*/ 564543 h 2981956"/>
              <a:gd name="connsiteX10" fmla="*/ 1520685 w 2570257"/>
              <a:gd name="connsiteY10" fmla="*/ 564543 h 2981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570257" h="2981956">
                <a:moveTo>
                  <a:pt x="2045471" y="0"/>
                </a:moveTo>
                <a:lnTo>
                  <a:pt x="2570257" y="564543"/>
                </a:lnTo>
                <a:lnTo>
                  <a:pt x="2326299" y="564543"/>
                </a:lnTo>
                <a:lnTo>
                  <a:pt x="2316860" y="751467"/>
                </a:lnTo>
                <a:cubicBezTo>
                  <a:pt x="2197167" y="1930072"/>
                  <a:pt x="1256528" y="2865983"/>
                  <a:pt x="75779" y="2978368"/>
                </a:cubicBezTo>
                <a:lnTo>
                  <a:pt x="0" y="2981956"/>
                </a:lnTo>
                <a:lnTo>
                  <a:pt x="0" y="2404741"/>
                </a:lnTo>
                <a:lnTo>
                  <a:pt x="20403" y="2403775"/>
                </a:lnTo>
                <a:cubicBezTo>
                  <a:pt x="927783" y="2317409"/>
                  <a:pt x="1650643" y="1598182"/>
                  <a:pt x="1742626" y="692451"/>
                </a:cubicBezTo>
                <a:lnTo>
                  <a:pt x="1749084" y="564543"/>
                </a:lnTo>
                <a:lnTo>
                  <a:pt x="1520685" y="564543"/>
                </a:lnTo>
                <a:close/>
              </a:path>
            </a:pathLst>
          </a:custGeom>
          <a:solidFill>
            <a:schemeClr val="accent1">
              <a:alpha val="10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rtlCol="false" anchor="ctr">
            <a:noAutofit/>
          </a:bodyPr>
          <a:lstStyle/>
          <a:p>
            <a:pPr algn="ctr"/>
            <a:endParaRPr lang="zh-CN">
              <a:solidFill>
                <a:schemeClr val="tx1">
                  <a:lumMod val="75000"/>
                  <a:lumOff val="25000"/>
                  <a:alpha val="100000"/>
                </a:schemeClr>
              </a:solidFill>
              <a:latin typeface="默认字体"/>
              <a:ea typeface="默认字体"/>
              <a:cs typeface="思源黑体 CN Heavy"/>
              <a:sym typeface="思源黑体 CN Normal"/>
            </a:endParaRPr>
          </a:p>
        </p:txBody>
      </p:sp>
      <p:sp>
        <p:nvSpPr>
          <p:cNvPr id="134" name="箭头: 上 38"/>
          <p:cNvSpPr/>
          <p:nvPr/>
        </p:nvSpPr>
        <p:spPr>
          <a:xfrm rot="0" flipH="false" flipV="false">
            <a:off x="5275341" y="2036850"/>
            <a:ext cx="927652" cy="4491600"/>
          </a:xfrm>
          <a:prstGeom prst="upArrow">
            <a:avLst>
              <a:gd name="adj1" fmla="val 57843"/>
              <a:gd name="adj2" fmla="val 61637"/>
            </a:avLst>
          </a:prstGeom>
          <a:gradFill flip="none" rotWithShape="true">
            <a:gsLst>
              <a:gs pos="0">
                <a:schemeClr val="bg1">
                  <a:alpha val="10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true"/>
            <a:tileRect l="0" t="0" r="0" b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zh-CN" sz="2400">
              <a:ln w="25400">
                <a:noFill/>
              </a:ln>
              <a:solidFill>
                <a:schemeClr val="tx1">
                  <a:lumMod val="75000"/>
                  <a:lumOff val="25000"/>
                  <a:alpha val="100000"/>
                </a:schemeClr>
              </a:solidFill>
              <a:latin typeface="默认字体"/>
              <a:ea typeface="默认字体"/>
              <a:cs typeface="思源黑体 CN Regular"/>
              <a:sym typeface="思源黑体 CN Normal"/>
            </a:endParaRPr>
          </a:p>
        </p:txBody>
      </p:sp>
      <p:grpSp>
        <p:nvGrpSpPr>
          <p:cNvPr id="135" name="" descr="{&quot;isTemplate&quot;:true,&quot;type&quot;:&quot;list&quot;,&quot;alignment&quot;:&quot;left&quot;,&quot;alignmentVertical&quot;:&quot;top&quot;,&quot;canOmit&quot;:false,&quot;scalable&quot;:false,&quot;minItemsCount&quot;:-1}"/>
          <p:cNvGrpSpPr/>
          <p:nvPr/>
        </p:nvGrpSpPr>
        <p:grpSpPr>
          <a:xfrm rot="0" flipH="false" flipV="false">
            <a:off x="1293370" y="1270000"/>
            <a:ext cx="10381328" cy="5008589"/>
            <a:chOff x="1650203" y="997194"/>
            <a:chExt cx="10381328" cy="5008589"/>
          </a:xfrm>
        </p:grpSpPr>
        <p:grpSp>
          <p:nvGrpSpPr>
            <p:cNvPr id="136" name="组合 9"/>
            <p:cNvGrpSpPr/>
            <p:nvPr/>
          </p:nvGrpSpPr>
          <p:grpSpPr>
            <a:xfrm rot="0" flipH="false" flipV="false">
              <a:off x="1650203" y="1930612"/>
              <a:ext cx="3064740" cy="2372962"/>
              <a:chOff x="1361700" y="1731904"/>
              <a:chExt cx="2497924" cy="2710271"/>
            </a:xfrm>
          </p:grpSpPr>
          <p:sp>
            <p:nvSpPr>
              <p:cNvPr id="137" name="文本框 10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1361700" y="2309974"/>
                <a:ext cx="2484914" cy="2132201"/>
              </a:xfrm>
              <a:prstGeom prst="rect"/>
              <a:noFill/>
              <a:ln/>
              <a:effectLst/>
            </p:spPr>
            <p:txBody>
              <a:bodyPr wrap="square">
                <a:noAutofit/>
              </a:bodyPr>
              <a:p>
                <a:pPr marL="0" indent="0" algn="l">
                  <a:lnSpc>
                    <a:spcPct val="130000"/>
                  </a:lnSpc>
                  <a:buNone/>
                </a:pPr>
                <a:r>
                  <a:rPr lang="zh-CN" sz="1200">
                    <a:solidFill>
                      <a:schemeClr val="tx1"/>
                    </a:solidFill>
                    <a:latin typeface="默认字体"/>
                    <a:ea typeface="默认字体"/>
                    <a:cs typeface="等线"/>
                    <a:sym typeface="思源宋体 CN"/>
                  </a:rPr>
                  <a:t>数百款精选进口红酒，涵盖不同产地和年份，会员可以使用积分进行购买，确保品质和多样性。</a:t>
                </a:r>
                <a:endParaRPr/>
              </a:p>
            </p:txBody>
          </p:sp>
          <p:sp>
            <p:nvSpPr>
              <p:cNvPr id="138" name="矩形 11" descr="{&quot;isTemplate&quot;:true,&quot;type&quot;:&quot;title&quot;,&quot;canOmit&quot;:false,&quot;range&quot;:0}"/>
              <p:cNvSpPr/>
              <p:nvPr/>
            </p:nvSpPr>
            <p:spPr>
              <a:xfrm rot="0" flipH="false" flipV="false">
                <a:off x="1361700" y="1731904"/>
                <a:ext cx="2497924" cy="578069"/>
              </a:xfrm>
              <a:prstGeom prst="rect"/>
              <a:ln/>
            </p:spPr>
            <p:txBody>
              <a:bodyPr wrap="none">
                <a:noAutofit/>
              </a:bodyPr>
              <a:p>
                <a:pPr marL="0" indent="0" algn="l">
                  <a:lnSpc>
                    <a:spcPct val="100000"/>
                  </a:lnSpc>
                  <a:buNone/>
                  <a:defRPr sz="1800">
                    <a:solidFill>
                      <a:schemeClr val="tx1">
                        <a:alpha val="100000"/>
                      </a:schemeClr>
                    </a:solidFill>
                    <a:latin typeface="等线"/>
                    <a:ea typeface="等线"/>
                    <a:cs typeface="+mn-cs"/>
                  </a:defRPr>
                </a:pPr>
                <a:r>
                  <a:rPr lang="zh-CN" sz="2400" b="false">
                    <a:latin typeface="默认字体"/>
                    <a:ea typeface="默认字体"/>
                    <a:cs typeface="等线"/>
                    <a:sym typeface="等线"/>
                  </a:rPr>
                  <a:t>进口红酒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</p:grpSp>
        <p:grpSp>
          <p:nvGrpSpPr>
            <p:cNvPr id="139" name="组合 9"/>
            <p:cNvGrpSpPr/>
            <p:nvPr/>
          </p:nvGrpSpPr>
          <p:grpSpPr>
            <a:xfrm rot="0" flipH="false" flipV="false">
              <a:off x="8966791" y="997194"/>
              <a:ext cx="3064740" cy="2372962"/>
              <a:chOff x="1361700" y="1731904"/>
              <a:chExt cx="2497924" cy="2710271"/>
            </a:xfrm>
          </p:grpSpPr>
          <p:sp>
            <p:nvSpPr>
              <p:cNvPr id="140" name="文本框 10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1361700" y="2309974"/>
                <a:ext cx="2484914" cy="2132201"/>
              </a:xfrm>
              <a:prstGeom prst="rect"/>
              <a:noFill/>
              <a:ln/>
              <a:effectLst/>
            </p:spPr>
            <p:txBody>
              <a:bodyPr wrap="square">
                <a:noAutofit/>
              </a:bodyPr>
              <a:p>
                <a:pPr marL="0" indent="0" algn="l">
                  <a:lnSpc>
                    <a:spcPct val="130000"/>
                  </a:lnSpc>
                  <a:buNone/>
                </a:pPr>
                <a:r>
                  <a:rPr lang="zh-CN" sz="1200">
                    <a:solidFill>
                      <a:schemeClr val="tx1"/>
                    </a:solidFill>
                    <a:latin typeface="默认字体"/>
                    <a:ea typeface="默认字体"/>
                    <a:cs typeface="等线"/>
                    <a:sym typeface="思源宋体 CN"/>
                  </a:rPr>
                  <a:t>积分商城内的商品仅限本平台会员使用积分兑换，不接受现金支付，提升了用户的专属感。</a:t>
                </a:r>
                <a:endParaRPr/>
              </a:p>
            </p:txBody>
          </p:sp>
          <p:sp>
            <p:nvSpPr>
              <p:cNvPr id="141" name="矩形 11" descr="{&quot;isTemplate&quot;:true,&quot;type&quot;:&quot;title&quot;,&quot;canOmit&quot;:false,&quot;range&quot;:0}"/>
              <p:cNvSpPr/>
              <p:nvPr/>
            </p:nvSpPr>
            <p:spPr>
              <a:xfrm rot="0" flipH="false" flipV="false">
                <a:off x="1361700" y="1731904"/>
                <a:ext cx="2497924" cy="578069"/>
              </a:xfrm>
              <a:prstGeom prst="rect"/>
              <a:ln/>
            </p:spPr>
            <p:txBody>
              <a:bodyPr wrap="none">
                <a:noAutofit/>
              </a:bodyPr>
              <a:p>
                <a:pPr marL="0" indent="0" algn="l">
                  <a:lnSpc>
                    <a:spcPct val="100000"/>
                  </a:lnSpc>
                  <a:buNone/>
                  <a:defRPr sz="1800">
                    <a:solidFill>
                      <a:schemeClr val="tx1">
                        <a:alpha val="100000"/>
                      </a:schemeClr>
                    </a:solidFill>
                    <a:latin typeface="等线"/>
                    <a:ea typeface="等线"/>
                    <a:cs typeface="+mn-cs"/>
                  </a:defRPr>
                </a:pPr>
                <a:r>
                  <a:rPr lang="zh-CN" sz="2400" b="false">
                    <a:latin typeface="默认字体"/>
                    <a:ea typeface="默认字体"/>
                    <a:cs typeface="等线"/>
                    <a:sym typeface="等线"/>
                  </a:rPr>
                  <a:t>会员专享商品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</p:grpSp>
        <p:grpSp>
          <p:nvGrpSpPr>
            <p:cNvPr id="142" name="组合 9"/>
            <p:cNvGrpSpPr/>
            <p:nvPr/>
          </p:nvGrpSpPr>
          <p:grpSpPr>
            <a:xfrm rot="0" flipH="false" flipV="false">
              <a:off x="8950829" y="3632821"/>
              <a:ext cx="3064740" cy="2372962"/>
              <a:chOff x="1361700" y="1731904"/>
              <a:chExt cx="2497924" cy="2710271"/>
            </a:xfrm>
          </p:grpSpPr>
          <p:sp>
            <p:nvSpPr>
              <p:cNvPr id="143" name="文本框 10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1361700" y="2309974"/>
                <a:ext cx="2484914" cy="2132201"/>
              </a:xfrm>
              <a:prstGeom prst="rect"/>
              <a:noFill/>
              <a:ln/>
              <a:effectLst/>
            </p:spPr>
            <p:txBody>
              <a:bodyPr wrap="square">
                <a:noAutofit/>
              </a:bodyPr>
              <a:p>
                <a:pPr marL="0" indent="0" algn="l">
                  <a:lnSpc>
                    <a:spcPct val="130000"/>
                  </a:lnSpc>
                  <a:buNone/>
                </a:pPr>
                <a:r>
                  <a:rPr lang="en-US" sz="1200">
                    <a:solidFill>
                      <a:schemeClr val="tx1">
                        <a:alpha val="100000"/>
                      </a:schemeClr>
                    </a:solidFill>
                    <a:latin typeface="默认字体"/>
                    <a:ea typeface="默认字体"/>
                    <a:cs typeface="等线"/>
                    <a:sym typeface="思源宋体 CN"/>
                  </a:rPr>
                  <a:t>1</a:t>
                </a:r>
                <a:r>
                  <a:rPr lang="zh-CN" sz="1200">
                    <a:solidFill>
                      <a:schemeClr val="tx1">
                        <a:alpha val="100000"/>
                      </a:schemeClr>
                    </a:solidFill>
                    <a:latin typeface="默认字体"/>
                    <a:ea typeface="默认字体"/>
                    <a:cs typeface="等线"/>
                    <a:sym typeface="思源宋体 CN"/>
                  </a:rPr>
                  <a:t>积分参与转盘获取红酒尊卡，可享受每天</a:t>
                </a:r>
                <a:r>
                  <a:rPr lang="en-US" sz="1200">
                    <a:solidFill>
                      <a:schemeClr val="tx1">
                        <a:alpha val="100000"/>
                      </a:schemeClr>
                    </a:solidFill>
                    <a:latin typeface="默认字体"/>
                    <a:ea typeface="默认字体"/>
                    <a:cs typeface="等线"/>
                    <a:sym typeface="思源宋体 CN"/>
                  </a:rPr>
                  <a:t>188</a:t>
                </a:r>
                <a:r>
                  <a:rPr lang="zh-CN" sz="1200">
                    <a:solidFill>
                      <a:schemeClr val="tx1">
                        <a:alpha val="100000"/>
                      </a:schemeClr>
                    </a:solidFill>
                    <a:latin typeface="默认字体"/>
                    <a:ea typeface="默认字体"/>
                    <a:cs typeface="等线"/>
                    <a:sym typeface="思源宋体 CN"/>
                  </a:rPr>
                  <a:t>分红，还可手续降低至</a:t>
                </a:r>
                <a:r>
                  <a:rPr lang="en-US" sz="1200">
                    <a:solidFill>
                      <a:schemeClr val="tx1">
                        <a:alpha val="100000"/>
                      </a:schemeClr>
                    </a:solidFill>
                    <a:latin typeface="默认字体"/>
                    <a:ea typeface="默认字体"/>
                    <a:cs typeface="等线"/>
                    <a:sym typeface="思源宋体 CN"/>
                  </a:rPr>
                  <a:t>10%</a:t>
                </a:r>
                <a:r>
                  <a:rPr lang="zh-CN" sz="1200">
                    <a:solidFill>
                      <a:schemeClr val="tx1">
                        <a:alpha val="100000"/>
                      </a:schemeClr>
                    </a:solidFill>
                    <a:latin typeface="默认字体"/>
                    <a:ea typeface="默认字体"/>
                    <a:cs typeface="等线"/>
                    <a:sym typeface="思源宋体 CN"/>
                  </a:rPr>
                  <a:t>，参与感满满。</a:t>
                </a:r>
                <a:endParaRPr/>
              </a:p>
            </p:txBody>
          </p:sp>
          <p:sp>
            <p:nvSpPr>
              <p:cNvPr id="144" name="矩形 11" descr="{&quot;isTemplate&quot;:true,&quot;type&quot;:&quot;title&quot;,&quot;canOmit&quot;:false,&quot;range&quot;:0}"/>
              <p:cNvSpPr/>
              <p:nvPr/>
            </p:nvSpPr>
            <p:spPr>
              <a:xfrm rot="0" flipH="false" flipV="false">
                <a:off x="1361700" y="1731904"/>
                <a:ext cx="2497924" cy="578069"/>
              </a:xfrm>
              <a:prstGeom prst="rect"/>
              <a:ln/>
            </p:spPr>
            <p:txBody>
              <a:bodyPr wrap="none">
                <a:noAutofit/>
              </a:bodyPr>
              <a:p>
                <a:pPr marL="0" indent="0" algn="l">
                  <a:lnSpc>
                    <a:spcPct val="100000"/>
                  </a:lnSpc>
                  <a:buNone/>
                  <a:defRPr sz="1800">
                    <a:solidFill>
                      <a:schemeClr val="tx1">
                        <a:alpha val="100000"/>
                      </a:schemeClr>
                    </a:solidFill>
                    <a:latin typeface="等线"/>
                    <a:ea typeface="等线"/>
                    <a:cs typeface="+mn-cs"/>
                  </a:defRPr>
                </a:pPr>
                <a:r>
                  <a:rPr lang="zh-CN" sz="2400" b="false">
                    <a:latin typeface="默认字体"/>
                    <a:ea typeface="默认字体"/>
                    <a:cs typeface="等线"/>
                    <a:sym typeface="等线"/>
                  </a:rPr>
                  <a:t>红酒尊卡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</p:grpSp>
      </p:grpSp>
      <p:sp>
        <p:nvSpPr>
          <p:cNvPr id="145" name="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660396" y="418039"/>
            <a:ext cx="10668000" cy="520700"/>
          </a:xfrm>
          <a:prstGeom prst="rect">
            <a:avLst/>
          </a:prstGeom>
          <a:noFill/>
        </p:spPr>
        <p:txBody>
          <a:bodyPr wrap="square" lIns="90000" tIns="46800" rIns="90000" bIns="46800" rtlCol="false" anchor="b" anchorCtr="false">
            <a:sp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zh-CN" sz="2800" b="true">
                <a:latin typeface="默认字体"/>
                <a:ea typeface="默认字体"/>
                <a:cs typeface="+mn-cs"/>
              </a:rPr>
              <a:t>积分商城商品范围</a:t>
            </a:r>
            <a:endParaRPr lang="en-US" sz="2800" b="true">
              <a:latin typeface="默认字体"/>
              <a:ea typeface="默认字体"/>
              <a:cs typeface="+mn-cs"/>
            </a:endParaRPr>
          </a:p>
        </p:txBody>
      </p:sp>
    </p:spTree>
  </p:cSld>
  <p:clrMapOvr>
    <a:masterClrMapping/>
  </p:clrMapOvr>
  <p:timing>
    <p:tnLst>
      <p:par>
        <p:cTn dur="indefinite" restart="never" nodeType="tmRoot">
          <p:childTnLst>
            <p:seq concurrent="true" nextAc="seek">
              <p:cTn dur="indefinite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id="1" presetID="1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" presetID="1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0" calcmode="lin" valueType="num">
                                      <p:cBhvr>
                                        <p:cTn id="19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+0.0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</p:cBhvr>
                                      <p:by x="100000" y="100000"/>
                                      <p:from x="110000" y="11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0" calcmode="lin" valueType="num">
                                      <p:cBhvr>
                                        <p:cTn id="24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+0.0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</p:cBhvr>
                                      <p:by x="100000" y="100000"/>
                                      <p:from x="110000" y="11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0" calcmode="lin" valueType="num">
                                      <p:cBhvr>
                                        <p:cTn id="29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+0.0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by x="100000" y="100000"/>
                                      <p:from x="110000" y="11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/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>
  <p:cSld>
    <p:spTree>
      <p:nvGrpSpPr>
        <p:cNvPr id="1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7" name="直接连接符 6"/>
          <p:cNvCxnSpPr/>
          <p:nvPr/>
        </p:nvCxnSpPr>
        <p:spPr>
          <a:xfrm rot="0" flipH="true" flipV="false">
            <a:off x="-408764" y="4050843"/>
            <a:ext cx="12926219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圆角矩形 34"/>
          <p:cNvSpPr/>
          <p:nvPr/>
        </p:nvSpPr>
        <p:spPr>
          <a:xfrm rot="0" flipH="false" flipV="false">
            <a:off x="1081854" y="1681274"/>
            <a:ext cx="2364182" cy="369334"/>
          </a:xfrm>
          <a:prstGeom prst="roundRect">
            <a:avLst>
              <a:gd name="adj" fmla="val 50000"/>
            </a:avLst>
          </a:prstGeom>
          <a:solidFill>
            <a:schemeClr val="accent4">
              <a:alpha val="10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r"/>
            <a:endParaRPr lang="zh-CN" sz="1200" b="true">
              <a:solidFill>
                <a:schemeClr val="tx1">
                  <a:alpha val="100000"/>
                </a:schemeClr>
              </a:solidFill>
              <a:latin typeface="默认字体"/>
              <a:ea typeface="默认字体"/>
              <a:cs typeface="+mn-cs"/>
              <a:sym typeface="思源宋体 CN"/>
            </a:endParaRPr>
          </a:p>
        </p:txBody>
      </p:sp>
      <p:cxnSp>
        <p:nvCxnSpPr>
          <p:cNvPr id="149" name="直接连接符 30"/>
          <p:cNvCxnSpPr/>
          <p:nvPr/>
        </p:nvCxnSpPr>
        <p:spPr>
          <a:xfrm rot="0" flipH="false" flipV="true">
            <a:off x="802526" y="2333330"/>
            <a:ext cx="0" cy="1496411"/>
          </a:xfrm>
          <a:prstGeom prst="line">
            <a:avLst/>
          </a:prstGeom>
          <a:ln w="9525">
            <a:solidFill>
              <a:srgbClr val="F59523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0" name="组合 31"/>
          <p:cNvGrpSpPr/>
          <p:nvPr/>
        </p:nvGrpSpPr>
        <p:grpSpPr>
          <a:xfrm rot="0" flipH="false" flipV="false">
            <a:off x="580415" y="3832916"/>
            <a:ext cx="444222" cy="444220"/>
            <a:chOff x="2865148" y="4438273"/>
            <a:chExt cx="444222" cy="444220"/>
          </a:xfrm>
        </p:grpSpPr>
        <p:sp>
          <p:nvSpPr>
            <p:cNvPr id="151" name="椭圆 1"/>
            <p:cNvSpPr/>
            <p:nvPr/>
          </p:nvSpPr>
          <p:spPr>
            <a:xfrm>
              <a:off x="2865148" y="4438273"/>
              <a:ext cx="444222" cy="444220"/>
            </a:xfrm>
            <a:prstGeom prst="ellipse">
              <a:avLst/>
            </a:prstGeom>
            <a:solidFill>
              <a:schemeClr val="accent4">
                <a:alpha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sz="1353">
                <a:latin typeface="默认字体"/>
                <a:ea typeface="默认字体"/>
                <a:cs typeface="+mn-cs"/>
                <a:sym typeface="思源宋体 CN"/>
              </a:endParaRPr>
            </a:p>
          </p:txBody>
        </p:sp>
        <p:sp>
          <p:nvSpPr>
            <p:cNvPr id="152" name="任意多边形 46"/>
            <p:cNvSpPr/>
            <p:nvPr/>
          </p:nvSpPr>
          <p:spPr bwMode="auto">
            <a:xfrm>
              <a:off x="2987308" y="4573246"/>
              <a:ext cx="199901" cy="174272"/>
            </a:xfrm>
            <a:custGeom>
              <a:avLst/>
              <a:gdLst>
                <a:gd name="connsiteX0" fmla="*/ 483573 w 526297"/>
                <a:gd name="connsiteY0" fmla="*/ 133971 h 438150"/>
                <a:gd name="connsiteX1" fmla="*/ 527674 w 526297"/>
                <a:gd name="connsiteY1" fmla="*/ 178072 h 438150"/>
                <a:gd name="connsiteX2" fmla="*/ 527579 w 526297"/>
                <a:gd name="connsiteY2" fmla="*/ 181501 h 438150"/>
                <a:gd name="connsiteX3" fmla="*/ 514244 w 526297"/>
                <a:gd name="connsiteY3" fmla="*/ 355237 h 438150"/>
                <a:gd name="connsiteX4" fmla="*/ 485764 w 526297"/>
                <a:gd name="connsiteY4" fmla="*/ 381621 h 438150"/>
                <a:gd name="connsiteX5" fmla="*/ 454998 w 526297"/>
                <a:gd name="connsiteY5" fmla="*/ 381621 h 438150"/>
                <a:gd name="connsiteX6" fmla="*/ 454998 w 526297"/>
                <a:gd name="connsiteY6" fmla="*/ 438771 h 438150"/>
                <a:gd name="connsiteX7" fmla="*/ 435948 w 526297"/>
                <a:gd name="connsiteY7" fmla="*/ 438771 h 438150"/>
                <a:gd name="connsiteX8" fmla="*/ 435948 w 526297"/>
                <a:gd name="connsiteY8" fmla="*/ 381621 h 438150"/>
                <a:gd name="connsiteX9" fmla="*/ 93048 w 526297"/>
                <a:gd name="connsiteY9" fmla="*/ 381621 h 438150"/>
                <a:gd name="connsiteX10" fmla="*/ 93048 w 526297"/>
                <a:gd name="connsiteY10" fmla="*/ 438771 h 438150"/>
                <a:gd name="connsiteX11" fmla="*/ 73998 w 526297"/>
                <a:gd name="connsiteY11" fmla="*/ 438771 h 438150"/>
                <a:gd name="connsiteX12" fmla="*/ 73998 w 526297"/>
                <a:gd name="connsiteY12" fmla="*/ 381621 h 438150"/>
                <a:gd name="connsiteX13" fmla="*/ 43328 w 526297"/>
                <a:gd name="connsiteY13" fmla="*/ 381621 h 438150"/>
                <a:gd name="connsiteX14" fmla="*/ 14848 w 526297"/>
                <a:gd name="connsiteY14" fmla="*/ 355237 h 438150"/>
                <a:gd name="connsiteX15" fmla="*/ 1513 w 526297"/>
                <a:gd name="connsiteY15" fmla="*/ 181501 h 438150"/>
                <a:gd name="connsiteX16" fmla="*/ 42089 w 526297"/>
                <a:gd name="connsiteY16" fmla="*/ 134162 h 438150"/>
                <a:gd name="connsiteX17" fmla="*/ 45518 w 526297"/>
                <a:gd name="connsiteY17" fmla="*/ 134066 h 438150"/>
                <a:gd name="connsiteX18" fmla="*/ 101906 w 526297"/>
                <a:gd name="connsiteY18" fmla="*/ 180834 h 438150"/>
                <a:gd name="connsiteX19" fmla="*/ 121623 w 526297"/>
                <a:gd name="connsiteY19" fmla="*/ 286371 h 438150"/>
                <a:gd name="connsiteX20" fmla="*/ 407373 w 526297"/>
                <a:gd name="connsiteY20" fmla="*/ 286371 h 438150"/>
                <a:gd name="connsiteX21" fmla="*/ 427185 w 526297"/>
                <a:gd name="connsiteY21" fmla="*/ 180739 h 438150"/>
                <a:gd name="connsiteX22" fmla="*/ 483573 w 526297"/>
                <a:gd name="connsiteY22" fmla="*/ 133971 h 438150"/>
                <a:gd name="connsiteX23" fmla="*/ 416898 w 526297"/>
                <a:gd name="connsiteY23" fmla="*/ 621 h 438150"/>
                <a:gd name="connsiteX24" fmla="*/ 483573 w 526297"/>
                <a:gd name="connsiteY24" fmla="*/ 67296 h 438150"/>
                <a:gd name="connsiteX25" fmla="*/ 483573 w 526297"/>
                <a:gd name="connsiteY25" fmla="*/ 115397 h 438150"/>
                <a:gd name="connsiteX26" fmla="*/ 476429 w 526297"/>
                <a:gd name="connsiteY26" fmla="*/ 114921 h 438150"/>
                <a:gd name="connsiteX27" fmla="*/ 412040 w 526297"/>
                <a:gd name="connsiteY27" fmla="*/ 166451 h 438150"/>
                <a:gd name="connsiteX28" fmla="*/ 411564 w 526297"/>
                <a:gd name="connsiteY28" fmla="*/ 168737 h 438150"/>
                <a:gd name="connsiteX29" fmla="*/ 393086 w 526297"/>
                <a:gd name="connsiteY29" fmla="*/ 267321 h 438150"/>
                <a:gd name="connsiteX30" fmla="*/ 135911 w 526297"/>
                <a:gd name="connsiteY30" fmla="*/ 267321 h 438150"/>
                <a:gd name="connsiteX31" fmla="*/ 117432 w 526297"/>
                <a:gd name="connsiteY31" fmla="*/ 168737 h 438150"/>
                <a:gd name="connsiteX32" fmla="*/ 52567 w 526297"/>
                <a:gd name="connsiteY32" fmla="*/ 114921 h 438150"/>
                <a:gd name="connsiteX33" fmla="*/ 54948 w 526297"/>
                <a:gd name="connsiteY33" fmla="*/ 67296 h 438150"/>
                <a:gd name="connsiteX34" fmla="*/ 121623 w 526297"/>
                <a:gd name="connsiteY34" fmla="*/ 621 h 438150"/>
                <a:gd name="connsiteX35" fmla="*/ 416898 w 526297"/>
                <a:gd name="connsiteY35" fmla="*/ 621 h 43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526297" h="438150">
                  <a:moveTo>
                    <a:pt x="483573" y="133971"/>
                  </a:moveTo>
                  <a:cubicBezTo>
                    <a:pt x="507957" y="133971"/>
                    <a:pt x="527674" y="153688"/>
                    <a:pt x="527674" y="178072"/>
                  </a:cubicBezTo>
                  <a:cubicBezTo>
                    <a:pt x="527674" y="179215"/>
                    <a:pt x="527674" y="180358"/>
                    <a:pt x="527579" y="181501"/>
                  </a:cubicBezTo>
                  <a:lnTo>
                    <a:pt x="514244" y="355237"/>
                  </a:lnTo>
                  <a:cubicBezTo>
                    <a:pt x="513101" y="370096"/>
                    <a:pt x="500718" y="381621"/>
                    <a:pt x="485764" y="381621"/>
                  </a:cubicBezTo>
                  <a:lnTo>
                    <a:pt x="454998" y="381621"/>
                  </a:lnTo>
                  <a:lnTo>
                    <a:pt x="454998" y="438771"/>
                  </a:lnTo>
                  <a:lnTo>
                    <a:pt x="435948" y="438771"/>
                  </a:lnTo>
                  <a:lnTo>
                    <a:pt x="435948" y="381621"/>
                  </a:lnTo>
                  <a:lnTo>
                    <a:pt x="93048" y="381621"/>
                  </a:lnTo>
                  <a:lnTo>
                    <a:pt x="93048" y="438771"/>
                  </a:lnTo>
                  <a:lnTo>
                    <a:pt x="73998" y="438771"/>
                  </a:lnTo>
                  <a:lnTo>
                    <a:pt x="73998" y="381621"/>
                  </a:lnTo>
                  <a:lnTo>
                    <a:pt x="43328" y="381621"/>
                  </a:lnTo>
                  <a:cubicBezTo>
                    <a:pt x="28373" y="381621"/>
                    <a:pt x="15991" y="370096"/>
                    <a:pt x="14848" y="355237"/>
                  </a:cubicBezTo>
                  <a:lnTo>
                    <a:pt x="1513" y="181501"/>
                  </a:lnTo>
                  <a:cubicBezTo>
                    <a:pt x="-392" y="157212"/>
                    <a:pt x="17801" y="135971"/>
                    <a:pt x="42089" y="134162"/>
                  </a:cubicBezTo>
                  <a:cubicBezTo>
                    <a:pt x="43232" y="134066"/>
                    <a:pt x="44375" y="134066"/>
                    <a:pt x="45518" y="134066"/>
                  </a:cubicBezTo>
                  <a:cubicBezTo>
                    <a:pt x="73141" y="134066"/>
                    <a:pt x="96858" y="153688"/>
                    <a:pt x="101906" y="180834"/>
                  </a:cubicBezTo>
                  <a:lnTo>
                    <a:pt x="121623" y="286371"/>
                  </a:lnTo>
                  <a:lnTo>
                    <a:pt x="407373" y="286371"/>
                  </a:lnTo>
                  <a:lnTo>
                    <a:pt x="427185" y="180739"/>
                  </a:lnTo>
                  <a:cubicBezTo>
                    <a:pt x="432233" y="153592"/>
                    <a:pt x="455951" y="133971"/>
                    <a:pt x="483573" y="133971"/>
                  </a:cubicBezTo>
                  <a:close/>
                  <a:moveTo>
                    <a:pt x="416898" y="621"/>
                  </a:moveTo>
                  <a:cubicBezTo>
                    <a:pt x="453760" y="621"/>
                    <a:pt x="483573" y="30434"/>
                    <a:pt x="483573" y="67296"/>
                  </a:cubicBezTo>
                  <a:lnTo>
                    <a:pt x="483573" y="115397"/>
                  </a:lnTo>
                  <a:cubicBezTo>
                    <a:pt x="481192" y="115112"/>
                    <a:pt x="478811" y="114921"/>
                    <a:pt x="476429" y="114921"/>
                  </a:cubicBezTo>
                  <a:cubicBezTo>
                    <a:pt x="445473" y="114921"/>
                    <a:pt x="418803" y="136448"/>
                    <a:pt x="412040" y="166451"/>
                  </a:cubicBezTo>
                  <a:lnTo>
                    <a:pt x="411564" y="168737"/>
                  </a:lnTo>
                  <a:lnTo>
                    <a:pt x="393086" y="267321"/>
                  </a:lnTo>
                  <a:lnTo>
                    <a:pt x="135911" y="267321"/>
                  </a:lnTo>
                  <a:lnTo>
                    <a:pt x="117432" y="168737"/>
                  </a:lnTo>
                  <a:cubicBezTo>
                    <a:pt x="111622" y="137495"/>
                    <a:pt x="84285" y="114921"/>
                    <a:pt x="52567" y="114921"/>
                  </a:cubicBezTo>
                  <a:lnTo>
                    <a:pt x="54948" y="67296"/>
                  </a:lnTo>
                  <a:cubicBezTo>
                    <a:pt x="54948" y="30434"/>
                    <a:pt x="84761" y="621"/>
                    <a:pt x="121623" y="621"/>
                  </a:cubicBezTo>
                  <a:lnTo>
                    <a:pt x="416898" y="62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pPr/>
              <a:endParaRPr lang="zh-CN" sz="2400">
                <a:latin typeface="默认字体"/>
                <a:ea typeface="默认字体"/>
                <a:cs typeface="+mn-cs"/>
                <a:sym typeface="思源宋体 CN"/>
              </a:endParaRPr>
            </a:p>
          </p:txBody>
        </p:sp>
      </p:grpSp>
      <p:sp>
        <p:nvSpPr>
          <p:cNvPr id="153" name="圆角矩形 53"/>
          <p:cNvSpPr/>
          <p:nvPr/>
        </p:nvSpPr>
        <p:spPr>
          <a:xfrm rot="0" flipH="false" flipV="false">
            <a:off x="4516270" y="6014170"/>
            <a:ext cx="2364182" cy="369334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r"/>
            <a:endParaRPr lang="zh-CN" sz="1200" b="true">
              <a:solidFill>
                <a:schemeClr val="tx1">
                  <a:alpha val="100000"/>
                </a:schemeClr>
              </a:solidFill>
              <a:latin typeface="默认字体"/>
              <a:ea typeface="默认字体"/>
              <a:cs typeface="+mn-cs"/>
              <a:sym typeface="思源宋体 CN"/>
            </a:endParaRPr>
          </a:p>
        </p:txBody>
      </p:sp>
      <p:cxnSp>
        <p:nvCxnSpPr>
          <p:cNvPr id="154" name="直接连接符 23"/>
          <p:cNvCxnSpPr/>
          <p:nvPr/>
        </p:nvCxnSpPr>
        <p:spPr>
          <a:xfrm rot="0" flipH="true" flipV="false">
            <a:off x="4239001" y="4273961"/>
            <a:ext cx="0" cy="1496411"/>
          </a:xfrm>
          <a:prstGeom prst="line">
            <a:avLst/>
          </a:prstGeom>
          <a:ln w="9525"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5" name="组合 24"/>
          <p:cNvGrpSpPr/>
          <p:nvPr/>
        </p:nvGrpSpPr>
        <p:grpSpPr>
          <a:xfrm rot="0" flipH="false" flipV="false">
            <a:off x="4016890" y="3829741"/>
            <a:ext cx="444222" cy="444220"/>
            <a:chOff x="8750657" y="2898248"/>
            <a:chExt cx="444222" cy="444220"/>
          </a:xfrm>
        </p:grpSpPr>
        <p:sp>
          <p:nvSpPr>
            <p:cNvPr id="156" name="椭圆 25"/>
            <p:cNvSpPr/>
            <p:nvPr/>
          </p:nvSpPr>
          <p:spPr>
            <a:xfrm>
              <a:off x="8750657" y="2898248"/>
              <a:ext cx="444222" cy="44422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sz="1353">
                <a:latin typeface="默认字体"/>
                <a:ea typeface="默认字体"/>
                <a:cs typeface="+mn-cs"/>
                <a:sym typeface="思源宋体 CN"/>
              </a:endParaRPr>
            </a:p>
          </p:txBody>
        </p:sp>
        <p:sp>
          <p:nvSpPr>
            <p:cNvPr id="157" name="任意多边形 49"/>
            <p:cNvSpPr/>
            <p:nvPr/>
          </p:nvSpPr>
          <p:spPr bwMode="auto">
            <a:xfrm>
              <a:off x="8881585" y="3017405"/>
              <a:ext cx="182366" cy="205906"/>
            </a:xfrm>
            <a:custGeom>
              <a:avLst/>
              <a:gdLst>
                <a:gd name="connsiteX0" fmla="*/ 248770 w 495300"/>
                <a:gd name="connsiteY0" fmla="*/ 621 h 542925"/>
                <a:gd name="connsiteX1" fmla="*/ 496420 w 495300"/>
                <a:gd name="connsiteY1" fmla="*/ 248271 h 542925"/>
                <a:gd name="connsiteX2" fmla="*/ 323827 w 495300"/>
                <a:gd name="connsiteY2" fmla="*/ 484396 h 542925"/>
                <a:gd name="connsiteX3" fmla="*/ 346973 w 495300"/>
                <a:gd name="connsiteY3" fmla="*/ 524496 h 542925"/>
                <a:gd name="connsiteX4" fmla="*/ 420220 w 495300"/>
                <a:gd name="connsiteY4" fmla="*/ 524496 h 542925"/>
                <a:gd name="connsiteX5" fmla="*/ 420220 w 495300"/>
                <a:gd name="connsiteY5" fmla="*/ 543546 h 542925"/>
                <a:gd name="connsiteX6" fmla="*/ 77320 w 495300"/>
                <a:gd name="connsiteY6" fmla="*/ 543546 h 542925"/>
                <a:gd name="connsiteX7" fmla="*/ 77320 w 495300"/>
                <a:gd name="connsiteY7" fmla="*/ 524496 h 542925"/>
                <a:gd name="connsiteX8" fmla="*/ 150567 w 495300"/>
                <a:gd name="connsiteY8" fmla="*/ 524496 h 542925"/>
                <a:gd name="connsiteX9" fmla="*/ 173713 w 495300"/>
                <a:gd name="connsiteY9" fmla="*/ 484396 h 542925"/>
                <a:gd name="connsiteX10" fmla="*/ 1120 w 495300"/>
                <a:gd name="connsiteY10" fmla="*/ 248271 h 542925"/>
                <a:gd name="connsiteX11" fmla="*/ 248770 w 495300"/>
                <a:gd name="connsiteY11" fmla="*/ 621 h 542925"/>
                <a:gd name="connsiteX12" fmla="*/ 192763 w 495300"/>
                <a:gd name="connsiteY12" fmla="*/ 489539 h 542925"/>
                <a:gd name="connsiteX13" fmla="*/ 172570 w 495300"/>
                <a:gd name="connsiteY13" fmla="*/ 524496 h 542925"/>
                <a:gd name="connsiteX14" fmla="*/ 324970 w 495300"/>
                <a:gd name="connsiteY14" fmla="*/ 524496 h 542925"/>
                <a:gd name="connsiteX15" fmla="*/ 304777 w 495300"/>
                <a:gd name="connsiteY15" fmla="*/ 489539 h 542925"/>
                <a:gd name="connsiteX16" fmla="*/ 248770 w 495300"/>
                <a:gd name="connsiteY16" fmla="*/ 495921 h 542925"/>
                <a:gd name="connsiteX17" fmla="*/ 192763 w 495300"/>
                <a:gd name="connsiteY17" fmla="*/ 489539 h 542925"/>
                <a:gd name="connsiteX18" fmla="*/ 248770 w 495300"/>
                <a:gd name="connsiteY18" fmla="*/ 143496 h 542925"/>
                <a:gd name="connsiteX19" fmla="*/ 143995 w 495300"/>
                <a:gd name="connsiteY19" fmla="*/ 248271 h 542925"/>
                <a:gd name="connsiteX20" fmla="*/ 248770 w 495300"/>
                <a:gd name="connsiteY20" fmla="*/ 353046 h 542925"/>
                <a:gd name="connsiteX21" fmla="*/ 353545 w 495300"/>
                <a:gd name="connsiteY21" fmla="*/ 248271 h 542925"/>
                <a:gd name="connsiteX22" fmla="*/ 248770 w 495300"/>
                <a:gd name="connsiteY22" fmla="*/ 143496 h 542925"/>
                <a:gd name="connsiteX23" fmla="*/ 367833 w 495300"/>
                <a:gd name="connsiteY23" fmla="*/ 114921 h 542925"/>
                <a:gd name="connsiteX24" fmla="*/ 353545 w 495300"/>
                <a:gd name="connsiteY24" fmla="*/ 129209 h 542925"/>
                <a:gd name="connsiteX25" fmla="*/ 367833 w 495300"/>
                <a:gd name="connsiteY25" fmla="*/ 143496 h 542925"/>
                <a:gd name="connsiteX26" fmla="*/ 382120 w 495300"/>
                <a:gd name="connsiteY26" fmla="*/ 129209 h 542925"/>
                <a:gd name="connsiteX27" fmla="*/ 367833 w 495300"/>
                <a:gd name="connsiteY27" fmla="*/ 114921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495300" h="542925">
                  <a:moveTo>
                    <a:pt x="248770" y="621"/>
                  </a:moveTo>
                  <a:cubicBezTo>
                    <a:pt x="385549" y="621"/>
                    <a:pt x="496420" y="111492"/>
                    <a:pt x="496420" y="248271"/>
                  </a:cubicBezTo>
                  <a:cubicBezTo>
                    <a:pt x="496420" y="358856"/>
                    <a:pt x="423935" y="452582"/>
                    <a:pt x="323827" y="484396"/>
                  </a:cubicBezTo>
                  <a:lnTo>
                    <a:pt x="346973" y="524496"/>
                  </a:lnTo>
                  <a:lnTo>
                    <a:pt x="420220" y="524496"/>
                  </a:lnTo>
                  <a:lnTo>
                    <a:pt x="420220" y="543546"/>
                  </a:lnTo>
                  <a:lnTo>
                    <a:pt x="77320" y="543546"/>
                  </a:lnTo>
                  <a:lnTo>
                    <a:pt x="77320" y="524496"/>
                  </a:lnTo>
                  <a:lnTo>
                    <a:pt x="150567" y="524496"/>
                  </a:lnTo>
                  <a:lnTo>
                    <a:pt x="173713" y="484396"/>
                  </a:lnTo>
                  <a:cubicBezTo>
                    <a:pt x="73605" y="452582"/>
                    <a:pt x="1120" y="358856"/>
                    <a:pt x="1120" y="248271"/>
                  </a:cubicBezTo>
                  <a:cubicBezTo>
                    <a:pt x="1120" y="111492"/>
                    <a:pt x="111991" y="621"/>
                    <a:pt x="248770" y="621"/>
                  </a:cubicBezTo>
                  <a:close/>
                  <a:moveTo>
                    <a:pt x="192763" y="489539"/>
                  </a:moveTo>
                  <a:lnTo>
                    <a:pt x="172570" y="524496"/>
                  </a:lnTo>
                  <a:lnTo>
                    <a:pt x="324970" y="524496"/>
                  </a:lnTo>
                  <a:lnTo>
                    <a:pt x="304777" y="489539"/>
                  </a:lnTo>
                  <a:cubicBezTo>
                    <a:pt x="286775" y="493730"/>
                    <a:pt x="268010" y="495921"/>
                    <a:pt x="248770" y="495921"/>
                  </a:cubicBezTo>
                  <a:cubicBezTo>
                    <a:pt x="229530" y="495921"/>
                    <a:pt x="210765" y="493730"/>
                    <a:pt x="192763" y="489539"/>
                  </a:cubicBezTo>
                  <a:close/>
                  <a:moveTo>
                    <a:pt x="248770" y="143496"/>
                  </a:moveTo>
                  <a:cubicBezTo>
                    <a:pt x="190858" y="143496"/>
                    <a:pt x="143995" y="190359"/>
                    <a:pt x="143995" y="248271"/>
                  </a:cubicBezTo>
                  <a:cubicBezTo>
                    <a:pt x="143995" y="306183"/>
                    <a:pt x="190858" y="353046"/>
                    <a:pt x="248770" y="353046"/>
                  </a:cubicBezTo>
                  <a:cubicBezTo>
                    <a:pt x="306682" y="353046"/>
                    <a:pt x="353545" y="306183"/>
                    <a:pt x="353545" y="248271"/>
                  </a:cubicBezTo>
                  <a:cubicBezTo>
                    <a:pt x="353545" y="190359"/>
                    <a:pt x="306682" y="143496"/>
                    <a:pt x="248770" y="143496"/>
                  </a:cubicBezTo>
                  <a:close/>
                  <a:moveTo>
                    <a:pt x="367833" y="114921"/>
                  </a:moveTo>
                  <a:cubicBezTo>
                    <a:pt x="359927" y="114921"/>
                    <a:pt x="353545" y="121303"/>
                    <a:pt x="353545" y="129209"/>
                  </a:cubicBezTo>
                  <a:cubicBezTo>
                    <a:pt x="353545" y="137114"/>
                    <a:pt x="359927" y="143496"/>
                    <a:pt x="367833" y="143496"/>
                  </a:cubicBezTo>
                  <a:cubicBezTo>
                    <a:pt x="375738" y="143496"/>
                    <a:pt x="382120" y="137114"/>
                    <a:pt x="382120" y="129209"/>
                  </a:cubicBezTo>
                  <a:cubicBezTo>
                    <a:pt x="382120" y="121303"/>
                    <a:pt x="375738" y="114921"/>
                    <a:pt x="367833" y="114921"/>
                  </a:cubicBezTo>
                  <a:close/>
                </a:path>
              </a:pathLst>
            </a:custGeom>
            <a:solidFill>
              <a:schemeClr val="bg1">
                <a:alpha val="100000"/>
              </a:schemeClr>
            </a:solidFill>
            <a:ln>
              <a:noFill/>
            </a:ln>
          </p:spPr>
          <p:txBody>
            <a:bodyPr/>
            <a:lstStyle/>
            <a:p>
              <a:pPr/>
              <a:endParaRPr lang="zh-CN" sz="2400">
                <a:latin typeface="默认字体"/>
                <a:ea typeface="默认字体"/>
                <a:cs typeface="+mn-cs"/>
                <a:sym typeface="思源宋体 CN"/>
              </a:endParaRPr>
            </a:p>
          </p:txBody>
        </p:sp>
      </p:grpSp>
      <p:sp>
        <p:nvSpPr>
          <p:cNvPr id="158" name="圆角矩形 60"/>
          <p:cNvSpPr/>
          <p:nvPr/>
        </p:nvSpPr>
        <p:spPr>
          <a:xfrm rot="0" flipH="false" flipV="false">
            <a:off x="8336241" y="1681274"/>
            <a:ext cx="2364182" cy="369334"/>
          </a:xfrm>
          <a:prstGeom prst="roundRect">
            <a:avLst>
              <a:gd name="adj" fmla="val 50000"/>
            </a:avLst>
          </a:prstGeom>
          <a:solidFill>
            <a:schemeClr val="accent4">
              <a:alpha val="10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r"/>
            <a:endParaRPr lang="zh-CN" sz="1200" b="true">
              <a:solidFill>
                <a:schemeClr val="tx1">
                  <a:alpha val="100000"/>
                </a:schemeClr>
              </a:solidFill>
              <a:latin typeface="默认字体"/>
              <a:ea typeface="默认字体"/>
              <a:cs typeface="+mn-cs"/>
              <a:sym typeface="思源宋体 CN"/>
            </a:endParaRPr>
          </a:p>
        </p:txBody>
      </p:sp>
      <p:cxnSp>
        <p:nvCxnSpPr>
          <p:cNvPr id="159" name="直接连接符 16"/>
          <p:cNvCxnSpPr/>
          <p:nvPr/>
        </p:nvCxnSpPr>
        <p:spPr>
          <a:xfrm rot="0" flipH="false" flipV="true">
            <a:off x="8033563" y="2333330"/>
            <a:ext cx="0" cy="1496411"/>
          </a:xfrm>
          <a:prstGeom prst="line">
            <a:avLst/>
          </a:prstGeom>
          <a:ln w="9525">
            <a:solidFill>
              <a:srgbClr val="F59523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0" name="组合 17"/>
          <p:cNvGrpSpPr/>
          <p:nvPr/>
        </p:nvGrpSpPr>
        <p:grpSpPr>
          <a:xfrm rot="0" flipH="false" flipV="false">
            <a:off x="7811452" y="3832916"/>
            <a:ext cx="444222" cy="444220"/>
            <a:chOff x="2865148" y="2898248"/>
            <a:chExt cx="444222" cy="444220"/>
          </a:xfrm>
        </p:grpSpPr>
        <p:sp>
          <p:nvSpPr>
            <p:cNvPr id="161" name="椭圆 18"/>
            <p:cNvSpPr/>
            <p:nvPr/>
          </p:nvSpPr>
          <p:spPr>
            <a:xfrm>
              <a:off x="2865148" y="2898248"/>
              <a:ext cx="444222" cy="444220"/>
            </a:xfrm>
            <a:prstGeom prst="ellipse">
              <a:avLst/>
            </a:prstGeom>
            <a:solidFill>
              <a:schemeClr val="accent4">
                <a:alpha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>
              <a:defPPr>
                <a:defRPr lang="zh-CN"/>
              </a:defPPr>
              <a:lvl1pPr marL="0" algn="l" defTabSz="914400" rtl="false" eaLnBrk="true" latinLnBrk="false" hangingPunct="true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false" eaLnBrk="true" latinLnBrk="false" hangingPunct="true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false" eaLnBrk="true" latinLnBrk="false" hangingPunct="true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false" eaLnBrk="true" latinLnBrk="false" hangingPunct="true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false" eaLnBrk="true" latinLnBrk="false" hangingPunct="true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false" eaLnBrk="true" latinLnBrk="false" hangingPunct="true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false" eaLnBrk="true" latinLnBrk="false" hangingPunct="true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false" eaLnBrk="true" latinLnBrk="false" hangingPunct="true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false" eaLnBrk="true" latinLnBrk="false" hangingPunct="true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 lang="zh-CN">
                <a:latin typeface="默认字体"/>
                <a:ea typeface="默认字体"/>
                <a:cs typeface="+mn-cs"/>
                <a:sym typeface="思源宋体 CN"/>
              </a:endParaRPr>
            </a:p>
          </p:txBody>
        </p:sp>
        <p:sp>
          <p:nvSpPr>
            <p:cNvPr id="162" name="任意多边形 66"/>
            <p:cNvSpPr/>
            <p:nvPr/>
          </p:nvSpPr>
          <p:spPr bwMode="auto">
            <a:xfrm>
              <a:off x="2984479" y="3043273"/>
              <a:ext cx="205561" cy="154170"/>
            </a:xfrm>
            <a:custGeom>
              <a:avLst/>
              <a:gdLst>
                <a:gd name="connsiteX0" fmla="*/ 505433 w 533400"/>
                <a:gd name="connsiteY0" fmla="*/ 621 h 400050"/>
                <a:gd name="connsiteX1" fmla="*/ 534008 w 533400"/>
                <a:gd name="connsiteY1" fmla="*/ 29196 h 400050"/>
                <a:gd name="connsiteX2" fmla="*/ 534008 w 533400"/>
                <a:gd name="connsiteY2" fmla="*/ 372096 h 400050"/>
                <a:gd name="connsiteX3" fmla="*/ 505433 w 533400"/>
                <a:gd name="connsiteY3" fmla="*/ 400671 h 400050"/>
                <a:gd name="connsiteX4" fmla="*/ 29183 w 533400"/>
                <a:gd name="connsiteY4" fmla="*/ 400671 h 400050"/>
                <a:gd name="connsiteX5" fmla="*/ 608 w 533400"/>
                <a:gd name="connsiteY5" fmla="*/ 372096 h 400050"/>
                <a:gd name="connsiteX6" fmla="*/ 608 w 533400"/>
                <a:gd name="connsiteY6" fmla="*/ 29196 h 400050"/>
                <a:gd name="connsiteX7" fmla="*/ 29183 w 533400"/>
                <a:gd name="connsiteY7" fmla="*/ 621 h 400050"/>
                <a:gd name="connsiteX8" fmla="*/ 505433 w 533400"/>
                <a:gd name="connsiteY8" fmla="*/ 621 h 400050"/>
                <a:gd name="connsiteX9" fmla="*/ 391419 w 533400"/>
                <a:gd name="connsiteY9" fmla="*/ 198646 h 400050"/>
                <a:gd name="connsiteX10" fmla="*/ 351414 w 533400"/>
                <a:gd name="connsiteY10" fmla="*/ 204170 h 400050"/>
                <a:gd name="connsiteX11" fmla="*/ 351414 w 533400"/>
                <a:gd name="connsiteY11" fmla="*/ 204170 h 400050"/>
                <a:gd name="connsiteX12" fmla="*/ 267118 w 533400"/>
                <a:gd name="connsiteY12" fmla="*/ 315613 h 400050"/>
                <a:gd name="connsiteX13" fmla="*/ 264641 w 533400"/>
                <a:gd name="connsiteY13" fmla="*/ 318470 h 400050"/>
                <a:gd name="connsiteX14" fmla="*/ 224255 w 533400"/>
                <a:gd name="connsiteY14" fmla="*/ 318756 h 400050"/>
                <a:gd name="connsiteX15" fmla="*/ 224255 w 533400"/>
                <a:gd name="connsiteY15" fmla="*/ 318756 h 400050"/>
                <a:gd name="connsiteX16" fmla="*/ 162152 w 533400"/>
                <a:gd name="connsiteY16" fmla="*/ 257415 h 400050"/>
                <a:gd name="connsiteX17" fmla="*/ 160247 w 533400"/>
                <a:gd name="connsiteY17" fmla="*/ 255701 h 400050"/>
                <a:gd name="connsiteX18" fmla="*/ 120052 w 533400"/>
                <a:gd name="connsiteY18" fmla="*/ 259606 h 400050"/>
                <a:gd name="connsiteX19" fmla="*/ 120052 w 533400"/>
                <a:gd name="connsiteY19" fmla="*/ 259606 h 400050"/>
                <a:gd name="connsiteX20" fmla="*/ 32517 w 533400"/>
                <a:gd name="connsiteY20" fmla="*/ 366095 h 400050"/>
                <a:gd name="connsiteX21" fmla="*/ 30326 w 533400"/>
                <a:gd name="connsiteY21" fmla="*/ 372096 h 400050"/>
                <a:gd name="connsiteX22" fmla="*/ 39851 w 533400"/>
                <a:gd name="connsiteY22" fmla="*/ 381621 h 400050"/>
                <a:gd name="connsiteX23" fmla="*/ 39851 w 533400"/>
                <a:gd name="connsiteY23" fmla="*/ 381621 h 400050"/>
                <a:gd name="connsiteX24" fmla="*/ 497242 w 533400"/>
                <a:gd name="connsiteY24" fmla="*/ 381621 h 400050"/>
                <a:gd name="connsiteX25" fmla="*/ 502480 w 533400"/>
                <a:gd name="connsiteY25" fmla="*/ 380002 h 400050"/>
                <a:gd name="connsiteX26" fmla="*/ 505147 w 533400"/>
                <a:gd name="connsiteY26" fmla="*/ 366762 h 400050"/>
                <a:gd name="connsiteX27" fmla="*/ 505147 w 533400"/>
                <a:gd name="connsiteY27" fmla="*/ 366762 h 400050"/>
                <a:gd name="connsiteX28" fmla="*/ 397991 w 533400"/>
                <a:gd name="connsiteY28" fmla="*/ 205504 h 400050"/>
                <a:gd name="connsiteX29" fmla="*/ 391419 w 533400"/>
                <a:gd name="connsiteY29" fmla="*/ 198646 h 400050"/>
                <a:gd name="connsiteX30" fmla="*/ 95858 w 533400"/>
                <a:gd name="connsiteY30" fmla="*/ 57771 h 400050"/>
                <a:gd name="connsiteX31" fmla="*/ 57758 w 533400"/>
                <a:gd name="connsiteY31" fmla="*/ 95871 h 400050"/>
                <a:gd name="connsiteX32" fmla="*/ 95858 w 533400"/>
                <a:gd name="connsiteY32" fmla="*/ 133971 h 400050"/>
                <a:gd name="connsiteX33" fmla="*/ 133958 w 533400"/>
                <a:gd name="connsiteY33" fmla="*/ 95871 h 400050"/>
                <a:gd name="connsiteX34" fmla="*/ 95858 w 533400"/>
                <a:gd name="connsiteY34" fmla="*/ 57771 h 40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533400" h="400050">
                  <a:moveTo>
                    <a:pt x="505433" y="621"/>
                  </a:moveTo>
                  <a:cubicBezTo>
                    <a:pt x="521245" y="621"/>
                    <a:pt x="534008" y="13385"/>
                    <a:pt x="534008" y="29196"/>
                  </a:cubicBezTo>
                  <a:lnTo>
                    <a:pt x="534008" y="372096"/>
                  </a:lnTo>
                  <a:cubicBezTo>
                    <a:pt x="534008" y="387907"/>
                    <a:pt x="521245" y="400671"/>
                    <a:pt x="505433" y="400671"/>
                  </a:cubicBezTo>
                  <a:lnTo>
                    <a:pt x="29183" y="400671"/>
                  </a:lnTo>
                  <a:cubicBezTo>
                    <a:pt x="13371" y="400671"/>
                    <a:pt x="608" y="387907"/>
                    <a:pt x="608" y="372096"/>
                  </a:cubicBezTo>
                  <a:lnTo>
                    <a:pt x="608" y="29196"/>
                  </a:lnTo>
                  <a:cubicBezTo>
                    <a:pt x="608" y="13385"/>
                    <a:pt x="13371" y="621"/>
                    <a:pt x="29183" y="621"/>
                  </a:cubicBezTo>
                  <a:lnTo>
                    <a:pt x="505433" y="621"/>
                  </a:lnTo>
                  <a:close/>
                  <a:moveTo>
                    <a:pt x="391419" y="198646"/>
                  </a:moveTo>
                  <a:cubicBezTo>
                    <a:pt x="378846" y="189121"/>
                    <a:pt x="360939" y="191597"/>
                    <a:pt x="351414" y="204170"/>
                  </a:cubicBezTo>
                  <a:lnTo>
                    <a:pt x="351414" y="204170"/>
                  </a:lnTo>
                  <a:lnTo>
                    <a:pt x="267118" y="315613"/>
                  </a:lnTo>
                  <a:cubicBezTo>
                    <a:pt x="266355" y="316660"/>
                    <a:pt x="265498" y="317518"/>
                    <a:pt x="264641" y="318470"/>
                  </a:cubicBezTo>
                  <a:cubicBezTo>
                    <a:pt x="253592" y="329710"/>
                    <a:pt x="235495" y="329805"/>
                    <a:pt x="224255" y="318756"/>
                  </a:cubicBezTo>
                  <a:lnTo>
                    <a:pt x="224255" y="318756"/>
                  </a:lnTo>
                  <a:lnTo>
                    <a:pt x="162152" y="257415"/>
                  </a:lnTo>
                  <a:cubicBezTo>
                    <a:pt x="161485" y="256844"/>
                    <a:pt x="160914" y="256177"/>
                    <a:pt x="160247" y="255701"/>
                  </a:cubicBezTo>
                  <a:cubicBezTo>
                    <a:pt x="148055" y="245699"/>
                    <a:pt x="130053" y="247414"/>
                    <a:pt x="120052" y="259606"/>
                  </a:cubicBezTo>
                  <a:lnTo>
                    <a:pt x="120052" y="259606"/>
                  </a:lnTo>
                  <a:lnTo>
                    <a:pt x="32517" y="366095"/>
                  </a:lnTo>
                  <a:cubicBezTo>
                    <a:pt x="31088" y="367810"/>
                    <a:pt x="30326" y="369905"/>
                    <a:pt x="30326" y="372096"/>
                  </a:cubicBezTo>
                  <a:cubicBezTo>
                    <a:pt x="30326" y="377335"/>
                    <a:pt x="34612" y="381621"/>
                    <a:pt x="39851" y="381621"/>
                  </a:cubicBezTo>
                  <a:lnTo>
                    <a:pt x="39851" y="381621"/>
                  </a:lnTo>
                  <a:lnTo>
                    <a:pt x="497242" y="381621"/>
                  </a:lnTo>
                  <a:cubicBezTo>
                    <a:pt x="499146" y="381621"/>
                    <a:pt x="500956" y="381050"/>
                    <a:pt x="502480" y="380002"/>
                  </a:cubicBezTo>
                  <a:cubicBezTo>
                    <a:pt x="506862" y="377049"/>
                    <a:pt x="508005" y="371144"/>
                    <a:pt x="505147" y="366762"/>
                  </a:cubicBezTo>
                  <a:lnTo>
                    <a:pt x="505147" y="366762"/>
                  </a:lnTo>
                  <a:lnTo>
                    <a:pt x="397991" y="205504"/>
                  </a:lnTo>
                  <a:cubicBezTo>
                    <a:pt x="396181" y="202932"/>
                    <a:pt x="393990" y="200551"/>
                    <a:pt x="391419" y="198646"/>
                  </a:cubicBezTo>
                  <a:close/>
                  <a:moveTo>
                    <a:pt x="95858" y="57771"/>
                  </a:moveTo>
                  <a:cubicBezTo>
                    <a:pt x="74808" y="57771"/>
                    <a:pt x="57758" y="74821"/>
                    <a:pt x="57758" y="95871"/>
                  </a:cubicBezTo>
                  <a:cubicBezTo>
                    <a:pt x="57758" y="116921"/>
                    <a:pt x="74808" y="133971"/>
                    <a:pt x="95858" y="133971"/>
                  </a:cubicBezTo>
                  <a:cubicBezTo>
                    <a:pt x="116908" y="133971"/>
                    <a:pt x="133958" y="116921"/>
                    <a:pt x="133958" y="95871"/>
                  </a:cubicBezTo>
                  <a:cubicBezTo>
                    <a:pt x="133958" y="74821"/>
                    <a:pt x="116908" y="57771"/>
                    <a:pt x="95858" y="5777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pPr/>
              <a:endParaRPr lang="zh-CN" sz="1353">
                <a:latin typeface="默认字体"/>
                <a:ea typeface="默认字体"/>
                <a:cs typeface="+mn-cs"/>
                <a:sym typeface="思源宋体 CN"/>
              </a:endParaRPr>
            </a:p>
          </p:txBody>
        </p:sp>
      </p:grpSp>
      <p:grpSp>
        <p:nvGrpSpPr>
          <p:cNvPr id="163" name="" descr="{&quot;isTemplate&quot;:true,&quot;type&quot;:&quot;list&quot;,&quot;alignment&quot;:&quot;left&quot;,&quot;alignmentVertical&quot;:&quot;top&quot;,&quot;canOmit&quot;:false,&quot;scalable&quot;:false,&quot;minItemsCount&quot;:-1}"/>
          <p:cNvGrpSpPr/>
          <p:nvPr/>
        </p:nvGrpSpPr>
        <p:grpSpPr>
          <a:xfrm>
            <a:off x="1050037" y="2172250"/>
            <a:ext cx="10445661" cy="3739506"/>
            <a:chOff x="1050037" y="2172250"/>
            <a:chExt cx="10445661" cy="3739506"/>
          </a:xfrm>
        </p:grpSpPr>
        <p:grpSp>
          <p:nvGrpSpPr>
            <p:cNvPr id="164" name=""/>
            <p:cNvGrpSpPr/>
            <p:nvPr/>
          </p:nvGrpSpPr>
          <p:grpSpPr>
            <a:xfrm rot="0" flipH="false" flipV="false">
              <a:off x="1050037" y="2177767"/>
              <a:ext cx="3240026" cy="1756952"/>
              <a:chOff x="2003666" y="2177767"/>
              <a:chExt cx="3240026" cy="1756952"/>
            </a:xfrm>
          </p:grpSpPr>
          <p:sp>
            <p:nvSpPr>
              <p:cNvPr id="165" name="文本框 38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2003666" y="2177767"/>
                <a:ext cx="3240025" cy="393700"/>
              </a:xfrm>
              <a:prstGeom prst="rect">
                <a:avLst/>
              </a:prstGeom>
              <a:noFill/>
            </p:spPr>
            <p:txBody>
              <a:bodyPr wrap="square" rtlCol="false">
                <a:no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sz="1800" b="true">
                    <a:solidFill>
                      <a:schemeClr val="tx1"/>
                    </a:solidFill>
                    <a:latin typeface="默认字体"/>
                    <a:ea typeface="默认字体"/>
                    <a:cs typeface="等线"/>
                    <a:sym typeface="思源宋体 CN"/>
                  </a:rPr>
                  <a:t>积分兑换折扣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166" name="文本框 39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2003667" y="2563119"/>
                <a:ext cx="3240025" cy="1371600"/>
              </a:xfrm>
              <a:prstGeom prst="rect">
                <a:avLst/>
              </a:prstGeom>
              <a:noFill/>
            </p:spPr>
            <p:txBody>
              <a:bodyPr wrap="square" rtlCol="false">
                <a:noAutofit/>
              </a:bodyPr>
              <a:lstStyle/>
              <a:p>
                <a:pPr marL="0" indent="0">
                  <a:lnSpc>
                    <a:spcPct val="130000"/>
                  </a:lnSpc>
                  <a:buNone/>
                </a:pPr>
                <a:r>
                  <a:rPr lang="zh-CN" sz="1400">
                    <a:latin typeface="默认字体"/>
                    <a:ea typeface="默认字体"/>
                    <a:cs typeface="等线"/>
                    <a:sym typeface="思源宋体 CN"/>
                  </a:rPr>
                  <a:t>使用积分购买商城内商品，用户可以享受专属折扣，具体折扣依据积分数量而定，增加购买吸引力。</a:t>
                </a:r>
                <a:endParaRPr/>
              </a:p>
            </p:txBody>
          </p:sp>
        </p:grpSp>
        <p:grpSp>
          <p:nvGrpSpPr>
            <p:cNvPr id="167" name=""/>
            <p:cNvGrpSpPr/>
            <p:nvPr/>
          </p:nvGrpSpPr>
          <p:grpSpPr>
            <a:xfrm rot="0" flipH="false" flipV="false">
              <a:off x="4516270" y="4154804"/>
              <a:ext cx="3240024" cy="1756952"/>
              <a:chOff x="2003666" y="2177767"/>
              <a:chExt cx="3240026" cy="1756952"/>
            </a:xfrm>
          </p:grpSpPr>
          <p:sp>
            <p:nvSpPr>
              <p:cNvPr id="168" name="文本框 38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2003666" y="2177767"/>
                <a:ext cx="3240025" cy="393700"/>
              </a:xfrm>
              <a:prstGeom prst="rect">
                <a:avLst/>
              </a:prstGeom>
              <a:noFill/>
            </p:spPr>
            <p:txBody>
              <a:bodyPr wrap="square" rtlCol="false">
                <a:no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sz="1800" b="true">
                    <a:solidFill>
                      <a:schemeClr val="tx1"/>
                    </a:solidFill>
                    <a:latin typeface="默认字体"/>
                    <a:ea typeface="默认字体"/>
                    <a:cs typeface="等线"/>
                    <a:sym typeface="思源宋体 CN"/>
                  </a:rPr>
                  <a:t>高积分用户优惠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169" name="文本框 39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2003667" y="2563119"/>
                <a:ext cx="3240025" cy="1371600"/>
              </a:xfrm>
              <a:prstGeom prst="rect">
                <a:avLst/>
              </a:prstGeom>
              <a:noFill/>
            </p:spPr>
            <p:txBody>
              <a:bodyPr wrap="square" rtlCol="false">
                <a:noAutofit/>
              </a:bodyPr>
              <a:lstStyle/>
              <a:p>
                <a:pPr marL="0" indent="0">
                  <a:lnSpc>
                    <a:spcPct val="130000"/>
                  </a:lnSpc>
                  <a:buNone/>
                </a:pPr>
                <a:r>
                  <a:rPr lang="zh-CN" sz="1400">
                    <a:latin typeface="默认字体"/>
                    <a:ea typeface="默认字体"/>
                    <a:cs typeface="等线"/>
                    <a:sym typeface="思源宋体 CN"/>
                  </a:rPr>
                  <a:t>积分越多，用户享受的折扣越大，例如五星用户在使用积分购买商品时，可以享受额外9折优惠。</a:t>
                </a:r>
                <a:endParaRPr/>
              </a:p>
            </p:txBody>
          </p:sp>
        </p:grpSp>
        <p:grpSp>
          <p:nvGrpSpPr>
            <p:cNvPr id="170" name=""/>
            <p:cNvGrpSpPr/>
            <p:nvPr/>
          </p:nvGrpSpPr>
          <p:grpSpPr>
            <a:xfrm rot="0" flipH="false" flipV="false">
              <a:off x="8255674" y="2172250"/>
              <a:ext cx="3240024" cy="1756952"/>
              <a:chOff x="2003666" y="2177767"/>
              <a:chExt cx="3240026" cy="1756952"/>
            </a:xfrm>
          </p:grpSpPr>
          <p:sp>
            <p:nvSpPr>
              <p:cNvPr id="171" name="文本框 38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2003666" y="2177767"/>
                <a:ext cx="3240025" cy="393700"/>
              </a:xfrm>
              <a:prstGeom prst="rect">
                <a:avLst/>
              </a:prstGeom>
              <a:noFill/>
            </p:spPr>
            <p:txBody>
              <a:bodyPr wrap="square" rtlCol="false">
                <a:no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sz="1800" b="true">
                    <a:solidFill>
                      <a:schemeClr val="tx1"/>
                    </a:solidFill>
                    <a:latin typeface="默认字体"/>
                    <a:ea typeface="默认字体"/>
                    <a:cs typeface="等线"/>
                    <a:sym typeface="思源宋体 CN"/>
                  </a:rPr>
                  <a:t>限时积分折扣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172" name="文本框 39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2003667" y="2563119"/>
                <a:ext cx="3240025" cy="1371600"/>
              </a:xfrm>
              <a:prstGeom prst="rect">
                <a:avLst/>
              </a:prstGeom>
              <a:noFill/>
            </p:spPr>
            <p:txBody>
              <a:bodyPr wrap="square" rtlCol="false">
                <a:noAutofit/>
              </a:bodyPr>
              <a:lstStyle/>
              <a:p>
                <a:pPr marL="0" indent="0">
                  <a:lnSpc>
                    <a:spcPct val="130000"/>
                  </a:lnSpc>
                  <a:buNone/>
                </a:pPr>
                <a:r>
                  <a:rPr lang="zh-CN" sz="1400">
                    <a:latin typeface="默认字体"/>
                    <a:ea typeface="默认字体"/>
                    <a:cs typeface="等线"/>
                    <a:sym typeface="思源宋体 CN"/>
                  </a:rPr>
                  <a:t>不定期推出限时积分折扣活动，例如每月积分商城会有特定的商品享受更低折扣，鼓励用户积极参与。</a:t>
                </a:r>
                <a:endParaRPr/>
              </a:p>
            </p:txBody>
          </p:sp>
        </p:grpSp>
      </p:grpSp>
      <p:sp>
        <p:nvSpPr>
          <p:cNvPr id="173" name="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660396" y="418039"/>
            <a:ext cx="10668000" cy="520700"/>
          </a:xfrm>
          <a:prstGeom prst="rect">
            <a:avLst/>
          </a:prstGeom>
          <a:noFill/>
        </p:spPr>
        <p:txBody>
          <a:bodyPr wrap="square" lIns="90000" tIns="46800" rIns="90000" bIns="46800" rtlCol="false" anchor="b" anchorCtr="false">
            <a:sp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zh-CN" sz="2800" b="true">
                <a:latin typeface="默认字体"/>
                <a:ea typeface="默认字体"/>
                <a:cs typeface="+mn-cs"/>
              </a:rPr>
              <a:t>积分购买商品折扣</a:t>
            </a:r>
            <a:endParaRPr lang="en-US" sz="2800" b="true">
              <a:latin typeface="默认字体"/>
              <a:ea typeface="默认字体"/>
              <a:cs typeface="+mn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>
  <p:cSld>
    <p:spTree>
      <p:nvGrpSpPr>
        <p:cNvPr id="17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标题 8"/>
          <p:cNvSpPr txBox="true"/>
          <p:nvPr/>
        </p:nvSpPr>
        <p:spPr>
          <a:xfrm>
            <a:off x="2133105" y="1765815"/>
            <a:ext cx="1443629" cy="77262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false" eaLnBrk="true" latinLnBrk="false" hangingPunct="true">
              <a:lnSpc>
                <a:spcPct val="90000"/>
              </a:lnSpc>
              <a:spcBef>
                <a:spcPct val="1"/>
              </a:spcBef>
              <a:buNone/>
              <a:defRPr lang="zh-CN" altLang="en-US" sz="2800" b="tru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altLang="zh-CN" sz="5400" dirty="false">
                <a:solidFill>
                  <a:schemeClr val="accent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05.</a:t>
            </a:r>
            <a:endParaRPr lang="en-GB" sz="6600" spc="300" dirty="false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76" name="标题 8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2133105" y="2661556"/>
            <a:ext cx="9435008" cy="991376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 defTabSz="914400" rtl="false" eaLnBrk="true" latinLnBrk="false" hangingPunct="true">
              <a:lnSpc>
                <a:spcPct val="90000"/>
              </a:lnSpc>
              <a:spcBef>
                <a:spcPct val="1"/>
              </a:spcBef>
              <a:buNone/>
              <a:defRPr lang="zh-CN" altLang="en-US" sz="6000" b="tru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l">
              <a:lnSpc>
                <a:spcPct val="100000"/>
              </a:lnSpc>
              <a:buNone/>
            </a:pPr>
            <a:r>
              <a:rPr lang="zh-CN" sz="5400" spc="300">
                <a:latin typeface="Microsoft YaHei"/>
                <a:ea typeface="Microsoft YaHei"/>
                <a:cs typeface="+mj-cs"/>
              </a:rPr>
              <a:t>其他玩法与活动</a:t>
            </a:r>
            <a:endParaRPr/>
          </a:p>
        </p:txBody>
      </p:sp>
      <p:sp>
        <p:nvSpPr>
          <p:cNvPr id="177" name="iṡliďé"/>
          <p:cNvSpPr/>
          <p:nvPr/>
        </p:nvSpPr>
        <p:spPr>
          <a:xfrm>
            <a:off x="10955135" y="641708"/>
            <a:ext cx="612978" cy="579536"/>
          </a:xfrm>
          <a:prstGeom prst="rect">
            <a:avLst/>
          </a:prstGeom>
          <a:gradFill flip="none" rotWithShape="true">
            <a:gsLst>
              <a:gs pos="0">
                <a:schemeClr val="accent1"/>
              </a:gs>
              <a:gs pos="61000">
                <a:schemeClr val="accent2">
                  <a:alpha val="40000"/>
                </a:schemeClr>
              </a:gs>
            </a:gsLst>
            <a:lin ang="2700000" scaled="true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lvl="0"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178" name="组合 13"/>
          <p:cNvGrpSpPr/>
          <p:nvPr/>
        </p:nvGrpSpPr>
        <p:grpSpPr>
          <a:xfrm>
            <a:off x="5561956" y="6125703"/>
            <a:ext cx="1105410" cy="45719"/>
            <a:chOff x="2000373" y="6117473"/>
            <a:chExt cx="1195538" cy="57600"/>
          </a:xfrm>
        </p:grpSpPr>
        <p:sp>
          <p:nvSpPr>
            <p:cNvPr id="179" name="ï$ľiḓè"/>
            <p:cNvSpPr/>
            <p:nvPr/>
          </p:nvSpPr>
          <p:spPr>
            <a:xfrm>
              <a:off x="2000373" y="6117473"/>
              <a:ext cx="324000" cy="57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  <p:sp>
          <p:nvSpPr>
            <p:cNvPr id="180" name="iśḻîḑê"/>
            <p:cNvSpPr/>
            <p:nvPr/>
          </p:nvSpPr>
          <p:spPr>
            <a:xfrm>
              <a:off x="2436142" y="6117473"/>
              <a:ext cx="324000" cy="576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  <p:sp>
          <p:nvSpPr>
            <p:cNvPr id="181" name="iṥḻiḓé"/>
            <p:cNvSpPr/>
            <p:nvPr/>
          </p:nvSpPr>
          <p:spPr>
            <a:xfrm>
              <a:off x="2871911" y="6117473"/>
              <a:ext cx="324000" cy="57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>
  <p:cSld>
    <p:spTree>
      <p:nvGrpSpPr>
        <p:cNvPr id="18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文本框 36"/>
          <p:cNvSpPr txBox="true"/>
          <p:nvPr/>
        </p:nvSpPr>
        <p:spPr>
          <a:xfrm>
            <a:off x="473788" y="478227"/>
            <a:ext cx="1858866" cy="830997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b" anchorCtr="false">
            <a:spAutoFit/>
          </a:bodyPr>
          <a:lstStyle/>
          <a:p>
            <a:pPr marL="0" marR="0" lvl="0" indent="0" algn="dist" defTabSz="913765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tabLst/>
              <a:defRPr/>
            </a:pPr>
            <a:r>
              <a:rPr kumimoji="false" lang="zh-CN" altLang="en-US" sz="4800" b="true" i="false" u="none" strike="noStrike" kern="1200" cap="none" spc="0" normalizeH="false" baseline="0" noProof="false" dirty="false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/>
                <a:ea typeface="微软雅黑"/>
                <a:cs typeface="+mn-cs"/>
              </a:rPr>
              <a:t>目录</a:t>
            </a:r>
            <a:endParaRPr kumimoji="false" lang="en-US" sz="4800" b="true" i="false" u="none" strike="noStrike" kern="1200" cap="none" spc="0" normalizeH="false" baseline="0" noProof="false" dirty="false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184" name="文本框 3"/>
          <p:cNvSpPr txBox="true"/>
          <p:nvPr/>
        </p:nvSpPr>
        <p:spPr>
          <a:xfrm>
            <a:off x="9580691" y="709059"/>
            <a:ext cx="20993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dist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false" lang="en-US" altLang="zh-CN" sz="1800" b="true" u="none" strike="noStrike" kern="1200" cap="none" spc="0" normalizeH="false" baseline="0" noProof="false" dirty="false">
                <a:ln>
                  <a:noFill/>
                </a:ln>
                <a:solidFill>
                  <a:srgbClr val="DBE4F9"/>
                </a:solidFill>
                <a:effectLst/>
                <a:uLnTx/>
                <a:uFillTx/>
                <a:latin typeface="Arial Black" panose="020B0604020202020204" pitchFamily="34" charset="0"/>
                <a:ea typeface="微软雅黑" panose="020B0503020204020204" pitchFamily="34" charset="-122"/>
                <a:cs typeface="Arial Black" panose="020B0604020202020204" pitchFamily="34" charset="0"/>
              </a:rPr>
              <a:t>CONTENTS</a:t>
            </a:r>
            <a:endParaRPr kumimoji="false" lang="zh-CN" altLang="en-US" sz="1800" b="true" u="none" strike="noStrike" kern="1200" cap="none" spc="0" normalizeH="false" baseline="0" noProof="false" dirty="false">
              <a:ln>
                <a:noFill/>
              </a:ln>
              <a:solidFill>
                <a:srgbClr val="DBE4F9"/>
              </a:solidFill>
              <a:effectLst/>
              <a:uLnTx/>
              <a:uFillTx/>
              <a:latin typeface="Arial Black" panose="020B0604020202020204" pitchFamily="34" charset="0"/>
              <a:ea typeface="微软雅黑" panose="020B0503020204020204" pitchFamily="34" charset="-122"/>
              <a:cs typeface="Arial Black" panose="020B0604020202020204" pitchFamily="34" charset="0"/>
            </a:endParaRPr>
          </a:p>
        </p:txBody>
      </p:sp>
      <p:grpSp>
        <p:nvGrpSpPr>
          <p:cNvPr id="185" name="" descr="{&quot;isTemplate&quot;:true,&quot;type&quot;:&quot;list&quot;,&quot;alignment&quot;:&quot;left&quot;,&quot;alignmentVertical&quot;:&quot;top&quot;,&quot;canOmit&quot;:false,&quot;scalable&quot;:false,&quot;minItemsCount&quot;:-1}"/>
          <p:cNvGrpSpPr/>
          <p:nvPr/>
        </p:nvGrpSpPr>
        <p:grpSpPr>
          <a:xfrm>
            <a:off x="533259" y="2748297"/>
            <a:ext cx="11151711" cy="3075177"/>
            <a:chOff x="533259" y="2748297"/>
            <a:chExt cx="11151711" cy="3075177"/>
          </a:xfrm>
        </p:grpSpPr>
        <p:grpSp>
          <p:nvGrpSpPr>
            <p:cNvPr id="186" name=""/>
            <p:cNvGrpSpPr/>
            <p:nvPr/>
          </p:nvGrpSpPr>
          <p:grpSpPr>
            <a:xfrm rot="0" flipH="false" flipV="false">
              <a:off x="533259" y="2748297"/>
              <a:ext cx="2180360" cy="3070018"/>
              <a:chOff x="545959" y="2748297"/>
              <a:chExt cx="2180360" cy="3070018"/>
            </a:xfrm>
          </p:grpSpPr>
          <p:cxnSp>
            <p:nvCxnSpPr>
              <p:cNvPr id="187" name="直线连接符 29"/>
              <p:cNvCxnSpPr/>
              <p:nvPr/>
            </p:nvCxnSpPr>
            <p:spPr>
              <a:xfrm rot="0" flipH="false" flipV="false">
                <a:off x="971683" y="3869543"/>
                <a:ext cx="0" cy="1948772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  <a:alpha val="60000"/>
                  </a:schemeClr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8" name="椭圆 30"/>
              <p:cNvSpPr/>
              <p:nvPr/>
            </p:nvSpPr>
            <p:spPr>
              <a:xfrm rot="0" flipH="false" flipV="false">
                <a:off x="872654" y="3671484"/>
                <a:ext cx="198059" cy="198059"/>
              </a:xfrm>
              <a:prstGeom prst="ellipse">
                <a:avLst/>
              </a:prstGeom>
              <a:solidFill>
                <a:schemeClr val="accent3"/>
              </a:solidFill>
              <a:ln w="5715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false" vert="horz" wrap="square" lIns="91440" tIns="45720" rIns="91440" bIns="45720" numCol="1" spcCol="0" rtlCol="false" fromWordArt="false" anchor="ctr" anchorCtr="false" forceAA="false" compatLnSpc="true">
                <a:normAutofit fontScale="25000" lnSpcReduction="20000"/>
              </a:bodyPr>
              <a:lstStyle/>
              <a:p>
                <a:pPr marL="0" marR="0" lvl="0" indent="0" algn="ctr" defTabSz="913765" rtl="false" eaLnBrk="true" fontAlgn="auto" latinLnBrk="false" hangingPunct="tru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false" lang="zh-CN" altLang="en-US" sz="2000" b="true" i="false" u="none" strike="noStrike" kern="1200" cap="none" spc="0" normalizeH="false" baseline="0" noProof="false" dirty="false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微软雅黑"/>
                  <a:cs typeface="+mn-cs"/>
                </a:endParaRPr>
              </a:p>
            </p:txBody>
          </p:sp>
          <p:sp>
            <p:nvSpPr>
              <p:cNvPr id="189" name="文本框 32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994513" y="4232266"/>
                <a:ext cx="1731806" cy="1378011"/>
              </a:xfrm>
              <a:prstGeom prst="rect">
                <a:avLst/>
              </a:prstGeom>
              <a:noFill/>
              <a:ln/>
            </p:spPr>
            <p:txBody>
              <a:bodyPr wrap="square" rtlCol="false">
                <a:noAutofit/>
              </a:bodyPr>
              <a:lstStyle>
                <a:defPPr>
                  <a:defRPr lang="zh-CN"/>
                </a:defPPr>
                <a:lvl1pPr>
                  <a:lnSpc>
                    <a:spcPts val="1500"/>
                  </a:lnSpc>
                  <a:defRPr sz="900"/>
                </a:lvl1pPr>
              </a:lstStyle>
              <a:p>
                <a:pPr marL="0" marR="0" lvl="0" indent="0" algn="l" defTabSz="914400" rtl="false" eaLnBrk="true" fontAlgn="auto" latinLnBrk="false" hangingPunct="tru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tabLst/>
                  <a:defRPr/>
                </a:pPr>
                <a:r>
                  <a:rPr kumimoji="false" lang="zh-CN" altLang="en-US" sz="2400" b="true" i="false" u="none" strike="noStrike" kern="1200" cap="none" spc="0" normalizeH="false" baseline="0" noProof="false" dirty="false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ea typeface="微软雅黑"/>
                    <a:cs typeface="+mn-cs"/>
                  </a:rPr>
                  <a:t>项目注册与新手福利</a:t>
                </a:r>
                <a:endParaRPr kumimoji="false" lang="en-US" altLang="zh-CN" sz="2400" b="true" i="false" u="none" strike="noStrike" kern="1200" cap="none" spc="0" normalizeH="false" baseline="0" noProof="false" dirty="false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微软雅黑"/>
                  <a:cs typeface="+mn-cs"/>
                </a:endParaRPr>
              </a:p>
            </p:txBody>
          </p:sp>
          <p:sp>
            <p:nvSpPr>
              <p:cNvPr id="190" name="文本框 33" descr="{&quot;isTemplate&quot;:true,&quot;type&quot;:&quot;serialNumber&quot;}"/>
              <p:cNvSpPr txBox="true"/>
              <p:nvPr/>
            </p:nvSpPr>
            <p:spPr>
              <a:xfrm rot="0" flipH="false" flipV="false">
                <a:off x="545959" y="2748297"/>
                <a:ext cx="2130820" cy="707886"/>
              </a:xfrm>
              <a:prstGeom prst="rect">
                <a:avLst/>
              </a:prstGeom>
              <a:noFill/>
              <a:effectLst/>
            </p:spPr>
            <p:txBody>
              <a:bodyPr wrap="square" rtlCol="false" anchor="b" anchorCtr="false">
                <a:spAutoFit/>
              </a:bodyPr>
              <a:lstStyle>
                <a:defPPr>
                  <a:defRPr lang="zh-CN"/>
                </a:defPPr>
                <a:lvl1pPr>
                  <a:defRPr sz="2000" b="true" i="false"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0000">
                          <a:schemeClr val="accent1"/>
                        </a:gs>
                      </a:gsLst>
                      <a:lin ang="2700000" scaled="false"/>
                    </a:gradFill>
                    <a:effectLst>
                      <a:outerShdw blurRad="76200" dist="50800" dir="5400000" algn="ctr" rotWithShape="false">
                        <a:schemeClr val="accent1">
                          <a:alpha val="20000"/>
                        </a:schemeClr>
                      </a:outerShdw>
                    </a:effectLst>
                  </a:defRPr>
                </a:lvl1pPr>
              </a:lstStyle>
              <a:p>
                <a:pPr marL="0" marR="0" lvl="0" indent="0" algn="l" defTabSz="914400" rtl="false" eaLnBrk="true" fontAlgn="auto" latinLnBrk="false" hangingPunct="tru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tabLst/>
                  <a:defRPr/>
                </a:pPr>
                <a:r>
                  <a:rPr kumimoji="false" lang="en-US" altLang="zh-CN" sz="4000" u="none" strike="noStrike" kern="1200" cap="none" spc="0" normalizeH="false" baseline="0" noProof="false" dirty="false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 Black" panose="020B0604020202020204" pitchFamily="34" charset="0"/>
                    <a:ea typeface="微软雅黑"/>
                    <a:cs typeface="Arial Black" panose="020B0604020202020204" pitchFamily="34" charset="0"/>
                  </a:rPr>
                  <a:t>01</a:t>
                </a:r>
                <a:endParaRPr/>
              </a:p>
            </p:txBody>
          </p:sp>
        </p:grpSp>
        <p:grpSp>
          <p:nvGrpSpPr>
            <p:cNvPr id="191" name=""/>
            <p:cNvGrpSpPr/>
            <p:nvPr/>
          </p:nvGrpSpPr>
          <p:grpSpPr>
            <a:xfrm rot="0" flipH="false" flipV="false">
              <a:off x="2334407" y="2750907"/>
              <a:ext cx="2180389" cy="3064823"/>
              <a:chOff x="2682328" y="2750907"/>
              <a:chExt cx="2180389" cy="3064823"/>
            </a:xfrm>
          </p:grpSpPr>
          <p:cxnSp>
            <p:nvCxnSpPr>
              <p:cNvPr id="192" name="直线连接符 23"/>
              <p:cNvCxnSpPr/>
              <p:nvPr/>
            </p:nvCxnSpPr>
            <p:spPr>
              <a:xfrm rot="0" flipH="false" flipV="false">
                <a:off x="3096211" y="3866958"/>
                <a:ext cx="0" cy="1948772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  <a:alpha val="60000"/>
                  </a:schemeClr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3" name="椭圆 24"/>
              <p:cNvSpPr/>
              <p:nvPr/>
            </p:nvSpPr>
            <p:spPr>
              <a:xfrm rot="0" flipH="false" flipV="false">
                <a:off x="2997182" y="3668899"/>
                <a:ext cx="198059" cy="198059"/>
              </a:xfrm>
              <a:prstGeom prst="ellipse">
                <a:avLst/>
              </a:prstGeom>
              <a:solidFill>
                <a:schemeClr val="accent2"/>
              </a:solidFill>
              <a:ln w="1270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false" vert="horz" wrap="square" lIns="91440" tIns="45720" rIns="91440" bIns="45720" numCol="1" spcCol="0" rtlCol="false" fromWordArt="false" anchor="ctr" anchorCtr="false" forceAA="false" compatLnSpc="true">
                <a:prstTxWarp prst="textNoShape">
                  <a:avLst/>
                </a:prstTxWarp>
                <a:normAutofit fontScale="25000" lnSpcReduction="20000"/>
              </a:bodyPr>
              <a:lstStyle/>
              <a:p>
                <a:pPr marL="0" marR="0" lvl="0" indent="0" algn="ctr" defTabSz="914354" rtl="false" eaLnBrk="true" fontAlgn="auto" latinLnBrk="false" hangingPunct="tru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false" lang="zh-CN" altLang="en-US" sz="2000" b="true" i="false" u="none" strike="noStrike" kern="1200" cap="none" spc="0" normalizeH="false" baseline="0" noProof="false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微软雅黑"/>
                  <a:cs typeface="+mn-cs"/>
                </a:endParaRPr>
              </a:p>
            </p:txBody>
          </p:sp>
          <p:sp>
            <p:nvSpPr>
              <p:cNvPr id="194" name="文本框 26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3130882" y="4232278"/>
                <a:ext cx="1731835" cy="1378013"/>
              </a:xfrm>
              <a:prstGeom prst="rect">
                <a:avLst/>
              </a:prstGeom>
              <a:noFill/>
              <a:ln/>
            </p:spPr>
            <p:txBody>
              <a:bodyPr wrap="square" rtlCol="false">
                <a:noAutofit/>
              </a:bodyPr>
              <a:lstStyle>
                <a:defPPr>
                  <a:defRPr lang="zh-CN"/>
                </a:defPPr>
                <a:lvl1pPr>
                  <a:lnSpc>
                    <a:spcPts val="1500"/>
                  </a:lnSpc>
                  <a:defRPr sz="900"/>
                </a:lvl1pPr>
              </a:lstStyle>
              <a:p>
                <a:pPr marL="0" marR="0" lvl="0" indent="0" algn="l" defTabSz="914400" rtl="false" eaLnBrk="true" fontAlgn="auto" latinLnBrk="false" hangingPunct="tru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tabLst/>
                  <a:defRPr/>
                </a:pPr>
                <a:r>
                  <a:rPr kumimoji="false" lang="zh-CN" altLang="en-US" sz="2400" b="true" i="false" u="none" strike="noStrike" kern="1200" cap="none" spc="0" normalizeH="false" baseline="0" noProof="false" dirty="false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ea typeface="微软雅黑"/>
                    <a:cs typeface="+mn-cs"/>
                  </a:rPr>
                  <a:t>核心玩法与收益机制</a:t>
                </a:r>
                <a:endParaRPr kumimoji="false" lang="en-US" altLang="zh-CN" sz="2400" b="true" i="false" u="none" strike="noStrike" kern="1200" cap="none" spc="0" normalizeH="false" baseline="0" noProof="false" dirty="false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微软雅黑"/>
                  <a:cs typeface="+mn-cs"/>
                </a:endParaRPr>
              </a:p>
            </p:txBody>
          </p:sp>
          <p:sp>
            <p:nvSpPr>
              <p:cNvPr id="195" name="文本框 27" descr="{&quot;isTemplate&quot;:true,&quot;type&quot;:&quot;serialNumber&quot;}"/>
              <p:cNvSpPr txBox="true"/>
              <p:nvPr/>
            </p:nvSpPr>
            <p:spPr>
              <a:xfrm rot="0" flipH="false" flipV="false">
                <a:off x="2682328" y="2750907"/>
                <a:ext cx="2130820" cy="707886"/>
              </a:xfrm>
              <a:prstGeom prst="rect">
                <a:avLst/>
              </a:prstGeom>
              <a:noFill/>
              <a:effectLst/>
            </p:spPr>
            <p:txBody>
              <a:bodyPr wrap="square" rtlCol="false" anchor="b" anchorCtr="false">
                <a:spAutoFit/>
              </a:bodyPr>
              <a:lstStyle>
                <a:defPPr>
                  <a:defRPr lang="zh-CN"/>
                </a:defPPr>
                <a:lvl1pPr>
                  <a:defRPr sz="2000" b="true" i="false"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0000">
                          <a:schemeClr val="accent1"/>
                        </a:gs>
                      </a:gsLst>
                      <a:lin ang="2700000" scaled="false"/>
                    </a:gradFill>
                    <a:effectLst>
                      <a:outerShdw blurRad="76200" dist="50800" dir="5400000" algn="ctr" rotWithShape="false">
                        <a:schemeClr val="accent1">
                          <a:alpha val="20000"/>
                        </a:schemeClr>
                      </a:outerShdw>
                    </a:effectLst>
                  </a:defRPr>
                </a:lvl1pPr>
              </a:lstStyle>
              <a:p>
                <a:pPr marL="0" marR="0" lvl="0" indent="0" algn="l" defTabSz="914400" rtl="false" eaLnBrk="true" fontAlgn="auto" latinLnBrk="false" hangingPunct="tru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tabLst/>
                  <a:defRPr/>
                </a:pPr>
                <a:r>
                  <a:rPr kumimoji="false" lang="en-US" altLang="zh-CN" sz="4000" u="none" strike="noStrike" kern="1200" cap="none" spc="0" normalizeH="false" baseline="0" noProof="false" dirty="false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 Black" panose="020B0604020202020204" pitchFamily="34" charset="0"/>
                    <a:ea typeface="微软雅黑"/>
                    <a:cs typeface="Arial Black" panose="020B0604020202020204" pitchFamily="34" charset="0"/>
                  </a:rPr>
                  <a:t>02</a:t>
                </a:r>
                <a:endParaRPr/>
              </a:p>
            </p:txBody>
          </p:sp>
        </p:grpSp>
        <p:grpSp>
          <p:nvGrpSpPr>
            <p:cNvPr id="196" name=""/>
            <p:cNvGrpSpPr/>
            <p:nvPr/>
          </p:nvGrpSpPr>
          <p:grpSpPr>
            <a:xfrm rot="0" flipH="false" flipV="false">
              <a:off x="4135555" y="2753504"/>
              <a:ext cx="2180389" cy="3059628"/>
              <a:chOff x="4807343" y="2753504"/>
              <a:chExt cx="2180389" cy="3059628"/>
            </a:xfrm>
          </p:grpSpPr>
          <p:cxnSp>
            <p:nvCxnSpPr>
              <p:cNvPr id="197" name="直线连接符 17"/>
              <p:cNvCxnSpPr/>
              <p:nvPr/>
            </p:nvCxnSpPr>
            <p:spPr>
              <a:xfrm rot="0" flipH="false" flipV="false">
                <a:off x="5209383" y="3864360"/>
                <a:ext cx="0" cy="1948772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  <a:alpha val="60000"/>
                  </a:schemeClr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8" name="椭圆 18"/>
              <p:cNvSpPr/>
              <p:nvPr/>
            </p:nvSpPr>
            <p:spPr>
              <a:xfrm rot="0" flipH="false" flipV="false">
                <a:off x="5110354" y="3666301"/>
                <a:ext cx="198059" cy="198059"/>
              </a:xfrm>
              <a:prstGeom prst="ellipse">
                <a:avLst/>
              </a:prstGeom>
              <a:solidFill>
                <a:schemeClr val="accent1"/>
              </a:solidFill>
              <a:ln w="5715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false" vert="horz" wrap="square" lIns="91440" tIns="45720" rIns="91440" bIns="45720" numCol="1" spcCol="0" rtlCol="false" fromWordArt="false" anchor="ctr" anchorCtr="false" forceAA="false" compatLnSpc="true">
                <a:normAutofit fontScale="25000" lnSpcReduction="20000"/>
              </a:bodyPr>
              <a:lstStyle/>
              <a:p>
                <a:pPr marL="0" marR="0" lvl="0" indent="0" algn="ctr" defTabSz="913765" rtl="false" eaLnBrk="true" fontAlgn="auto" latinLnBrk="false" hangingPunct="tru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false" lang="zh-CN" altLang="en-US" sz="2000" b="true" i="false" u="none" strike="noStrike" kern="1200" cap="none" spc="0" normalizeH="false" baseline="0" noProof="false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微软雅黑"/>
                  <a:cs typeface="+mn-cs"/>
                </a:endParaRPr>
              </a:p>
            </p:txBody>
          </p:sp>
          <p:sp>
            <p:nvSpPr>
              <p:cNvPr id="199" name="文本框 20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5255897" y="4232278"/>
                <a:ext cx="1731835" cy="1378012"/>
              </a:xfrm>
              <a:prstGeom prst="rect">
                <a:avLst/>
              </a:prstGeom>
              <a:noFill/>
              <a:ln/>
            </p:spPr>
            <p:txBody>
              <a:bodyPr wrap="square" rtlCol="false">
                <a:noAutofit/>
              </a:bodyPr>
              <a:lstStyle>
                <a:defPPr>
                  <a:defRPr lang="zh-CN"/>
                </a:defPPr>
                <a:lvl1pPr>
                  <a:lnSpc>
                    <a:spcPts val="1500"/>
                  </a:lnSpc>
                  <a:defRPr sz="900"/>
                </a:lvl1pPr>
              </a:lstStyle>
              <a:p>
                <a:pPr marL="0" marR="0" lvl="0" indent="0" algn="l" defTabSz="914400" rtl="false" eaLnBrk="true" fontAlgn="auto" latinLnBrk="false" hangingPunct="tru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tabLst/>
                  <a:defRPr/>
                </a:pPr>
                <a:r>
                  <a:rPr kumimoji="false" lang="zh-CN" altLang="en-US" sz="2400" b="true" i="false" u="none" strike="noStrike" kern="1200" cap="none" spc="0" normalizeH="false" baseline="0" noProof="false" dirty="false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ea typeface="微软雅黑"/>
                    <a:cs typeface="+mn-cs"/>
                  </a:rPr>
                  <a:t>酒罐体系与积分运用</a:t>
                </a:r>
                <a:endParaRPr kumimoji="false" lang="en-US" altLang="zh-CN" sz="2400" b="true" i="false" u="none" strike="noStrike" kern="1200" cap="none" spc="0" normalizeH="false" baseline="0" noProof="false" dirty="false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微软雅黑"/>
                  <a:cs typeface="+mn-cs"/>
                </a:endParaRPr>
              </a:p>
            </p:txBody>
          </p:sp>
          <p:sp>
            <p:nvSpPr>
              <p:cNvPr id="200" name="文本框 21" descr="{&quot;isTemplate&quot;:true,&quot;type&quot;:&quot;serialNumber&quot;}"/>
              <p:cNvSpPr txBox="true"/>
              <p:nvPr/>
            </p:nvSpPr>
            <p:spPr>
              <a:xfrm rot="0" flipH="false" flipV="false">
                <a:off x="4807343" y="2753504"/>
                <a:ext cx="2130820" cy="707886"/>
              </a:xfrm>
              <a:prstGeom prst="rect">
                <a:avLst/>
              </a:prstGeom>
              <a:noFill/>
              <a:effectLst/>
            </p:spPr>
            <p:txBody>
              <a:bodyPr wrap="square" rtlCol="false" anchor="b" anchorCtr="false">
                <a:spAutoFit/>
              </a:bodyPr>
              <a:lstStyle>
                <a:defPPr>
                  <a:defRPr lang="zh-CN"/>
                </a:defPPr>
                <a:lvl1pPr>
                  <a:defRPr sz="2000" b="true" i="false"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0000">
                          <a:schemeClr val="accent1"/>
                        </a:gs>
                      </a:gsLst>
                      <a:lin ang="2700000" scaled="false"/>
                    </a:gradFill>
                    <a:effectLst>
                      <a:outerShdw blurRad="76200" dist="50800" dir="5400000" algn="ctr" rotWithShape="false">
                        <a:schemeClr val="accent1">
                          <a:alpha val="20000"/>
                        </a:schemeClr>
                      </a:outerShdw>
                    </a:effectLst>
                  </a:defRPr>
                </a:lvl1pPr>
              </a:lstStyle>
              <a:p>
                <a:pPr marL="0" marR="0" lvl="0" indent="0" algn="l" defTabSz="914400" rtl="false" eaLnBrk="true" fontAlgn="auto" latinLnBrk="false" hangingPunct="tru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tabLst/>
                  <a:defRPr/>
                </a:pPr>
                <a:r>
                  <a:rPr kumimoji="false" lang="en-US" altLang="zh-CN" sz="4000" u="none" strike="noStrike" kern="1200" cap="none" spc="0" normalizeH="false" baseline="0" noProof="false" dirty="false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 Black" panose="020B0604020202020204" pitchFamily="34" charset="0"/>
                    <a:ea typeface="微软雅黑"/>
                    <a:cs typeface="Arial Black" panose="020B0604020202020204" pitchFamily="34" charset="0"/>
                  </a:rPr>
                  <a:t>03</a:t>
                </a:r>
                <a:endParaRPr/>
              </a:p>
            </p:txBody>
          </p:sp>
        </p:grpSp>
        <p:grpSp>
          <p:nvGrpSpPr>
            <p:cNvPr id="201" name=""/>
            <p:cNvGrpSpPr/>
            <p:nvPr/>
          </p:nvGrpSpPr>
          <p:grpSpPr>
            <a:xfrm rot="0" flipH="false" flipV="false">
              <a:off x="5936704" y="2756102"/>
              <a:ext cx="2145970" cy="3054433"/>
              <a:chOff x="6932359" y="2756102"/>
              <a:chExt cx="2145970" cy="3054433"/>
            </a:xfrm>
          </p:grpSpPr>
          <p:cxnSp>
            <p:nvCxnSpPr>
              <p:cNvPr id="202" name="直线连接符 11"/>
              <p:cNvCxnSpPr/>
              <p:nvPr/>
            </p:nvCxnSpPr>
            <p:spPr>
              <a:xfrm rot="0" flipH="false" flipV="false">
                <a:off x="7322559" y="3861763"/>
                <a:ext cx="0" cy="1948772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  <a:alpha val="60000"/>
                  </a:schemeClr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3" name="椭圆 12"/>
              <p:cNvSpPr/>
              <p:nvPr/>
            </p:nvSpPr>
            <p:spPr>
              <a:xfrm rot="0" flipH="false" flipV="false">
                <a:off x="7223530" y="3663704"/>
                <a:ext cx="198059" cy="198059"/>
              </a:xfrm>
              <a:prstGeom prst="ellipse">
                <a:avLst/>
              </a:prstGeom>
              <a:solidFill>
                <a:schemeClr val="accent2"/>
              </a:solidFill>
              <a:ln w="5715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false" vert="horz" wrap="square" lIns="91440" tIns="45720" rIns="91440" bIns="45720" numCol="1" spcCol="0" rtlCol="false" fromWordArt="false" anchor="ctr" anchorCtr="false" forceAA="false" compatLnSpc="true">
                <a:normAutofit fontScale="25000" lnSpcReduction="20000"/>
              </a:bodyPr>
              <a:lstStyle/>
              <a:p>
                <a:pPr marL="0" marR="0" lvl="0" indent="0" algn="ctr" defTabSz="913765" rtl="false" eaLnBrk="true" fontAlgn="auto" latinLnBrk="false" hangingPunct="tru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false" lang="zh-CN" altLang="en-US" sz="2000" b="true" i="false" u="none" strike="noStrike" kern="1200" cap="none" spc="0" normalizeH="false" baseline="0" noProof="false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微软雅黑"/>
                  <a:cs typeface="+mn-cs"/>
                </a:endParaRPr>
              </a:p>
            </p:txBody>
          </p:sp>
          <p:sp>
            <p:nvSpPr>
              <p:cNvPr id="204" name="文本框 14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7346494" y="4232278"/>
                <a:ext cx="1731835" cy="1378012"/>
              </a:xfrm>
              <a:prstGeom prst="rect">
                <a:avLst/>
              </a:prstGeom>
              <a:noFill/>
              <a:ln/>
            </p:spPr>
            <p:txBody>
              <a:bodyPr wrap="square" rtlCol="false">
                <a:noAutofit/>
              </a:bodyPr>
              <a:lstStyle>
                <a:defPPr>
                  <a:defRPr lang="zh-CN"/>
                </a:defPPr>
                <a:lvl1pPr>
                  <a:lnSpc>
                    <a:spcPts val="1500"/>
                  </a:lnSpc>
                  <a:defRPr sz="900"/>
                </a:lvl1pPr>
              </a:lstStyle>
              <a:p>
                <a:pPr marL="0" marR="0" lvl="0" indent="0" algn="l" defTabSz="914400" rtl="false" eaLnBrk="true" fontAlgn="auto" latinLnBrk="false" hangingPunct="tru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tabLst/>
                  <a:defRPr/>
                </a:pPr>
                <a:r>
                  <a:rPr kumimoji="false" lang="zh-CN" altLang="en-US" sz="2400" b="true" i="false" u="none" strike="noStrike" kern="1200" cap="none" spc="0" normalizeH="false" baseline="0" noProof="false" dirty="false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ea typeface="微软雅黑"/>
                    <a:cs typeface="+mn-cs"/>
                  </a:rPr>
                  <a:t>商城与积分商城</a:t>
                </a:r>
                <a:endParaRPr kumimoji="false" lang="en-US" altLang="zh-CN" sz="2400" b="true" i="false" u="none" strike="noStrike" kern="1200" cap="none" spc="0" normalizeH="false" baseline="0" noProof="false" dirty="false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微软雅黑"/>
                  <a:cs typeface="+mn-cs"/>
                </a:endParaRPr>
              </a:p>
            </p:txBody>
          </p:sp>
          <p:sp>
            <p:nvSpPr>
              <p:cNvPr id="205" name="文本框 15" descr="{&quot;isTemplate&quot;:true,&quot;type&quot;:&quot;serialNumber&quot;}"/>
              <p:cNvSpPr txBox="true"/>
              <p:nvPr/>
            </p:nvSpPr>
            <p:spPr>
              <a:xfrm rot="0" flipH="false" flipV="false">
                <a:off x="6932359" y="2756102"/>
                <a:ext cx="2130820" cy="707886"/>
              </a:xfrm>
              <a:prstGeom prst="rect">
                <a:avLst/>
              </a:prstGeom>
              <a:noFill/>
              <a:effectLst/>
            </p:spPr>
            <p:txBody>
              <a:bodyPr wrap="square" rtlCol="false" anchor="b" anchorCtr="false">
                <a:spAutoFit/>
              </a:bodyPr>
              <a:lstStyle>
                <a:defPPr>
                  <a:defRPr lang="zh-CN"/>
                </a:defPPr>
                <a:lvl1pPr>
                  <a:defRPr sz="2000" b="true" i="false"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0000">
                          <a:schemeClr val="accent1"/>
                        </a:gs>
                      </a:gsLst>
                      <a:lin ang="2700000" scaled="false"/>
                    </a:gradFill>
                    <a:effectLst>
                      <a:outerShdw blurRad="76200" dist="50800" dir="5400000" algn="ctr" rotWithShape="false">
                        <a:schemeClr val="accent1">
                          <a:alpha val="20000"/>
                        </a:schemeClr>
                      </a:outerShdw>
                    </a:effectLst>
                  </a:defRPr>
                </a:lvl1pPr>
              </a:lstStyle>
              <a:p>
                <a:pPr marL="0" marR="0" lvl="0" indent="0" algn="l" defTabSz="914400" rtl="false" eaLnBrk="true" fontAlgn="auto" latinLnBrk="false" hangingPunct="tru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tabLst/>
                  <a:defRPr/>
                </a:pPr>
                <a:r>
                  <a:rPr kumimoji="false" lang="en-US" altLang="zh-CN" sz="4000" u="none" strike="noStrike" kern="1200" cap="none" spc="0" normalizeH="false" baseline="0" noProof="false" dirty="false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 Black" panose="020B0604020202020204" pitchFamily="34" charset="0"/>
                    <a:ea typeface="微软雅黑"/>
                    <a:cs typeface="Arial Black" panose="020B0604020202020204" pitchFamily="34" charset="0"/>
                  </a:rPr>
                  <a:t>04</a:t>
                </a:r>
                <a:endParaRPr/>
              </a:p>
            </p:txBody>
          </p:sp>
        </p:grpSp>
        <p:grpSp>
          <p:nvGrpSpPr>
            <p:cNvPr id="206" name=""/>
            <p:cNvGrpSpPr/>
            <p:nvPr/>
          </p:nvGrpSpPr>
          <p:grpSpPr>
            <a:xfrm rot="0" flipH="false" flipV="false">
              <a:off x="7703433" y="2768037"/>
              <a:ext cx="2180389" cy="3050266"/>
              <a:chOff x="9057374" y="2768037"/>
              <a:chExt cx="2180389" cy="3050266"/>
            </a:xfrm>
          </p:grpSpPr>
          <p:cxnSp>
            <p:nvCxnSpPr>
              <p:cNvPr id="207" name="直线连接符 17"/>
              <p:cNvCxnSpPr/>
              <p:nvPr/>
            </p:nvCxnSpPr>
            <p:spPr>
              <a:xfrm rot="0" flipH="false" flipV="false">
                <a:off x="9459414" y="3869531"/>
                <a:ext cx="0" cy="1948772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  <a:alpha val="60000"/>
                  </a:schemeClr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8" name="椭圆 18"/>
              <p:cNvSpPr/>
              <p:nvPr/>
            </p:nvSpPr>
            <p:spPr>
              <a:xfrm rot="0" flipH="false" flipV="false">
                <a:off x="9360385" y="3671472"/>
                <a:ext cx="198059" cy="198059"/>
              </a:xfrm>
              <a:prstGeom prst="ellipse">
                <a:avLst/>
              </a:prstGeom>
              <a:solidFill>
                <a:schemeClr val="accent1"/>
              </a:solidFill>
              <a:ln w="57150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false" vert="horz" wrap="square" lIns="91440" tIns="45720" rIns="91440" bIns="45720" numCol="1" spcCol="0" rtlCol="false" fromWordArt="false" anchor="ctr" anchorCtr="false" forceAA="false" compatLnSpc="true">
                <a:normAutofit fontScale="25000" lnSpcReduction="20000"/>
              </a:bodyPr>
              <a:lstStyle/>
              <a:p>
                <a:pPr marL="0" marR="0" lvl="0" indent="0" algn="ctr" defTabSz="913765" rtl="false" eaLnBrk="true" fontAlgn="auto" latinLnBrk="false" hangingPunct="tru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false" lang="zh-CN" altLang="en-US" sz="2000" b="true" i="false" u="none" strike="noStrike" kern="1200" cap="none" spc="0" normalizeH="false" baseline="0" noProof="false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微软雅黑"/>
                  <a:cs typeface="+mn-cs"/>
                </a:endParaRPr>
              </a:p>
            </p:txBody>
          </p:sp>
          <p:sp>
            <p:nvSpPr>
              <p:cNvPr id="209" name="文本框 20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9505928" y="4237435"/>
                <a:ext cx="1731835" cy="1378013"/>
              </a:xfrm>
              <a:prstGeom prst="rect">
                <a:avLst/>
              </a:prstGeom>
              <a:noFill/>
              <a:ln/>
            </p:spPr>
            <p:txBody>
              <a:bodyPr wrap="square" rtlCol="false">
                <a:noAutofit/>
              </a:bodyPr>
              <a:lstStyle>
                <a:defPPr>
                  <a:defRPr lang="zh-CN"/>
                </a:defPPr>
                <a:lvl1pPr>
                  <a:lnSpc>
                    <a:spcPts val="1500"/>
                  </a:lnSpc>
                  <a:defRPr sz="900"/>
                </a:lvl1pPr>
              </a:lstStyle>
              <a:p>
                <a:pPr marL="0" marR="0" lvl="0" indent="0" algn="l" defTabSz="914400" rtl="false" eaLnBrk="true" fontAlgn="auto" latinLnBrk="false" hangingPunct="tru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tabLst/>
                  <a:defRPr/>
                </a:pPr>
                <a:r>
                  <a:rPr kumimoji="false" lang="zh-CN" altLang="en-US" sz="2400" b="true" i="false" u="none" strike="noStrike" kern="1200" cap="none" spc="0" normalizeH="false" baseline="0" noProof="false" dirty="false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ea typeface="微软雅黑"/>
                    <a:cs typeface="+mn-cs"/>
                  </a:rPr>
                  <a:t>其他玩法与活动</a:t>
                </a:r>
                <a:endParaRPr kumimoji="false" lang="en-US" altLang="zh-CN" sz="2400" b="true" i="false" u="none" strike="noStrike" kern="1200" cap="none" spc="0" normalizeH="false" baseline="0" noProof="false" dirty="false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微软雅黑"/>
                  <a:cs typeface="+mn-cs"/>
                </a:endParaRPr>
              </a:p>
            </p:txBody>
          </p:sp>
          <p:sp>
            <p:nvSpPr>
              <p:cNvPr id="210" name="文本框 21" descr="{&quot;isTemplate&quot;:true,&quot;type&quot;:&quot;serialNumber&quot;}"/>
              <p:cNvSpPr txBox="true"/>
              <p:nvPr/>
            </p:nvSpPr>
            <p:spPr>
              <a:xfrm rot="0" flipH="false" flipV="false">
                <a:off x="9057374" y="2768037"/>
                <a:ext cx="2130820" cy="698499"/>
              </a:xfrm>
              <a:prstGeom prst="rect">
                <a:avLst/>
              </a:prstGeom>
              <a:noFill/>
              <a:effectLst/>
            </p:spPr>
            <p:txBody>
              <a:bodyPr wrap="square" rtlCol="false" anchor="b" anchorCtr="false">
                <a:spAutoFit/>
              </a:bodyPr>
              <a:lstStyle>
                <a:defPPr>
                  <a:defRPr lang="zh-CN"/>
                </a:defPPr>
                <a:lvl1pPr>
                  <a:defRPr sz="2000" b="true" i="false"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0000">
                          <a:schemeClr val="accent1"/>
                        </a:gs>
                      </a:gsLst>
                      <a:lin ang="2700000" scaled="false"/>
                    </a:gradFill>
                    <a:effectLst>
                      <a:outerShdw blurRad="76200" dist="50800" dir="5400000" algn="ctr" rotWithShape="false">
                        <a:schemeClr val="accent1">
                          <a:alpha val="20000"/>
                        </a:schemeClr>
                      </a:outerShdw>
                    </a:effectLst>
                  </a:defRPr>
                </a:lvl1pPr>
              </a:lstStyle>
              <a:p>
                <a:pPr marL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defRPr sz="2000" b="true" i="false"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  <a:alpha val="100000"/>
                          </a:schemeClr>
                        </a:gs>
                        <a:gs pos="60000">
                          <a:schemeClr val="accent1">
                            <a:alpha val="100000"/>
                          </a:schemeClr>
                        </a:gs>
                      </a:gsLst>
                      <a:lin ang="2700000" scaled="false"/>
                    </a:gradFill>
                    <a:effectLst>
                      <a:outerShdw blurRad="76200" dist="50800" dir="5400000" sx="100000" sy="100000" algn="ctr" rotWithShape="false">
                        <a:schemeClr val="accent1">
                          <a:alpha val="20000"/>
                        </a:schemeClr>
                      </a:outerShdw>
                    </a:effectLst>
                    <a:latin typeface="Arial"/>
                    <a:ea typeface="微软雅黑"/>
                    <a:cs typeface="+mn-cs"/>
                  </a:defRPr>
                </a:pPr>
                <a:r>
                  <a:rPr lang="en-US" sz="4000" u="none" strike="noStrike" spc="0" baseline="0">
                    <a:ln>
                      <a:noFill/>
                    </a:ln>
                    <a:solidFill>
                      <a:srgbClr val="FFFFFF">
                        <a:alpha val="100000"/>
                      </a:srgbClr>
                    </a:solidFill>
                    <a:effectLst/>
                    <a:latin typeface="Arial Black"/>
                    <a:ea typeface="微软雅黑"/>
                    <a:cs typeface="Arial Black"/>
                  </a:rPr>
                  <a:t>05</a:t>
                </a:r>
                <a:endParaRPr/>
              </a:p>
            </p:txBody>
          </p:sp>
        </p:grpSp>
        <p:grpSp>
          <p:nvGrpSpPr>
            <p:cNvPr id="211" name=""/>
            <p:cNvGrpSpPr/>
            <p:nvPr/>
          </p:nvGrpSpPr>
          <p:grpSpPr>
            <a:xfrm rot="0" flipH="false" flipV="false">
              <a:off x="9504581" y="2768037"/>
              <a:ext cx="2180389" cy="3055437"/>
              <a:chOff x="11220317" y="2765488"/>
              <a:chExt cx="2180389" cy="3055437"/>
            </a:xfrm>
          </p:grpSpPr>
          <p:cxnSp>
            <p:nvCxnSpPr>
              <p:cNvPr id="212" name="直线连接符 23"/>
              <p:cNvCxnSpPr/>
              <p:nvPr/>
            </p:nvCxnSpPr>
            <p:spPr>
              <a:xfrm rot="0" flipH="false" flipV="false">
                <a:off x="11634200" y="3872153"/>
                <a:ext cx="0" cy="1948772"/>
              </a:xfrm>
              <a:prstGeom prst="line">
                <a:avLst/>
              </a:prstGeom>
              <a:ln w="12700">
                <a:solidFill>
                  <a:schemeClr val="tx1">
                    <a:lumMod val="50000"/>
                    <a:lumOff val="50000"/>
                    <a:alpha val="60000"/>
                  </a:schemeClr>
                </a:solidFill>
                <a:prstDash val="dash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3" name="椭圆 24"/>
              <p:cNvSpPr/>
              <p:nvPr/>
            </p:nvSpPr>
            <p:spPr>
              <a:xfrm rot="0" flipH="false" flipV="false">
                <a:off x="11535171" y="3674094"/>
                <a:ext cx="198059" cy="198059"/>
              </a:xfrm>
              <a:prstGeom prst="ellipse">
                <a:avLst/>
              </a:prstGeom>
              <a:solidFill>
                <a:schemeClr val="accent2"/>
              </a:solidFill>
              <a:ln w="12700" cap="rnd">
                <a:noFill/>
                <a:prstDash val="solid"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false" vert="horz" wrap="square" lIns="91440" tIns="45720" rIns="91440" bIns="45720" numCol="1" spcCol="0" rtlCol="false" fromWordArt="false" anchor="ctr" anchorCtr="false" forceAA="false" compatLnSpc="true">
                <a:prstTxWarp prst="textNoShape">
                  <a:avLst/>
                </a:prstTxWarp>
                <a:normAutofit fontScale="25000" lnSpcReduction="20000"/>
              </a:bodyPr>
              <a:lstStyle/>
              <a:p>
                <a:pPr marL="0" marR="0" lvl="0" indent="0" algn="ctr" defTabSz="914354" rtl="false" eaLnBrk="true" fontAlgn="auto" latinLnBrk="false" hangingPunct="tru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false" lang="zh-CN" altLang="en-US" sz="2000" b="true" i="false" u="none" strike="noStrike" kern="1200" cap="none" spc="0" normalizeH="false" baseline="0" noProof="false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微软雅黑"/>
                  <a:cs typeface="+mn-cs"/>
                </a:endParaRPr>
              </a:p>
            </p:txBody>
          </p:sp>
          <p:sp>
            <p:nvSpPr>
              <p:cNvPr id="214" name="文本框 26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11668871" y="4237473"/>
                <a:ext cx="1731835" cy="1378013"/>
              </a:xfrm>
              <a:prstGeom prst="rect">
                <a:avLst/>
              </a:prstGeom>
              <a:noFill/>
              <a:ln/>
            </p:spPr>
            <p:txBody>
              <a:bodyPr wrap="square" rtlCol="false">
                <a:noAutofit/>
              </a:bodyPr>
              <a:lstStyle>
                <a:defPPr>
                  <a:defRPr lang="zh-CN"/>
                </a:defPPr>
                <a:lvl1pPr>
                  <a:lnSpc>
                    <a:spcPts val="1500"/>
                  </a:lnSpc>
                  <a:defRPr sz="900"/>
                </a:lvl1pPr>
              </a:lstStyle>
              <a:p>
                <a:pPr marL="0" marR="0" lvl="0" indent="0" algn="l" defTabSz="914400" rtl="false" eaLnBrk="true" fontAlgn="auto" latinLnBrk="false" hangingPunct="true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tabLst/>
                  <a:defRPr/>
                </a:pPr>
                <a:r>
                  <a:rPr kumimoji="false" lang="zh-CN" altLang="en-US" sz="2400" b="true" i="false" u="none" strike="noStrike" kern="1200" cap="none" spc="0" normalizeH="false" baseline="0" noProof="false" dirty="false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/>
                    <a:ea typeface="微软雅黑"/>
                    <a:cs typeface="+mn-cs"/>
                  </a:rPr>
                  <a:t>合作与晋升机制</a:t>
                </a:r>
                <a:endParaRPr kumimoji="false" lang="en-US" altLang="zh-CN" sz="2400" b="true" i="false" u="none" strike="noStrike" kern="1200" cap="none" spc="0" normalizeH="false" baseline="0" noProof="false" dirty="false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微软雅黑"/>
                  <a:cs typeface="+mn-cs"/>
                </a:endParaRPr>
              </a:p>
            </p:txBody>
          </p:sp>
          <p:sp>
            <p:nvSpPr>
              <p:cNvPr id="215" name="文本框 27" descr="{&quot;isTemplate&quot;:true,&quot;type&quot;:&quot;serialNumber&quot;}"/>
              <p:cNvSpPr txBox="true"/>
              <p:nvPr/>
            </p:nvSpPr>
            <p:spPr>
              <a:xfrm rot="0" flipH="false" flipV="false">
                <a:off x="11220317" y="2765488"/>
                <a:ext cx="2133600" cy="698500"/>
              </a:xfrm>
              <a:prstGeom prst="rect">
                <a:avLst/>
              </a:prstGeom>
              <a:noFill/>
              <a:effectLst/>
            </p:spPr>
            <p:txBody>
              <a:bodyPr wrap="square" rtlCol="false" anchor="b" anchorCtr="false">
                <a:spAutoFit/>
              </a:bodyPr>
              <a:lstStyle>
                <a:defPPr>
                  <a:defRPr lang="zh-CN"/>
                </a:defPPr>
                <a:lvl1pPr>
                  <a:defRPr sz="2000" b="true" i="false"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</a:schemeClr>
                        </a:gs>
                        <a:gs pos="60000">
                          <a:schemeClr val="accent1"/>
                        </a:gs>
                      </a:gsLst>
                      <a:lin ang="2700000" scaled="false"/>
                    </a:gradFill>
                    <a:effectLst>
                      <a:outerShdw blurRad="76200" dist="50800" dir="5400000" algn="ctr" rotWithShape="false">
                        <a:schemeClr val="accent1">
                          <a:alpha val="20000"/>
                        </a:schemeClr>
                      </a:outerShdw>
                    </a:effectLst>
                  </a:defRPr>
                </a:lvl1pPr>
              </a:lstStyle>
              <a:p>
                <a:pPr marL="0" lvl="0" indent="0" algn="l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25000"/>
                  <a:buFontTx/>
                  <a:buNone/>
                  <a:defRPr sz="2000" b="true" i="false">
                    <a:gradFill>
                      <a:gsLst>
                        <a:gs pos="0">
                          <a:schemeClr val="accent1">
                            <a:lumMod val="60000"/>
                            <a:lumOff val="40000"/>
                            <a:alpha val="100000"/>
                          </a:schemeClr>
                        </a:gs>
                        <a:gs pos="60000">
                          <a:schemeClr val="accent1">
                            <a:alpha val="100000"/>
                          </a:schemeClr>
                        </a:gs>
                      </a:gsLst>
                      <a:lin ang="2700000" scaled="false"/>
                    </a:gradFill>
                    <a:effectLst>
                      <a:outerShdw blurRad="76200" dist="50800" dir="5400000" sx="100000" sy="100000" algn="ctr" rotWithShape="false">
                        <a:schemeClr val="accent1">
                          <a:alpha val="20000"/>
                        </a:schemeClr>
                      </a:outerShdw>
                    </a:effectLst>
                    <a:latin typeface="Arial"/>
                    <a:ea typeface="微软雅黑"/>
                    <a:cs typeface="+mn-cs"/>
                  </a:defRPr>
                </a:pPr>
                <a:r>
                  <a:rPr lang="en-US" sz="4000" u="none" strike="noStrike" spc="0" baseline="0">
                    <a:ln>
                      <a:noFill/>
                    </a:ln>
                    <a:solidFill>
                      <a:srgbClr val="FFFFFF">
                        <a:alpha val="100000"/>
                      </a:srgbClr>
                    </a:solidFill>
                    <a:effectLst/>
                    <a:latin typeface="Arial Black"/>
                    <a:ea typeface="微软雅黑"/>
                    <a:cs typeface="Arial Black"/>
                  </a:rPr>
                  <a:t>06</a:t>
                </a:r>
                <a:endParaRPr/>
              </a:p>
            </p:txBody>
          </p:sp>
        </p:grpSp>
      </p:grpSp>
    </p:spTree>
  </p:cSld>
  <p:clrMapOvr>
    <a:masterClrMapping/>
  </p:clrMapOvr>
</p:sld>
</file>

<file path=ppt/slides/slide20.xml><?xml version="1.0" encoding="utf-8"?>
<p:sld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7" name="Group 743" descr="{&quot;isTemplate&quot;:true,&quot;type&quot;:&quot;list&quot;,&quot;alignment&quot;:&quot;left&quot;,&quot;alignmentVertical&quot;:&quot;top&quot;,&quot;canOmit&quot;:false,&quot;scalable&quot;:false,&quot;minItemsCount&quot;:-1}"/>
          <p:cNvGrpSpPr/>
          <p:nvPr/>
        </p:nvGrpSpPr>
        <p:grpSpPr>
          <a:xfrm>
            <a:off x="5982796" y="1521950"/>
            <a:ext cx="5783287" cy="4824775"/>
            <a:chOff x="5982796" y="1521950"/>
            <a:chExt cx="5783287" cy="4824775"/>
          </a:xfrm>
        </p:grpSpPr>
        <p:grpSp>
          <p:nvGrpSpPr>
            <p:cNvPr id="218" name="Group 9"/>
            <p:cNvGrpSpPr/>
            <p:nvPr/>
          </p:nvGrpSpPr>
          <p:grpSpPr>
            <a:xfrm>
              <a:off x="5982796" y="1521950"/>
              <a:ext cx="5687135" cy="1523479"/>
              <a:chOff x="5982796" y="1521950"/>
              <a:chExt cx="5687135" cy="1523479"/>
            </a:xfrm>
          </p:grpSpPr>
          <p:sp>
            <p:nvSpPr>
              <p:cNvPr id="219" name="TextBox 10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5982796" y="1521950"/>
                <a:ext cx="5613400" cy="349250"/>
              </a:xfrm>
              <a:prstGeom prst="rect">
                <a:avLst/>
              </a:prstGeom>
            </p:spPr>
            <p:txBody>
              <a:bodyPr vert="horz" wrap="square" lIns="114300" tIns="57150" rIns="114300" bIns="57150" rtlCol="false" anchor="t" anchorCtr="false">
                <a:sp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sz="2000" b="true">
                    <a:solidFill>
                      <a:schemeClr val="accent1"/>
                    </a:solidFill>
                    <a:latin typeface="默认字体"/>
                    <a:ea typeface="默认字体"/>
                    <a:cs typeface="+mn-cs"/>
                  </a:rPr>
                  <a:t>抽奖参与规则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220" name="TextBox 11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5982796" y="1992485"/>
                <a:ext cx="5687135" cy="1052944"/>
              </a:xfrm>
              <a:prstGeom prst="rect">
                <a:avLst/>
              </a:prstGeom>
            </p:spPr>
            <p:txBody>
              <a:bodyPr vert="horz" wrap="square" lIns="114300" tIns="57150" rIns="114300" bIns="57150" rtlCol="false" anchor="t" anchorCtr="false">
                <a:noAutofit/>
              </a:bodyPr>
              <a:lstStyle/>
              <a:p>
                <a:pPr marL="0" indent="0">
                  <a:lnSpc>
                    <a:spcPct val="130000"/>
                  </a:lnSpc>
                  <a:buNone/>
                </a:pPr>
                <a:r>
                  <a:rPr lang="zh-CN" sz="1400">
                    <a:solidFill>
                      <a:schemeClr val="tx1"/>
                    </a:solidFill>
                    <a:latin typeface="默认字体"/>
                    <a:ea typeface="默认字体"/>
                    <a:cs typeface="+mn-cs"/>
                  </a:rPr>
                  <a:t>用户只需花费1个积分即可参与大转盘抽奖活动。抽奖过程中有机会获得多档不同的奖励。</a:t>
                </a:r>
                <a:endParaRPr/>
              </a:p>
            </p:txBody>
          </p:sp>
        </p:grpSp>
        <p:grpSp>
          <p:nvGrpSpPr>
            <p:cNvPr id="221" name="Group 2"/>
            <p:cNvGrpSpPr/>
            <p:nvPr/>
          </p:nvGrpSpPr>
          <p:grpSpPr>
            <a:xfrm>
              <a:off x="5982796" y="3170591"/>
              <a:ext cx="5783287" cy="1523479"/>
              <a:chOff x="5982796" y="3170591"/>
              <a:chExt cx="5783287" cy="1523479"/>
            </a:xfrm>
          </p:grpSpPr>
          <p:sp>
            <p:nvSpPr>
              <p:cNvPr id="222" name="TextBox 3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5982796" y="3170591"/>
                <a:ext cx="5613400" cy="349250"/>
              </a:xfrm>
              <a:prstGeom prst="rect">
                <a:avLst/>
              </a:prstGeom>
            </p:spPr>
            <p:txBody>
              <a:bodyPr vert="horz" wrap="square" lIns="114300" tIns="57150" rIns="114300" bIns="57150" rtlCol="false" anchor="t" anchorCtr="false">
                <a:sp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sz="2000" b="true">
                    <a:solidFill>
                      <a:schemeClr val="accent1"/>
                    </a:solidFill>
                    <a:latin typeface="默认字体"/>
                    <a:ea typeface="默认字体"/>
                    <a:cs typeface="+mn-cs"/>
                  </a:rPr>
                  <a:t>奖品设置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223" name="TextBox 4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5982796" y="3641126"/>
                <a:ext cx="5783287" cy="1052944"/>
              </a:xfrm>
              <a:prstGeom prst="rect">
                <a:avLst/>
              </a:prstGeom>
            </p:spPr>
            <p:txBody>
              <a:bodyPr vert="horz" wrap="square" lIns="114300" tIns="57150" rIns="114300" bIns="57150" rtlCol="false" anchor="t" anchorCtr="false">
                <a:noAutofit/>
              </a:bodyPr>
              <a:lstStyle/>
              <a:p>
                <a:pPr marL="0" indent="0">
                  <a:lnSpc>
                    <a:spcPct val="130000"/>
                  </a:lnSpc>
                  <a:buNone/>
                </a:pPr>
                <a:r>
                  <a:rPr lang="zh-CN" sz="1400">
                    <a:solidFill>
                      <a:schemeClr val="tx1"/>
                    </a:solidFill>
                    <a:latin typeface="默认字体"/>
                    <a:ea typeface="默认字体"/>
                    <a:cs typeface="+mn-cs"/>
                  </a:rPr>
                  <a:t>大转盘的奖品包括“谢谢”、“5积分”、“100积分”、“500积分”以及“红酒尊卡”等奖励。</a:t>
                </a:r>
                <a:endParaRPr/>
              </a:p>
            </p:txBody>
          </p:sp>
        </p:grpSp>
        <p:grpSp>
          <p:nvGrpSpPr>
            <p:cNvPr id="224" name="Group 5"/>
            <p:cNvGrpSpPr/>
            <p:nvPr/>
          </p:nvGrpSpPr>
          <p:grpSpPr>
            <a:xfrm>
              <a:off x="5982796" y="4823246"/>
              <a:ext cx="5783287" cy="1523479"/>
              <a:chOff x="5982796" y="4823246"/>
              <a:chExt cx="5783287" cy="1523479"/>
            </a:xfrm>
          </p:grpSpPr>
          <p:sp>
            <p:nvSpPr>
              <p:cNvPr id="225" name="TextBox 6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5982796" y="4823246"/>
                <a:ext cx="5613400" cy="349250"/>
              </a:xfrm>
              <a:prstGeom prst="rect">
                <a:avLst/>
              </a:prstGeom>
            </p:spPr>
            <p:txBody>
              <a:bodyPr vert="horz" wrap="square" lIns="114300" tIns="57150" rIns="114300" bIns="57150" rtlCol="false" anchor="t" anchorCtr="false">
                <a:sp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sz="2000" b="true">
                    <a:solidFill>
                      <a:schemeClr val="accent1"/>
                    </a:solidFill>
                    <a:latin typeface="默认字体"/>
                    <a:ea typeface="默认字体"/>
                    <a:cs typeface="+mn-cs"/>
                  </a:rPr>
                  <a:t>红酒尊卡特权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226" name="TextBox 7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5982796" y="5293781"/>
                <a:ext cx="5783287" cy="1052944"/>
              </a:xfrm>
              <a:prstGeom prst="rect">
                <a:avLst/>
              </a:prstGeom>
            </p:spPr>
            <p:txBody>
              <a:bodyPr vert="horz" wrap="square" lIns="114300" tIns="57150" rIns="114300" bIns="57150" rtlCol="false" anchor="t" anchorCtr="false">
                <a:noAutofit/>
              </a:bodyPr>
              <a:lstStyle/>
              <a:p>
                <a:pPr marL="0" indent="0">
                  <a:lnSpc>
                    <a:spcPct val="130000"/>
                  </a:lnSpc>
                  <a:buNone/>
                </a:pPr>
                <a:r>
                  <a:rPr lang="zh-CN" sz="1400">
                    <a:solidFill>
                      <a:schemeClr val="tx1"/>
                    </a:solidFill>
                    <a:latin typeface="默认字体"/>
                    <a:ea typeface="默认字体"/>
                    <a:cs typeface="+mn-cs"/>
                  </a:rPr>
                  <a:t>抽中“红酒尊卡”的用户可以享受商城每日利润的188分红，并且交易手续费降低至10%。</a:t>
                </a:r>
                <a:endParaRPr/>
              </a:p>
            </p:txBody>
          </p:sp>
        </p:grpSp>
      </p:grpSp>
      <p:sp>
        <p:nvSpPr>
          <p:cNvPr id="227" name="Tencent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660396" y="418039"/>
            <a:ext cx="11010900" cy="520700"/>
          </a:xfrm>
          <a:prstGeom prst="rect">
            <a:avLst/>
          </a:prstGeom>
          <a:noFill/>
        </p:spPr>
        <p:txBody>
          <a:bodyPr wrap="square" lIns="90000" tIns="46800" rIns="90000" bIns="46800" rtlCol="false" anchor="b" anchorCtr="false">
            <a:sp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zh-CN" sz="2800" b="true">
                <a:latin typeface="默认字体"/>
                <a:ea typeface="默认字体"/>
                <a:cs typeface="+mn-cs"/>
              </a:rPr>
              <a:t>大转盘抽奖机制</a:t>
            </a:r>
            <a:endParaRPr lang="en-US" sz="2800" b="true">
              <a:latin typeface="默认字体"/>
              <a:ea typeface="默认字体"/>
              <a:cs typeface="+mn-cs"/>
            </a:endParaRPr>
          </a:p>
        </p:txBody>
      </p:sp>
      <p:sp>
        <p:nvSpPr>
          <p:cNvPr id="228" name="椭圆 7"/>
          <p:cNvSpPr>
            <a:spLocks noChangeAspect="true"/>
          </p:cNvSpPr>
          <p:nvPr/>
        </p:nvSpPr>
        <p:spPr>
          <a:xfrm>
            <a:off x="4804244" y="1524563"/>
            <a:ext cx="864000" cy="864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b"/>
          <a:lstStyle/>
          <a:p>
            <a:pPr algn="ctr"/>
            <a:endParaRPr>
              <a:latin typeface="默认字体"/>
              <a:ea typeface="默认字体"/>
              <a:cs typeface="+mn-cs"/>
            </a:endParaRPr>
          </a:p>
        </p:txBody>
      </p:sp>
      <p:sp>
        <p:nvSpPr>
          <p:cNvPr id="229" name="椭圆 8"/>
          <p:cNvSpPr>
            <a:spLocks noChangeAspect="true"/>
          </p:cNvSpPr>
          <p:nvPr/>
        </p:nvSpPr>
        <p:spPr>
          <a:xfrm>
            <a:off x="4804244" y="3170591"/>
            <a:ext cx="864000" cy="864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b"/>
          <a:lstStyle/>
          <a:p>
            <a:pPr algn="ctr"/>
            <a:endParaRPr>
              <a:latin typeface="默认字体"/>
              <a:ea typeface="默认字体"/>
              <a:cs typeface="+mn-cs"/>
            </a:endParaRPr>
          </a:p>
        </p:txBody>
      </p:sp>
      <p:sp>
        <p:nvSpPr>
          <p:cNvPr id="230" name="椭圆 9"/>
          <p:cNvSpPr>
            <a:spLocks noChangeAspect="true"/>
          </p:cNvSpPr>
          <p:nvPr/>
        </p:nvSpPr>
        <p:spPr>
          <a:xfrm>
            <a:off x="4804244" y="4822844"/>
            <a:ext cx="864000" cy="864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b"/>
          <a:lstStyle/>
          <a:p>
            <a:pPr algn="ctr"/>
            <a:endParaRPr>
              <a:latin typeface="默认字体"/>
              <a:ea typeface="默认字体"/>
              <a:cs typeface="+mn-cs"/>
            </a:endParaRPr>
          </a:p>
        </p:txBody>
      </p:sp>
      <p:graphicFrame>
        <p:nvGraphicFramePr>
          <p:cNvPr id="231" name="231"/>
          <p:cNvGraphicFramePr/>
          <p:nvPr/>
        </p:nvGraphicFramePr>
        <p:xfrm>
          <a:off x="660396" y="1883900"/>
          <a:ext cx="3722813" cy="3671083"/>
        </p:xfrm>
        <a:graphic>
          <a:graphicData uri="http://schemas.openxmlformats.org/drawingml/2006/chart">
            <c:chart r:id="rId0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>
  <p:cSld>
    <p:spTree>
      <p:nvGrpSpPr>
        <p:cNvPr id="2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AutoShape 5"/>
          <p:cNvSpPr/>
          <p:nvPr/>
        </p:nvSpPr>
        <p:spPr>
          <a:xfrm>
            <a:off x="1435703" y="1849088"/>
            <a:ext cx="3294412" cy="3294412"/>
          </a:xfrm>
          <a:prstGeom prst="blockArc">
            <a:avLst/>
          </a:prstGeom>
          <a:solidFill>
            <a:schemeClr val="accent1">
              <a:lumMod val="75000"/>
              <a:alpha val="100000"/>
            </a:schemeClr>
          </a:solidFill>
        </p:spPr>
        <p:txBody>
          <a:bodyPr/>
          <a:lstStyle/>
          <a:p>
            <a:pPr/>
            <a:endParaRPr lang="zh-CN">
              <a:latin typeface="默认字体"/>
              <a:ea typeface="默认字体"/>
              <a:cs typeface="+mn-cs"/>
            </a:endParaRPr>
          </a:p>
        </p:txBody>
      </p:sp>
      <p:sp>
        <p:nvSpPr>
          <p:cNvPr id="234" name="AutoShape 6"/>
          <p:cNvSpPr/>
          <p:nvPr/>
        </p:nvSpPr>
        <p:spPr>
          <a:xfrm rot="10800000">
            <a:off x="1435703" y="1987582"/>
            <a:ext cx="3294412" cy="3294412"/>
          </a:xfrm>
          <a:prstGeom prst="blockArc">
            <a:avLst/>
          </a:prstGeom>
          <a:solidFill>
            <a:schemeClr val="accent1">
              <a:alpha val="100000"/>
            </a:schemeClr>
          </a:solidFill>
        </p:spPr>
        <p:txBody>
          <a:bodyPr/>
          <a:lstStyle/>
          <a:p>
            <a:pPr/>
            <a:endParaRPr lang="zh-CN">
              <a:latin typeface="默认字体"/>
              <a:ea typeface="默认字体"/>
              <a:cs typeface="+mn-cs"/>
            </a:endParaRPr>
          </a:p>
        </p:txBody>
      </p:sp>
      <p:grpSp>
        <p:nvGrpSpPr>
          <p:cNvPr id="235" name="Group 266" descr="{&quot;isTemplate&quot;:true,&quot;type&quot;:&quot;list&quot;,&quot;alignment&quot;:&quot;left&quot;,&quot;alignmentVertical&quot;:&quot;top&quot;,&quot;canOmit&quot;:false,&quot;scalable&quot;:false,&quot;minItemsCount&quot;:-1}"/>
          <p:cNvGrpSpPr/>
          <p:nvPr/>
        </p:nvGrpSpPr>
        <p:grpSpPr>
          <a:xfrm>
            <a:off x="5527262" y="1849088"/>
            <a:ext cx="4496144" cy="4337754"/>
            <a:chOff x="5527262" y="1849088"/>
            <a:chExt cx="4496144" cy="4337754"/>
          </a:xfrm>
        </p:grpSpPr>
        <p:grpSp>
          <p:nvGrpSpPr>
            <p:cNvPr id="236" name="Group 267"/>
            <p:cNvGrpSpPr/>
            <p:nvPr/>
          </p:nvGrpSpPr>
          <p:grpSpPr>
            <a:xfrm>
              <a:off x="5527262" y="1849088"/>
              <a:ext cx="4496144" cy="1395877"/>
              <a:chOff x="5527262" y="1849088"/>
              <a:chExt cx="4496144" cy="1395877"/>
            </a:xfrm>
          </p:grpSpPr>
          <p:grpSp>
            <p:nvGrpSpPr>
              <p:cNvPr id="237" name="Group 2"/>
              <p:cNvGrpSpPr/>
              <p:nvPr/>
            </p:nvGrpSpPr>
            <p:grpSpPr>
              <a:xfrm>
                <a:off x="5527262" y="1849088"/>
                <a:ext cx="4496144" cy="565817"/>
                <a:chOff x="5527262" y="1849088"/>
                <a:chExt cx="4496144" cy="565817"/>
              </a:xfrm>
            </p:grpSpPr>
            <p:sp>
              <p:nvSpPr>
                <p:cNvPr id="238" name="AutoShape 3"/>
                <p:cNvSpPr/>
                <p:nvPr/>
              </p:nvSpPr>
              <p:spPr>
                <a:xfrm>
                  <a:off x="5527262" y="1849088"/>
                  <a:ext cx="4496144" cy="565817"/>
                </a:xfrm>
                <a:prstGeom prst="rect">
                  <a:avLst/>
                </a:prstGeom>
                <a:solidFill>
                  <a:schemeClr val="accent1">
                    <a:alpha val="100000"/>
                  </a:schemeClr>
                </a:solidFill>
              </p:spPr>
              <p:txBody>
                <a:bodyPr/>
                <a:lstStyle/>
                <a:p>
                  <a:pPr/>
                  <a:endParaRPr lang="zh-CN">
                    <a:latin typeface="默认字体"/>
                    <a:ea typeface="默认字体"/>
                    <a:cs typeface="+mn-cs"/>
                  </a:endParaRPr>
                </a:p>
              </p:txBody>
            </p:sp>
          </p:grpSp>
          <p:sp>
            <p:nvSpPr>
              <p:cNvPr id="239" name="TextBox 8" descr="{&quot;isTemplate&quot;:true,&quot;type&quot;:&quot;title&quot;,&quot;canOmit&quot;:false,&quot;range&quot;:0}"/>
              <p:cNvSpPr txBox="true"/>
              <p:nvPr/>
            </p:nvSpPr>
            <p:spPr>
              <a:xfrm>
                <a:off x="5670599" y="1849088"/>
                <a:ext cx="4173855" cy="561199"/>
              </a:xfrm>
              <a:prstGeom prst="rect">
                <a:avLst/>
              </a:prstGeom>
            </p:spPr>
            <p:txBody>
              <a:bodyPr vert="horz" wrap="square" lIns="91440" tIns="45720" rIns="91440" bIns="45720" rtlCol="false" anchor="ctr" anchorCtr="true">
                <a:normAutofit fontScale="100000"/>
              </a:bodyPr>
              <a:lstStyle/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zh-CN" sz="2025" b="true">
                    <a:solidFill>
                      <a:srgbClr val="FFFFFF">
                        <a:alpha val="100000"/>
                      </a:srgbClr>
                    </a:solidFill>
                    <a:latin typeface="默认字体"/>
                    <a:ea typeface="默认字体"/>
                    <a:cs typeface="+mn-cs"/>
                  </a:rPr>
                  <a:t>集齐八仙规则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240" name="TextBox 32" descr="{&quot;isTemplate&quot;:true,&quot;type&quot;:&quot;content&quot;,&quot;canOmit&quot;:true,&quot;range&quot;:0}"/>
              <p:cNvSpPr txBox="true"/>
              <p:nvPr/>
            </p:nvSpPr>
            <p:spPr>
              <a:xfrm>
                <a:off x="5527262" y="2424430"/>
                <a:ext cx="4496144" cy="820535"/>
              </a:xfrm>
              <a:prstGeom prst="rect">
                <a:avLst/>
              </a:prstGeom>
            </p:spPr>
            <p:txBody>
              <a:bodyPr vert="horz" wrap="square" lIns="66008" tIns="33052" rIns="66008" bIns="33052" rtlCol="false" anchor="ctr" anchorCtr="true">
                <a:normAutofit fontScale="100000"/>
              </a:bodyPr>
              <a:lstStyle/>
              <a:p>
                <a:pPr marL="0" indent="0" algn="ctr">
                  <a:lnSpc>
                    <a:spcPct val="130000"/>
                  </a:lnSpc>
                  <a:buNone/>
                </a:pPr>
                <a:r>
                  <a:rPr lang="zh-CN" sz="1400">
                    <a:solidFill>
                      <a:schemeClr val="tx1"/>
                    </a:solidFill>
                    <a:latin typeface="默认字体"/>
                    <a:ea typeface="默认字体"/>
                    <a:cs typeface="+mn-cs"/>
                  </a:rPr>
                  <a:t>用户通过花费1个积分参与活动，获取八仙卡片，包括铁拐李、汉钟离、蓝采和等。</a:t>
                </a:r>
                <a:endParaRPr/>
              </a:p>
            </p:txBody>
          </p:sp>
        </p:grpSp>
        <p:grpSp>
          <p:nvGrpSpPr>
            <p:cNvPr id="241" name="Group 272"/>
            <p:cNvGrpSpPr/>
            <p:nvPr/>
          </p:nvGrpSpPr>
          <p:grpSpPr>
            <a:xfrm>
              <a:off x="5527262" y="3282680"/>
              <a:ext cx="4496144" cy="1414927"/>
              <a:chOff x="5527262" y="3282680"/>
              <a:chExt cx="4496144" cy="1414927"/>
            </a:xfrm>
          </p:grpSpPr>
          <p:grpSp>
            <p:nvGrpSpPr>
              <p:cNvPr id="242" name="Group 33"/>
              <p:cNvGrpSpPr/>
              <p:nvPr/>
            </p:nvGrpSpPr>
            <p:grpSpPr>
              <a:xfrm>
                <a:off x="5527262" y="3282680"/>
                <a:ext cx="4496144" cy="565817"/>
                <a:chOff x="5527262" y="3282680"/>
                <a:chExt cx="4496144" cy="565817"/>
              </a:xfrm>
            </p:grpSpPr>
            <p:sp>
              <p:nvSpPr>
                <p:cNvPr id="243" name="AutoShape 34"/>
                <p:cNvSpPr/>
                <p:nvPr/>
              </p:nvSpPr>
              <p:spPr>
                <a:xfrm>
                  <a:off x="5527262" y="3282680"/>
                  <a:ext cx="4496144" cy="565817"/>
                </a:xfrm>
                <a:prstGeom prst="rect">
                  <a:avLst/>
                </a:prstGeom>
                <a:solidFill>
                  <a:schemeClr val="accent1">
                    <a:lumMod val="50000"/>
                    <a:alpha val="100000"/>
                  </a:schemeClr>
                </a:solidFill>
              </p:spPr>
              <p:txBody>
                <a:bodyPr/>
                <a:lstStyle/>
                <a:p>
                  <a:pPr/>
                  <a:endParaRPr lang="zh-CN">
                    <a:latin typeface="默认字体"/>
                    <a:ea typeface="默认字体"/>
                    <a:cs typeface="+mn-cs"/>
                  </a:endParaRPr>
                </a:p>
              </p:txBody>
            </p:sp>
          </p:grpSp>
          <p:sp>
            <p:nvSpPr>
              <p:cNvPr id="244" name="TextBox 35" descr="{&quot;isTemplate&quot;:true,&quot;type&quot;:&quot;title&quot;,&quot;canOmit&quot;:false,&quot;range&quot;:0}"/>
              <p:cNvSpPr txBox="true"/>
              <p:nvPr/>
            </p:nvSpPr>
            <p:spPr>
              <a:xfrm>
                <a:off x="5670599" y="3282680"/>
                <a:ext cx="4173855" cy="561199"/>
              </a:xfrm>
              <a:prstGeom prst="rect">
                <a:avLst/>
              </a:prstGeom>
            </p:spPr>
            <p:txBody>
              <a:bodyPr vert="horz" wrap="square" lIns="91440" tIns="45720" rIns="91440" bIns="45720" rtlCol="false" anchor="ctr" anchorCtr="true">
                <a:normAutofit fontScale="100000"/>
              </a:bodyPr>
              <a:lstStyle/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zh-CN" sz="2025" b="true">
                    <a:solidFill>
                      <a:srgbClr val="FFFFFF">
                        <a:alpha val="100000"/>
                      </a:srgbClr>
                    </a:solidFill>
                    <a:latin typeface="默认字体"/>
                    <a:ea typeface="默认字体"/>
                    <a:cs typeface="+mn-cs"/>
                  </a:rPr>
                  <a:t>集齐奖励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245" name="TextBox 37" descr="{&quot;isTemplate&quot;:true,&quot;type&quot;:&quot;content&quot;,&quot;canOmit&quot;:true,&quot;range&quot;:0}"/>
              <p:cNvSpPr txBox="true"/>
              <p:nvPr/>
            </p:nvSpPr>
            <p:spPr>
              <a:xfrm>
                <a:off x="5527262" y="3877072"/>
                <a:ext cx="4496144" cy="820535"/>
              </a:xfrm>
              <a:prstGeom prst="rect">
                <a:avLst/>
              </a:prstGeom>
            </p:spPr>
            <p:txBody>
              <a:bodyPr vert="horz" wrap="square" lIns="66008" tIns="33052" rIns="66008" bIns="33052" rtlCol="false" anchor="ctr" anchorCtr="true">
                <a:normAutofit fontScale="100000"/>
              </a:bodyPr>
              <a:lstStyle/>
              <a:p>
                <a:pPr marL="0" indent="0" algn="ctr">
                  <a:lnSpc>
                    <a:spcPct val="130000"/>
                  </a:lnSpc>
                  <a:buNone/>
                </a:pPr>
                <a:r>
                  <a:rPr lang="zh-CN" sz="1400">
                    <a:solidFill>
                      <a:schemeClr val="tx1"/>
                    </a:solidFill>
                    <a:latin typeface="默认字体"/>
                    <a:ea typeface="默认字体"/>
                    <a:cs typeface="+mn-cs"/>
                  </a:rPr>
                  <a:t>集齐全部八仙卡片后，用户可享受每日广告最低288-588分红，且交易手续费降低至10%。</a:t>
                </a:r>
                <a:endParaRPr/>
              </a:p>
            </p:txBody>
          </p:sp>
        </p:grpSp>
        <p:grpSp>
          <p:nvGrpSpPr>
            <p:cNvPr id="246" name="Group 277"/>
            <p:cNvGrpSpPr/>
            <p:nvPr/>
          </p:nvGrpSpPr>
          <p:grpSpPr>
            <a:xfrm>
              <a:off x="5527262" y="4771916"/>
              <a:ext cx="4496144" cy="1414926"/>
              <a:chOff x="5527262" y="4771916"/>
              <a:chExt cx="4496144" cy="1414926"/>
            </a:xfrm>
          </p:grpSpPr>
          <p:grpSp>
            <p:nvGrpSpPr>
              <p:cNvPr id="247" name="Group 38"/>
              <p:cNvGrpSpPr/>
              <p:nvPr/>
            </p:nvGrpSpPr>
            <p:grpSpPr>
              <a:xfrm>
                <a:off x="5527262" y="4771916"/>
                <a:ext cx="4496144" cy="565817"/>
                <a:chOff x="5527262" y="4771916"/>
                <a:chExt cx="4496144" cy="565817"/>
              </a:xfrm>
            </p:grpSpPr>
            <p:sp>
              <p:nvSpPr>
                <p:cNvPr id="248" name="AutoShape 39"/>
                <p:cNvSpPr/>
                <p:nvPr/>
              </p:nvSpPr>
              <p:spPr>
                <a:xfrm>
                  <a:off x="5527262" y="4771916"/>
                  <a:ext cx="4496144" cy="565817"/>
                </a:xfrm>
                <a:prstGeom prst="rect">
                  <a:avLst/>
                </a:prstGeom>
                <a:solidFill>
                  <a:schemeClr val="accent1">
                    <a:alpha val="100000"/>
                  </a:schemeClr>
                </a:solidFill>
              </p:spPr>
              <p:txBody>
                <a:bodyPr/>
                <a:lstStyle/>
                <a:p>
                  <a:pPr/>
                  <a:endParaRPr lang="zh-CN">
                    <a:latin typeface="默认字体"/>
                    <a:ea typeface="默认字体"/>
                    <a:cs typeface="+mn-cs"/>
                  </a:endParaRPr>
                </a:p>
              </p:txBody>
            </p:sp>
          </p:grpSp>
          <p:sp>
            <p:nvSpPr>
              <p:cNvPr id="249" name="TextBox 41" descr="{&quot;isTemplate&quot;:true,&quot;type&quot;:&quot;content&quot;,&quot;canOmit&quot;:true,&quot;range&quot;:0}"/>
              <p:cNvSpPr txBox="true"/>
              <p:nvPr/>
            </p:nvSpPr>
            <p:spPr>
              <a:xfrm>
                <a:off x="5527262" y="5366307"/>
                <a:ext cx="4496144" cy="820535"/>
              </a:xfrm>
              <a:prstGeom prst="rect">
                <a:avLst/>
              </a:prstGeom>
            </p:spPr>
            <p:txBody>
              <a:bodyPr vert="horz" wrap="square" lIns="66008" tIns="33052" rIns="66008" bIns="33052" rtlCol="false" anchor="ctr" anchorCtr="true">
                <a:normAutofit fontScale="100000"/>
              </a:bodyPr>
              <a:lstStyle/>
              <a:p>
                <a:pPr marL="0" indent="0" algn="ctr">
                  <a:lnSpc>
                    <a:spcPct val="130000"/>
                  </a:lnSpc>
                  <a:buNone/>
                </a:pPr>
                <a:r>
                  <a:rPr lang="zh-CN" sz="1400">
                    <a:solidFill>
                      <a:schemeClr val="tx1">
                        <a:alpha val="100000"/>
                      </a:schemeClr>
                    </a:solidFill>
                    <a:latin typeface="默认字体"/>
                    <a:ea typeface="默认字体"/>
                    <a:cs typeface="+mn-cs"/>
                  </a:rPr>
                  <a:t>鼓励用户之间互动，增加用户粘性，让用户有参与感，趣味性满满。</a:t>
                </a:r>
                <a:endParaRPr/>
              </a:p>
            </p:txBody>
          </p:sp>
          <p:sp>
            <p:nvSpPr>
              <p:cNvPr id="250" name="TextBox 42" descr="{&quot;isTemplate&quot;:true,&quot;type&quot;:&quot;title&quot;,&quot;canOmit&quot;:false,&quot;range&quot;:0}"/>
              <p:cNvSpPr txBox="true"/>
              <p:nvPr/>
            </p:nvSpPr>
            <p:spPr>
              <a:xfrm>
                <a:off x="5688407" y="4771916"/>
                <a:ext cx="4173855" cy="561199"/>
              </a:xfrm>
              <a:prstGeom prst="rect">
                <a:avLst/>
              </a:prstGeom>
            </p:spPr>
            <p:txBody>
              <a:bodyPr vert="horz" wrap="square" lIns="91440" tIns="45720" rIns="91440" bIns="45720" rtlCol="false" anchor="ctr" anchorCtr="true">
                <a:normAutofit fontScale="100000"/>
              </a:bodyPr>
              <a:lstStyle/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zh-CN" sz="2025" b="true">
                    <a:solidFill>
                      <a:srgbClr val="FFFFFF">
                        <a:alpha val="100000"/>
                      </a:srgbClr>
                    </a:solidFill>
                    <a:latin typeface="默认字体"/>
                    <a:ea typeface="默认字体"/>
                    <a:cs typeface="+mn-cs"/>
                  </a:rPr>
                  <a:t>社交互动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</p:grpSp>
      </p:grpSp>
      <p:sp>
        <p:nvSpPr>
          <p:cNvPr id="251" name="椭圆 3"/>
          <p:cNvSpPr>
            <a:spLocks noChangeAspect="true"/>
          </p:cNvSpPr>
          <p:nvPr/>
        </p:nvSpPr>
        <p:spPr>
          <a:xfrm>
            <a:off x="2650908" y="3131279"/>
            <a:ext cx="864000" cy="864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b"/>
          <a:lstStyle/>
          <a:p>
            <a:pPr algn="ctr"/>
            <a:endParaRPr>
              <a:latin typeface="默认字体"/>
              <a:ea typeface="默认字体"/>
              <a:cs typeface="+mn-cs"/>
            </a:endParaRPr>
          </a:p>
        </p:txBody>
      </p:sp>
      <p:sp>
        <p:nvSpPr>
          <p:cNvPr id="252" name="Tencent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660396" y="418039"/>
            <a:ext cx="11010900" cy="520700"/>
          </a:xfrm>
          <a:prstGeom prst="rect">
            <a:avLst/>
          </a:prstGeom>
          <a:noFill/>
        </p:spPr>
        <p:txBody>
          <a:bodyPr wrap="square" lIns="90000" tIns="46800" rIns="90000" bIns="46800" rtlCol="false" anchor="b" anchorCtr="false">
            <a:sp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zh-CN" sz="2800" b="true">
                <a:latin typeface="默认字体"/>
                <a:ea typeface="默认字体"/>
                <a:cs typeface="+mn-cs"/>
              </a:rPr>
              <a:t>集齐八仙福利</a:t>
            </a:r>
            <a:endParaRPr lang="en-US" sz="2800" b="true">
              <a:latin typeface="默认字体"/>
              <a:ea typeface="默认字体"/>
              <a:cs typeface="+mn-c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>
  <p:cSld>
    <p:spTree>
      <p:nvGrpSpPr>
        <p:cNvPr id="2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4" name="" descr="{&quot;isTemplate&quot;:true,&quot;type&quot;:&quot;list&quot;,&quot;alignment&quot;:&quot;left&quot;,&quot;alignmentVertical&quot;:&quot;top&quot;,&quot;canOmit&quot;:false,&quot;scalable&quot;:false,&quot;minItemsCount&quot;:-1}"/>
          <p:cNvGrpSpPr/>
          <p:nvPr/>
        </p:nvGrpSpPr>
        <p:grpSpPr>
          <a:xfrm rot="0" flipH="false" flipV="false">
            <a:off x="660397" y="2075197"/>
            <a:ext cx="10871206" cy="4062862"/>
            <a:chOff x="660397" y="4079834"/>
            <a:chExt cx="10871206" cy="2058216"/>
          </a:xfrm>
        </p:grpSpPr>
        <p:grpSp>
          <p:nvGrpSpPr>
            <p:cNvPr id="255" name="组合 33"/>
            <p:cNvGrpSpPr/>
            <p:nvPr/>
          </p:nvGrpSpPr>
          <p:grpSpPr>
            <a:xfrm>
              <a:off x="660397" y="4079835"/>
              <a:ext cx="3384000" cy="2058217"/>
              <a:chOff x="660400" y="1536701"/>
              <a:chExt cx="2583213" cy="4063379"/>
            </a:xfrm>
          </p:grpSpPr>
          <p:sp>
            <p:nvSpPr>
              <p:cNvPr id="256" name="Tencent"/>
              <p:cNvSpPr/>
              <p:nvPr/>
            </p:nvSpPr>
            <p:spPr>
              <a:xfrm>
                <a:off x="660400" y="1536701"/>
                <a:ext cx="2583213" cy="4063380"/>
              </a:xfrm>
              <a:prstGeom prst="rect">
                <a:avLst/>
              </a:prstGeom>
              <a:solidFill>
                <a:schemeClr val="accent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false" anchor="ctr"/>
              <a:lstStyle/>
              <a:p>
                <a:pPr algn="ctr"/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257" name="Tencent"/>
              <p:cNvSpPr txBox="true"/>
              <p:nvPr/>
            </p:nvSpPr>
            <p:spPr>
              <a:xfrm>
                <a:off x="792299" y="2982496"/>
                <a:ext cx="567138" cy="698589"/>
              </a:xfrm>
              <a:prstGeom prst="rect">
                <a:avLst/>
              </a:prstGeom>
              <a:noFill/>
            </p:spPr>
            <p:txBody>
              <a:bodyPr wrap="none" rtlCol="false">
                <a:spAutoFit/>
              </a:bodyPr>
              <a:lstStyle/>
              <a:p>
                <a:pPr/>
                <a:r>
                  <a:rPr sz="4000">
                    <a:solidFill>
                      <a:schemeClr val="accent1">
                        <a:alpha val="100000"/>
                      </a:schemeClr>
                    </a:solidFill>
                    <a:latin typeface="默认字体"/>
                    <a:ea typeface="默认字体"/>
                    <a:cs typeface="+mn-cs"/>
                  </a:rPr>
                  <a:t>01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258" name="Tencent" descr="{&quot;isTemplate&quot;:true,&quot;type&quot;:&quot;title&quot;,&quot;canOmit&quot;:false,&quot;range&quot;:0}"/>
              <p:cNvSpPr txBox="true"/>
              <p:nvPr/>
            </p:nvSpPr>
            <p:spPr>
              <a:xfrm>
                <a:off x="792299" y="3780638"/>
                <a:ext cx="2321876" cy="393750"/>
              </a:xfrm>
              <a:prstGeom prst="rect">
                <a:avLst/>
              </a:prstGeom>
              <a:noFill/>
            </p:spPr>
            <p:txBody>
              <a:bodyPr wrap="square" rtlCol="false">
                <a:sp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sz="1800" b="true">
                    <a:latin typeface="默认字体"/>
                    <a:ea typeface="默认字体"/>
                    <a:cs typeface="+mn-cs"/>
                  </a:rPr>
                  <a:t>房间设置</a:t>
                </a:r>
                <a:endParaRPr lang="en-US" sz="2000" b="true"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259" name="Tencent" descr="{&quot;isTemplate&quot;:true,&quot;type&quot;:&quot;content&quot;,&quot;canOmit&quot;:true,&quot;range&quot;:0}"/>
              <p:cNvSpPr txBox="true"/>
              <p:nvPr/>
            </p:nvSpPr>
            <p:spPr>
              <a:xfrm rot="0" flipH="false" flipV="false">
                <a:off x="792299" y="4148149"/>
                <a:ext cx="2321876" cy="1280160"/>
              </a:xfrm>
              <a:prstGeom prst="rect">
                <a:avLst/>
              </a:prstGeom>
              <a:noFill/>
            </p:spPr>
            <p:txBody>
              <a:bodyPr wrap="square" rtlCol="false" anchor="b">
                <a:noAutofit/>
              </a:bodyPr>
              <a:lstStyle/>
              <a:p>
                <a:pPr marL="0" lvl="0" indent="0" algn="just">
                  <a:lnSpc>
                    <a:spcPct val="130000"/>
                  </a:lnSpc>
                  <a:buNone/>
                  <a:defRPr sz="1400">
                    <a:solidFill>
                      <a:srgbClr val="000000">
                        <a:alpha val="100000"/>
                      </a:srgbClr>
                    </a:solidFill>
                    <a:latin typeface="Arial"/>
                    <a:ea typeface="黑体"/>
                    <a:cs typeface="+mn-cs"/>
                  </a:defRPr>
                </a:pPr>
                <a:r>
                  <a:rPr lang="zh-CN" sz="1200">
                    <a:solidFill>
                      <a:srgbClr val="808080">
                        <a:alpha val="100000"/>
                      </a:srgbClr>
                    </a:solidFill>
                    <a:latin typeface="默认字体"/>
                    <a:ea typeface="默认字体"/>
                    <a:cs typeface="+mn-cs"/>
                  </a:rPr>
                  <a:t>大逃杀玩法设有8个房间，用户将被随机分配到不同房间。</a:t>
                </a:r>
                <a:endParaRPr/>
              </a:p>
            </p:txBody>
          </p:sp>
          <p:cxnSp>
            <p:nvCxnSpPr>
              <p:cNvPr id="260" name="直线连接符 31"/>
              <p:cNvCxnSpPr/>
              <p:nvPr/>
            </p:nvCxnSpPr>
            <p:spPr>
              <a:xfrm>
                <a:off x="660400" y="1536701"/>
                <a:ext cx="2583213" cy="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1" name="组合 34"/>
            <p:cNvGrpSpPr/>
            <p:nvPr/>
          </p:nvGrpSpPr>
          <p:grpSpPr>
            <a:xfrm>
              <a:off x="4404000" y="4079835"/>
              <a:ext cx="3384000" cy="2058217"/>
              <a:chOff x="660400" y="1536701"/>
              <a:chExt cx="2583213" cy="4063379"/>
            </a:xfrm>
          </p:grpSpPr>
          <p:sp>
            <p:nvSpPr>
              <p:cNvPr id="262" name="Tencent"/>
              <p:cNvSpPr/>
              <p:nvPr/>
            </p:nvSpPr>
            <p:spPr>
              <a:xfrm>
                <a:off x="660400" y="1536701"/>
                <a:ext cx="2583213" cy="4063380"/>
              </a:xfrm>
              <a:prstGeom prst="rect">
                <a:avLst/>
              </a:prstGeom>
              <a:solidFill>
                <a:schemeClr val="accent2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false" anchor="ctr"/>
              <a:lstStyle/>
              <a:p>
                <a:pPr algn="ctr"/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263" name="Tencent"/>
              <p:cNvSpPr txBox="true"/>
              <p:nvPr/>
            </p:nvSpPr>
            <p:spPr>
              <a:xfrm>
                <a:off x="792299" y="2982496"/>
                <a:ext cx="567138" cy="698589"/>
              </a:xfrm>
              <a:prstGeom prst="rect">
                <a:avLst/>
              </a:prstGeom>
              <a:noFill/>
            </p:spPr>
            <p:txBody>
              <a:bodyPr wrap="none" rtlCol="false">
                <a:spAutoFit/>
              </a:bodyPr>
              <a:lstStyle/>
              <a:p>
                <a:pPr/>
                <a:r>
                  <a:rPr lang="en-US" sz="4000">
                    <a:solidFill>
                      <a:schemeClr val="accent2">
                        <a:alpha val="100000"/>
                      </a:schemeClr>
                    </a:solidFill>
                    <a:latin typeface="默认字体"/>
                    <a:ea typeface="默认字体"/>
                    <a:cs typeface="+mn-cs"/>
                  </a:rPr>
                  <a:t>02</a:t>
                </a:r>
                <a:endParaRPr sz="4000">
                  <a:solidFill>
                    <a:schemeClr val="accent2">
                      <a:alpha val="100000"/>
                    </a:schemeClr>
                  </a:solidFill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264" name="Tencent" descr="{&quot;isTemplate&quot;:true,&quot;type&quot;:&quot;title&quot;,&quot;canOmit&quot;:false,&quot;range&quot;:0}"/>
              <p:cNvSpPr txBox="true"/>
              <p:nvPr/>
            </p:nvSpPr>
            <p:spPr>
              <a:xfrm>
                <a:off x="792299" y="3780638"/>
                <a:ext cx="2321876" cy="393750"/>
              </a:xfrm>
              <a:prstGeom prst="rect">
                <a:avLst/>
              </a:prstGeom>
              <a:noFill/>
            </p:spPr>
            <p:txBody>
              <a:bodyPr wrap="square" rtlCol="false">
                <a:sp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sz="1800" b="true">
                    <a:latin typeface="默认字体"/>
                    <a:ea typeface="默认字体"/>
                    <a:cs typeface="+mn-cs"/>
                  </a:rPr>
                  <a:t>玩法机制</a:t>
                </a:r>
                <a:endParaRPr lang="en-US" sz="2000" b="true"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265" name="Tencent" descr="{&quot;isTemplate&quot;:true,&quot;type&quot;:&quot;content&quot;,&quot;canOmit&quot;:true,&quot;range&quot;:0}"/>
              <p:cNvSpPr txBox="true"/>
              <p:nvPr/>
            </p:nvSpPr>
            <p:spPr>
              <a:xfrm rot="0" flipH="false" flipV="false">
                <a:off x="792299" y="4174828"/>
                <a:ext cx="2319416" cy="1280160"/>
              </a:xfrm>
              <a:prstGeom prst="rect">
                <a:avLst/>
              </a:prstGeom>
              <a:noFill/>
            </p:spPr>
            <p:txBody>
              <a:bodyPr wrap="square" rtlCol="false" anchor="b">
                <a:noAutofit/>
              </a:bodyPr>
              <a:lstStyle/>
              <a:p>
                <a:pPr marL="0" indent="0" algn="just">
                  <a:lnSpc>
                    <a:spcPct val="130000"/>
                  </a:lnSpc>
                  <a:buSzPct val="25000"/>
                  <a:buNone/>
                  <a:defRPr sz="1400">
                    <a:solidFill>
                      <a:schemeClr val="tx1">
                        <a:alpha val="100000"/>
                      </a:schemeClr>
                    </a:solidFill>
                    <a:latin typeface="Arial"/>
                    <a:ea typeface="黑体"/>
                    <a:cs typeface="+mn-cs"/>
                  </a:defRPr>
                </a:pPr>
                <a:r>
                  <a:rPr lang="zh-CN" sz="1200">
                    <a:solidFill>
                      <a:schemeClr val="tx1"/>
                    </a:solidFill>
                    <a:latin typeface="默认字体"/>
                    <a:ea typeface="默认字体"/>
                    <a:cs typeface="+mn-cs"/>
                  </a:rPr>
                  <a:t>每次游戏开始后，每24小时会随机选择一个房间进行淘汰，被淘汰房间的用户收益将平均分配给其他7个房间。</a:t>
                </a:r>
                <a:endParaRPr/>
              </a:p>
            </p:txBody>
          </p:sp>
          <p:cxnSp>
            <p:nvCxnSpPr>
              <p:cNvPr id="266" name="直线连接符 39"/>
              <p:cNvCxnSpPr/>
              <p:nvPr/>
            </p:nvCxnSpPr>
            <p:spPr>
              <a:xfrm>
                <a:off x="660400" y="1536701"/>
                <a:ext cx="2583213" cy="0"/>
              </a:xfrm>
              <a:prstGeom prst="line">
                <a:avLst/>
              </a:prstGeom>
              <a:ln w="381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7" name="组合 40"/>
            <p:cNvGrpSpPr/>
            <p:nvPr/>
          </p:nvGrpSpPr>
          <p:grpSpPr>
            <a:xfrm>
              <a:off x="8147603" y="4079835"/>
              <a:ext cx="3384000" cy="2058217"/>
              <a:chOff x="660400" y="1536701"/>
              <a:chExt cx="2583213" cy="4063379"/>
            </a:xfrm>
          </p:grpSpPr>
          <p:sp>
            <p:nvSpPr>
              <p:cNvPr id="268" name="Tencent"/>
              <p:cNvSpPr/>
              <p:nvPr/>
            </p:nvSpPr>
            <p:spPr>
              <a:xfrm>
                <a:off x="660400" y="1536701"/>
                <a:ext cx="2583213" cy="4063380"/>
              </a:xfrm>
              <a:prstGeom prst="rect">
                <a:avLst/>
              </a:prstGeom>
              <a:solidFill>
                <a:schemeClr val="accent3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false" anchor="ctr"/>
              <a:lstStyle/>
              <a:p>
                <a:pPr algn="ctr"/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269" name="Tencent"/>
              <p:cNvSpPr txBox="true"/>
              <p:nvPr/>
            </p:nvSpPr>
            <p:spPr>
              <a:xfrm>
                <a:off x="792299" y="2982496"/>
                <a:ext cx="567138" cy="698589"/>
              </a:xfrm>
              <a:prstGeom prst="rect">
                <a:avLst/>
              </a:prstGeom>
              <a:noFill/>
            </p:spPr>
            <p:txBody>
              <a:bodyPr wrap="none" rtlCol="false">
                <a:spAutoFit/>
              </a:bodyPr>
              <a:lstStyle/>
              <a:p>
                <a:pPr/>
                <a:r>
                  <a:rPr lang="en-US" sz="4000">
                    <a:solidFill>
                      <a:schemeClr val="accent3">
                        <a:alpha val="100000"/>
                      </a:schemeClr>
                    </a:solidFill>
                    <a:latin typeface="默认字体"/>
                    <a:ea typeface="默认字体"/>
                    <a:cs typeface="+mn-cs"/>
                  </a:rPr>
                  <a:t>03</a:t>
                </a:r>
                <a:endParaRPr sz="4000">
                  <a:solidFill>
                    <a:schemeClr val="accent3">
                      <a:alpha val="100000"/>
                    </a:schemeClr>
                  </a:solidFill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270" name="Tencent" descr="{&quot;isTemplate&quot;:true,&quot;type&quot;:&quot;title&quot;,&quot;canOmit&quot;:false,&quot;range&quot;:0}"/>
              <p:cNvSpPr txBox="true"/>
              <p:nvPr/>
            </p:nvSpPr>
            <p:spPr>
              <a:xfrm>
                <a:off x="792299" y="3775941"/>
                <a:ext cx="2321876" cy="393750"/>
              </a:xfrm>
              <a:prstGeom prst="rect">
                <a:avLst/>
              </a:prstGeom>
              <a:noFill/>
            </p:spPr>
            <p:txBody>
              <a:bodyPr wrap="square" rtlCol="false">
                <a:sp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sz="1800" b="true">
                    <a:latin typeface="默认字体"/>
                    <a:ea typeface="默认字体"/>
                    <a:cs typeface="+mn-cs"/>
                  </a:rPr>
                  <a:t>持续参与</a:t>
                </a:r>
                <a:endParaRPr lang="en-US" sz="2000" b="true"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271" name="Tencent" descr="{&quot;isTemplate&quot;:true,&quot;type&quot;:&quot;content&quot;,&quot;canOmit&quot;:true,&quot;range&quot;:0}"/>
              <p:cNvSpPr txBox="true"/>
              <p:nvPr/>
            </p:nvSpPr>
            <p:spPr>
              <a:xfrm rot="0" flipH="false" flipV="false">
                <a:off x="792299" y="4174828"/>
                <a:ext cx="2319416" cy="1280160"/>
              </a:xfrm>
              <a:prstGeom prst="rect">
                <a:avLst/>
              </a:prstGeom>
              <a:noFill/>
            </p:spPr>
            <p:txBody>
              <a:bodyPr wrap="square" rtlCol="false" anchor="b">
                <a:noAutofit/>
              </a:bodyPr>
              <a:lstStyle/>
              <a:p>
                <a:pPr marL="0" lvl="0" indent="0" algn="just">
                  <a:lnSpc>
                    <a:spcPct val="130000"/>
                  </a:lnSpc>
                  <a:buClrTx/>
                  <a:buSzPct val="25000"/>
                  <a:buFontTx/>
                  <a:buNone/>
                  <a:defRPr sz="1400">
                    <a:solidFill>
                      <a:schemeClr val="tx1">
                        <a:alpha val="100000"/>
                      </a:schemeClr>
                    </a:solidFill>
                    <a:latin typeface="Arial"/>
                    <a:ea typeface="黑体"/>
                    <a:cs typeface="+mn-cs"/>
                  </a:defRPr>
                </a:pPr>
                <a:r>
                  <a:rPr lang="zh-CN" sz="1200">
                    <a:solidFill>
                      <a:schemeClr val="tx1"/>
                    </a:solidFill>
                    <a:latin typeface="默认字体"/>
                    <a:ea typeface="默认字体"/>
                    <a:cs typeface="+mn-cs"/>
                  </a:rPr>
                  <a:t>用户需要持续参与大逃杀玩法，以保持房间内的位置和收益，刺激用户每日活跃。</a:t>
                </a:r>
                <a:endParaRPr/>
              </a:p>
            </p:txBody>
          </p:sp>
          <p:cxnSp>
            <p:nvCxnSpPr>
              <p:cNvPr id="272" name="直线连接符 45"/>
              <p:cNvCxnSpPr/>
              <p:nvPr/>
            </p:nvCxnSpPr>
            <p:spPr>
              <a:xfrm>
                <a:off x="660400" y="1536701"/>
                <a:ext cx="2583213" cy="0"/>
              </a:xfrm>
              <a:prstGeom prst="line">
                <a:avLst/>
              </a:prstGeom>
              <a:ln w="38100"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73" name="Tencent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660396" y="419688"/>
            <a:ext cx="10877550" cy="520700"/>
          </a:xfrm>
          <a:prstGeom prst="rect">
            <a:avLst/>
          </a:prstGeom>
          <a:noFill/>
        </p:spPr>
        <p:txBody>
          <a:bodyPr wrap="square" lIns="90000" tIns="46800" rIns="90000" bIns="46800" rtlCol="false" anchor="t" anchorCtr="false">
            <a:sp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zh-CN" sz="2800" b="true">
                <a:latin typeface="默认字体"/>
                <a:ea typeface="默认字体"/>
                <a:cs typeface="+mn-cs"/>
              </a:rPr>
              <a:t>大逃杀玩法介绍</a:t>
            </a:r>
            <a:endParaRPr lang="en-US" sz="2800" b="true">
              <a:latin typeface="默认字体"/>
              <a:ea typeface="默认字体"/>
              <a:cs typeface="+mn-c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>
  <p:cSld>
    <p:spTree>
      <p:nvGrpSpPr>
        <p:cNvPr id="27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标题 8"/>
          <p:cNvSpPr txBox="true"/>
          <p:nvPr/>
        </p:nvSpPr>
        <p:spPr>
          <a:xfrm>
            <a:off x="2133105" y="1765815"/>
            <a:ext cx="1443629" cy="77262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false" eaLnBrk="true" latinLnBrk="false" hangingPunct="true">
              <a:lnSpc>
                <a:spcPct val="90000"/>
              </a:lnSpc>
              <a:spcBef>
                <a:spcPct val="1"/>
              </a:spcBef>
              <a:buNone/>
              <a:defRPr lang="zh-CN" altLang="en-US" sz="2800" b="tru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altLang="zh-CN" sz="5400" dirty="false">
                <a:solidFill>
                  <a:schemeClr val="accent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06.</a:t>
            </a:r>
            <a:endParaRPr lang="en-GB" sz="6600" spc="300" dirty="false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76" name="标题 8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2133105" y="2661556"/>
            <a:ext cx="9435008" cy="991376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 defTabSz="914400" rtl="false" eaLnBrk="true" latinLnBrk="false" hangingPunct="true">
              <a:lnSpc>
                <a:spcPct val="90000"/>
              </a:lnSpc>
              <a:spcBef>
                <a:spcPct val="1"/>
              </a:spcBef>
              <a:buNone/>
              <a:defRPr lang="zh-CN" altLang="en-US" sz="6000" b="tru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l">
              <a:lnSpc>
                <a:spcPct val="100000"/>
              </a:lnSpc>
              <a:buNone/>
            </a:pPr>
            <a:r>
              <a:rPr lang="zh-CN" sz="5400" spc="300">
                <a:latin typeface="Microsoft YaHei"/>
                <a:ea typeface="Microsoft YaHei"/>
                <a:cs typeface="+mj-cs"/>
              </a:rPr>
              <a:t>合作与晋升机制</a:t>
            </a:r>
            <a:endParaRPr/>
          </a:p>
        </p:txBody>
      </p:sp>
      <p:sp>
        <p:nvSpPr>
          <p:cNvPr id="277" name="iṡliďé"/>
          <p:cNvSpPr/>
          <p:nvPr/>
        </p:nvSpPr>
        <p:spPr>
          <a:xfrm>
            <a:off x="10955135" y="641708"/>
            <a:ext cx="612978" cy="579536"/>
          </a:xfrm>
          <a:prstGeom prst="rect">
            <a:avLst/>
          </a:prstGeom>
          <a:gradFill flip="none" rotWithShape="true">
            <a:gsLst>
              <a:gs pos="0">
                <a:schemeClr val="accent1"/>
              </a:gs>
              <a:gs pos="61000">
                <a:schemeClr val="accent2">
                  <a:alpha val="40000"/>
                </a:schemeClr>
              </a:gs>
            </a:gsLst>
            <a:lin ang="2700000" scaled="true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lvl="0"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278" name="组合 13"/>
          <p:cNvGrpSpPr/>
          <p:nvPr/>
        </p:nvGrpSpPr>
        <p:grpSpPr>
          <a:xfrm>
            <a:off x="5561956" y="6125703"/>
            <a:ext cx="1105410" cy="45719"/>
            <a:chOff x="2000373" y="6117473"/>
            <a:chExt cx="1195538" cy="57600"/>
          </a:xfrm>
        </p:grpSpPr>
        <p:sp>
          <p:nvSpPr>
            <p:cNvPr id="279" name="ï$ľiḓè"/>
            <p:cNvSpPr/>
            <p:nvPr/>
          </p:nvSpPr>
          <p:spPr>
            <a:xfrm>
              <a:off x="2000373" y="6117473"/>
              <a:ext cx="324000" cy="57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  <p:sp>
          <p:nvSpPr>
            <p:cNvPr id="280" name="iśḻîḑê"/>
            <p:cNvSpPr/>
            <p:nvPr/>
          </p:nvSpPr>
          <p:spPr>
            <a:xfrm>
              <a:off x="2436142" y="6117473"/>
              <a:ext cx="324000" cy="576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  <p:sp>
          <p:nvSpPr>
            <p:cNvPr id="281" name="iṥḻiḓé"/>
            <p:cNvSpPr/>
            <p:nvPr/>
          </p:nvSpPr>
          <p:spPr>
            <a:xfrm>
              <a:off x="2871911" y="6117473"/>
              <a:ext cx="324000" cy="57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>
  <p:cSld>
    <p:spTree>
      <p:nvGrpSpPr>
        <p:cNvPr id="28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3" name="" descr="{&quot;isTemplate&quot;:true,&quot;type&quot;:&quot;list&quot;,&quot;alignment&quot;:&quot;left&quot;,&quot;alignmentVertical&quot;:&quot;top&quot;,&quot;canOmit&quot;:false,&quot;scalable&quot;:false,&quot;minItemsCount&quot;:-1}"/>
          <p:cNvGrpSpPr/>
          <p:nvPr/>
        </p:nvGrpSpPr>
        <p:grpSpPr>
          <a:xfrm>
            <a:off x="443510" y="1659786"/>
            <a:ext cx="11304980" cy="4835536"/>
            <a:chOff x="443510" y="1659786"/>
            <a:chExt cx="11304980" cy="4835536"/>
          </a:xfrm>
        </p:grpSpPr>
        <p:grpSp>
          <p:nvGrpSpPr>
            <p:cNvPr id="284" name=""/>
            <p:cNvGrpSpPr/>
            <p:nvPr/>
          </p:nvGrpSpPr>
          <p:grpSpPr>
            <a:xfrm rot="0" flipH="false" flipV="false">
              <a:off x="8148485" y="1659786"/>
              <a:ext cx="3600005" cy="2474614"/>
              <a:chOff x="7889263" y="1838704"/>
              <a:chExt cx="3600005" cy="2474614"/>
            </a:xfrm>
          </p:grpSpPr>
          <p:sp>
            <p:nvSpPr>
              <p:cNvPr id="285" name="文本框 18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7889263" y="1838704"/>
                <a:ext cx="3600005" cy="457200"/>
              </a:xfrm>
              <a:prstGeom prst="rect">
                <a:avLst/>
              </a:prstGeom>
              <a:noFill/>
            </p:spPr>
            <p:txBody>
              <a:bodyPr wrap="square" rtlCol="false">
                <a:no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sz="1800" b="true">
                    <a:solidFill>
                      <a:schemeClr val="accent1"/>
                    </a:solidFill>
                    <a:latin typeface="默认字体"/>
                    <a:ea typeface="默认字体"/>
                    <a:cs typeface="等线"/>
                    <a:sym typeface="思源宋体 CN"/>
                  </a:rPr>
                  <a:t>商城合伙人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286" name="文本框 19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7889263" y="2300368"/>
                <a:ext cx="3600005" cy="2012950"/>
              </a:xfrm>
              <a:prstGeom prst="rect">
                <a:avLst/>
              </a:prstGeom>
              <a:noFill/>
            </p:spPr>
            <p:txBody>
              <a:bodyPr wrap="square" rtlCol="false">
                <a:noAutofit/>
              </a:bodyPr>
              <a:lstStyle/>
              <a:p>
                <a:pPr marL="0" indent="0">
                  <a:lnSpc>
                    <a:spcPct val="130000"/>
                  </a:lnSpc>
                  <a:buNone/>
                </a:pPr>
                <a:r>
                  <a:rPr lang="zh-CN" sz="1400">
                    <a:latin typeface="默认字体"/>
                    <a:ea typeface="默认字体"/>
                    <a:cs typeface="等线"/>
                    <a:sym typeface="思源宋体 CN"/>
                  </a:rPr>
                  <a:t>通过缴纳2000积分成为商城合伙人，享受商城20%的收益，且交易手续费降为10%。</a:t>
                </a:r>
                <a:endParaRPr/>
              </a:p>
            </p:txBody>
          </p:sp>
        </p:grpSp>
        <p:grpSp>
          <p:nvGrpSpPr>
            <p:cNvPr id="287" name=""/>
            <p:cNvGrpSpPr/>
            <p:nvPr/>
          </p:nvGrpSpPr>
          <p:grpSpPr>
            <a:xfrm rot="0" flipH="false" flipV="false">
              <a:off x="443510" y="2772103"/>
              <a:ext cx="3600005" cy="2122755"/>
              <a:chOff x="585348" y="2967446"/>
              <a:chExt cx="3600005" cy="2122755"/>
            </a:xfrm>
          </p:grpSpPr>
          <p:sp>
            <p:nvSpPr>
              <p:cNvPr id="288" name="文本框 22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585348" y="2967446"/>
                <a:ext cx="3600005" cy="393700"/>
              </a:xfrm>
              <a:prstGeom prst="rect">
                <a:avLst/>
              </a:prstGeom>
              <a:noFill/>
              <a:ln/>
            </p:spPr>
            <p:txBody>
              <a:bodyPr wrap="square" rtlCol="false">
                <a:noAutofit/>
              </a:bodyPr>
              <a:lstStyle/>
              <a:p>
                <a:pPr marL="0" indent="0" algn="r">
                  <a:lnSpc>
                    <a:spcPct val="100000"/>
                  </a:lnSpc>
                  <a:buNone/>
                </a:pPr>
                <a:r>
                  <a:rPr lang="zh-CN" sz="1800" b="true">
                    <a:solidFill>
                      <a:schemeClr val="accent1"/>
                    </a:solidFill>
                    <a:latin typeface="默认字体"/>
                    <a:ea typeface="默认字体"/>
                    <a:cs typeface="等线"/>
                    <a:sym typeface="思源宋体 CN"/>
                  </a:rPr>
                  <a:t>额外福利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289" name="文本框 23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585348" y="3401101"/>
                <a:ext cx="3600005" cy="1689100"/>
              </a:xfrm>
              <a:prstGeom prst="rect">
                <a:avLst/>
              </a:prstGeom>
              <a:noFill/>
              <a:ln/>
            </p:spPr>
            <p:txBody>
              <a:bodyPr wrap="square" rtlCol="false">
                <a:noAutofit/>
              </a:bodyPr>
              <a:lstStyle/>
              <a:p>
                <a:pPr marL="0" indent="0" algn="r">
                  <a:lnSpc>
                    <a:spcPct val="130000"/>
                  </a:lnSpc>
                  <a:buNone/>
                </a:pPr>
                <a:r>
                  <a:rPr lang="zh-CN" sz="1400">
                    <a:latin typeface="默认字体"/>
                    <a:ea typeface="默认字体"/>
                    <a:cs typeface="等线"/>
                    <a:sym typeface="思源宋体 CN"/>
                  </a:rPr>
                  <a:t>合伙人除了获得商城收益外，还有机会享受其他的推广奖励和积分红利。</a:t>
                </a:r>
                <a:endParaRPr/>
              </a:p>
            </p:txBody>
          </p:sp>
        </p:grpSp>
        <p:grpSp>
          <p:nvGrpSpPr>
            <p:cNvPr id="290" name=""/>
            <p:cNvGrpSpPr/>
            <p:nvPr/>
          </p:nvGrpSpPr>
          <p:grpSpPr>
            <a:xfrm rot="0" flipH="false" flipV="false">
              <a:off x="8148485" y="4020708"/>
              <a:ext cx="3600005" cy="2474614"/>
              <a:chOff x="7889263" y="1838704"/>
              <a:chExt cx="3600005" cy="2474614"/>
            </a:xfrm>
          </p:grpSpPr>
          <p:sp>
            <p:nvSpPr>
              <p:cNvPr id="291" name="文本框 18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7889263" y="1838704"/>
                <a:ext cx="3600005" cy="457200"/>
              </a:xfrm>
              <a:prstGeom prst="rect">
                <a:avLst/>
              </a:prstGeom>
              <a:noFill/>
            </p:spPr>
            <p:txBody>
              <a:bodyPr wrap="square" rtlCol="false">
                <a:no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sz="1800" b="true">
                    <a:solidFill>
                      <a:schemeClr val="accent1"/>
                    </a:solidFill>
                    <a:latin typeface="默认字体"/>
                    <a:ea typeface="默认字体"/>
                    <a:cs typeface="等线"/>
                    <a:sym typeface="思源宋体 CN"/>
                  </a:rPr>
                  <a:t>团队招募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292" name="文本框 19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7889263" y="2300368"/>
                <a:ext cx="3600005" cy="2012950"/>
              </a:xfrm>
              <a:prstGeom prst="rect">
                <a:avLst/>
              </a:prstGeom>
              <a:noFill/>
            </p:spPr>
            <p:txBody>
              <a:bodyPr wrap="square" rtlCol="false">
                <a:noAutofit/>
              </a:bodyPr>
              <a:lstStyle/>
              <a:p>
                <a:pPr marL="0" indent="0">
                  <a:lnSpc>
                    <a:spcPct val="130000"/>
                  </a:lnSpc>
                  <a:buNone/>
                </a:pPr>
                <a:r>
                  <a:rPr lang="zh-CN" sz="1400">
                    <a:latin typeface="默认字体"/>
                    <a:ea typeface="默认字体"/>
                    <a:cs typeface="等线"/>
                    <a:sym typeface="思源宋体 CN"/>
                  </a:rPr>
                  <a:t>合伙人可以招募更多会员加入团队，团队规模扩大，合伙人的收益也会相应提高。</a:t>
                </a:r>
                <a:endParaRPr/>
              </a:p>
            </p:txBody>
          </p:sp>
        </p:grpSp>
      </p:grpSp>
      <p:grpSp>
        <p:nvGrpSpPr>
          <p:cNvPr id="293" name=""/>
          <p:cNvGrpSpPr/>
          <p:nvPr/>
        </p:nvGrpSpPr>
        <p:grpSpPr>
          <a:xfrm rot="0" flipH="false" flipV="false">
            <a:off x="4611972" y="2366579"/>
            <a:ext cx="2968056" cy="3275408"/>
            <a:chOff x="4573871" y="2590566"/>
            <a:chExt cx="2968056" cy="3275408"/>
          </a:xfrm>
        </p:grpSpPr>
        <p:sp>
          <p:nvSpPr>
            <p:cNvPr id="294" name="íṩľiďê"/>
            <p:cNvSpPr/>
            <p:nvPr/>
          </p:nvSpPr>
          <p:spPr>
            <a:xfrm rot="18900000" flipH="false" flipV="false">
              <a:off x="4573871" y="2590566"/>
              <a:ext cx="2968056" cy="2968056"/>
            </a:xfrm>
            <a:prstGeom prst="round2DiagRect">
              <a:avLst/>
            </a:prstGeom>
            <a:solidFill>
              <a:schemeClr val="accent1">
                <a:lumMod val="20000"/>
                <a:lumOff val="80000"/>
                <a:alpha val="15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anchor="ctr"/>
            <a:lstStyle/>
            <a:p>
              <a:pPr marL="0" lvl="0" indent="0" algn="ctr" defTabSz="913765">
                <a:lnSpc>
                  <a:spcPct val="100000"/>
                </a:lnSpc>
                <a:buClrTx/>
                <a:buSzTx/>
                <a:buFontTx/>
                <a:buNone/>
                <a:defRPr sz="1800">
                  <a:solidFill>
                    <a:schemeClr val="lt1">
                      <a:alpha val="100000"/>
                    </a:schemeClr>
                  </a:solidFill>
                  <a:latin typeface="Arial"/>
                  <a:ea typeface="Microsoft YaHei"/>
                </a:defRPr>
              </a:pPr>
              <a:endParaRPr sz="1800" b="false" i="false" u="none" strike="noStrike" spc="0" baseline="0">
                <a:ln>
                  <a:noFill/>
                </a:ln>
                <a:solidFill>
                  <a:srgbClr val="FFFFFF">
                    <a:alpha val="100000"/>
                  </a:srgbClr>
                </a:solidFill>
                <a:effectLst/>
              </a:endParaRPr>
            </a:p>
          </p:txBody>
        </p:sp>
        <p:sp>
          <p:nvSpPr>
            <p:cNvPr id="295" name="ïṩlîḑé"/>
            <p:cNvSpPr/>
            <p:nvPr/>
          </p:nvSpPr>
          <p:spPr>
            <a:xfrm rot="18900000" flipH="false" flipV="false">
              <a:off x="4821209" y="3187693"/>
              <a:ext cx="2473380" cy="2473379"/>
            </a:xfrm>
            <a:prstGeom prst="round2Diag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anchor="ctr"/>
            <a:lstStyle/>
            <a:p>
              <a:pPr marL="0" lvl="0" indent="0" algn="ctr" defTabSz="913765">
                <a:lnSpc>
                  <a:spcPct val="100000"/>
                </a:lnSpc>
                <a:buClrTx/>
                <a:buSzTx/>
                <a:buFontTx/>
                <a:buNone/>
                <a:defRPr sz="1800">
                  <a:solidFill>
                    <a:schemeClr val="lt1">
                      <a:alpha val="100000"/>
                    </a:schemeClr>
                  </a:solidFill>
                  <a:latin typeface="Arial"/>
                  <a:ea typeface="Microsoft YaHei"/>
                </a:defRPr>
              </a:pPr>
              <a:endParaRPr sz="1800" b="false" i="false" u="none" strike="noStrike" spc="0" baseline="0">
                <a:ln>
                  <a:noFill/>
                </a:ln>
                <a:solidFill>
                  <a:srgbClr val="FFFFFF">
                    <a:alpha val="100000"/>
                  </a:srgbClr>
                </a:solidFill>
                <a:effectLst/>
              </a:endParaRPr>
            </a:p>
          </p:txBody>
        </p:sp>
        <p:sp>
          <p:nvSpPr>
            <p:cNvPr id="296" name="ïSḻïďè"/>
            <p:cNvSpPr/>
            <p:nvPr/>
          </p:nvSpPr>
          <p:spPr>
            <a:xfrm rot="18900000" flipH="false" flipV="false">
              <a:off x="5068547" y="3784819"/>
              <a:ext cx="1978704" cy="1978704"/>
            </a:xfrm>
            <a:prstGeom prst="round2Diag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anchor="ctr"/>
            <a:lstStyle/>
            <a:p>
              <a:pPr marL="0" lvl="0" indent="0" algn="ctr" defTabSz="913765">
                <a:lnSpc>
                  <a:spcPct val="100000"/>
                </a:lnSpc>
                <a:buClrTx/>
                <a:buSzTx/>
                <a:buFontTx/>
                <a:buNone/>
                <a:defRPr sz="1800">
                  <a:solidFill>
                    <a:schemeClr val="lt1">
                      <a:alpha val="100000"/>
                    </a:schemeClr>
                  </a:solidFill>
                  <a:latin typeface="Arial"/>
                  <a:ea typeface="Microsoft YaHei"/>
                </a:defRPr>
              </a:pPr>
              <a:endParaRPr sz="1800" b="false" i="false" u="none" strike="noStrike" spc="0" baseline="0">
                <a:ln>
                  <a:noFill/>
                </a:ln>
                <a:solidFill>
                  <a:srgbClr val="FFFFFF">
                    <a:alpha val="100000"/>
                  </a:srgbClr>
                </a:solidFill>
                <a:effectLst/>
              </a:endParaRPr>
            </a:p>
          </p:txBody>
        </p:sp>
        <p:sp>
          <p:nvSpPr>
            <p:cNvPr id="297" name="í$lîḓê"/>
            <p:cNvSpPr/>
            <p:nvPr/>
          </p:nvSpPr>
          <p:spPr>
            <a:xfrm rot="18900000" flipH="false" flipV="false">
              <a:off x="5315885" y="4381945"/>
              <a:ext cx="1484028" cy="1484029"/>
            </a:xfrm>
            <a:prstGeom prst="round2DiagRect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anchor="ctr"/>
            <a:lstStyle/>
            <a:p>
              <a:pPr marL="0" lvl="0" indent="0" algn="ctr" defTabSz="913765">
                <a:lnSpc>
                  <a:spcPct val="100000"/>
                </a:lnSpc>
                <a:buClrTx/>
                <a:buSzTx/>
                <a:buFontTx/>
                <a:buNone/>
                <a:defRPr sz="1800">
                  <a:solidFill>
                    <a:schemeClr val="lt1">
                      <a:alpha val="100000"/>
                    </a:schemeClr>
                  </a:solidFill>
                  <a:latin typeface="Arial"/>
                  <a:ea typeface="Microsoft YaHei"/>
                </a:defRPr>
              </a:pPr>
              <a:endParaRPr sz="1800" b="false" i="false" u="none" strike="noStrike" spc="0" baseline="0">
                <a:ln>
                  <a:noFill/>
                </a:ln>
                <a:solidFill>
                  <a:srgbClr val="FFFFFF">
                    <a:alpha val="100000"/>
                  </a:srgbClr>
                </a:solidFill>
                <a:effectLst/>
              </a:endParaRPr>
            </a:p>
          </p:txBody>
        </p:sp>
      </p:grpSp>
      <p:sp>
        <p:nvSpPr>
          <p:cNvPr id="298" name="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660396" y="418039"/>
            <a:ext cx="10668000" cy="520700"/>
          </a:xfrm>
          <a:prstGeom prst="rect">
            <a:avLst/>
          </a:prstGeom>
          <a:noFill/>
        </p:spPr>
        <p:txBody>
          <a:bodyPr wrap="square" lIns="90000" tIns="46800" rIns="90000" bIns="46800" rtlCol="false" anchor="b" anchorCtr="false">
            <a:sp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zh-CN" sz="2800" b="true">
                <a:latin typeface="默认字体"/>
                <a:ea typeface="默认字体"/>
                <a:cs typeface="+mn-cs"/>
              </a:rPr>
              <a:t>合伙人权益</a:t>
            </a:r>
            <a:endParaRPr lang="en-US" sz="2800" b="true">
              <a:latin typeface="默认字体"/>
              <a:ea typeface="默认字体"/>
              <a:cs typeface="+mn-c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>
  <p:cSld>
    <p:spTree>
      <p:nvGrpSpPr>
        <p:cNvPr id="29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0" name="组合 4"/>
          <p:cNvGrpSpPr/>
          <p:nvPr/>
        </p:nvGrpSpPr>
        <p:grpSpPr>
          <a:xfrm rot="0" flipH="false" flipV="false">
            <a:off x="6389849" y="1505543"/>
            <a:ext cx="4605096" cy="4723128"/>
            <a:chOff x="6492875" y="1305694"/>
            <a:chExt cx="4605096" cy="4723127"/>
          </a:xfrm>
          <a:effectLst>
            <a:outerShdw blurRad="190500" dist="38100" dir="2700000" algn="tl" rotWithShape="false">
              <a:prstClr val="black">
                <a:alpha val="20000"/>
              </a:prstClr>
            </a:outerShdw>
          </a:effectLst>
        </p:grpSpPr>
        <p:sp>
          <p:nvSpPr>
            <p:cNvPr id="301" name="Freeform 5"/>
            <p:cNvSpPr/>
            <p:nvPr/>
          </p:nvSpPr>
          <p:spPr bwMode="auto">
            <a:xfrm rot="20766797">
              <a:off x="6830756" y="1305694"/>
              <a:ext cx="3554759" cy="1992948"/>
            </a:xfrm>
            <a:custGeom>
              <a:avLst/>
              <a:gdLst>
                <a:gd name="T0" fmla="*/ 291 w 501"/>
                <a:gd name="T1" fmla="*/ 281 h 281"/>
                <a:gd name="T2" fmla="*/ 268 w 501"/>
                <a:gd name="T3" fmla="*/ 246 h 281"/>
                <a:gd name="T4" fmla="*/ 232 w 501"/>
                <a:gd name="T5" fmla="*/ 227 h 281"/>
                <a:gd name="T6" fmla="*/ 191 w 501"/>
                <a:gd name="T7" fmla="*/ 228 h 281"/>
                <a:gd name="T8" fmla="*/ 156 w 501"/>
                <a:gd name="T9" fmla="*/ 249 h 281"/>
                <a:gd name="T10" fmla="*/ 0 w 501"/>
                <a:gd name="T11" fmla="*/ 92 h 281"/>
                <a:gd name="T12" fmla="*/ 61 w 501"/>
                <a:gd name="T13" fmla="*/ 45 h 281"/>
                <a:gd name="T14" fmla="*/ 131 w 501"/>
                <a:gd name="T15" fmla="*/ 15 h 281"/>
                <a:gd name="T16" fmla="*/ 283 w 501"/>
                <a:gd name="T17" fmla="*/ 12 h 281"/>
                <a:gd name="T18" fmla="*/ 355 w 501"/>
                <a:gd name="T19" fmla="*/ 39 h 281"/>
                <a:gd name="T20" fmla="*/ 418 w 501"/>
                <a:gd name="T21" fmla="*/ 84 h 281"/>
                <a:gd name="T22" fmla="*/ 467 w 501"/>
                <a:gd name="T23" fmla="*/ 142 h 281"/>
                <a:gd name="T24" fmla="*/ 501 w 501"/>
                <a:gd name="T25" fmla="*/ 211 h 281"/>
                <a:gd name="T26" fmla="*/ 291 w 501"/>
                <a:gd name="T27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01" h="281">
                  <a:moveTo>
                    <a:pt x="291" y="281"/>
                  </a:moveTo>
                  <a:cubicBezTo>
                    <a:pt x="286" y="267"/>
                    <a:pt x="279" y="256"/>
                    <a:pt x="268" y="246"/>
                  </a:cubicBezTo>
                  <a:cubicBezTo>
                    <a:pt x="258" y="237"/>
                    <a:pt x="246" y="230"/>
                    <a:pt x="232" y="227"/>
                  </a:cubicBezTo>
                  <a:cubicBezTo>
                    <a:pt x="219" y="224"/>
                    <a:pt x="205" y="224"/>
                    <a:pt x="191" y="228"/>
                  </a:cubicBezTo>
                  <a:cubicBezTo>
                    <a:pt x="178" y="232"/>
                    <a:pt x="166" y="239"/>
                    <a:pt x="156" y="249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18" y="74"/>
                    <a:pt x="38" y="58"/>
                    <a:pt x="61" y="45"/>
                  </a:cubicBezTo>
                  <a:cubicBezTo>
                    <a:pt x="83" y="32"/>
                    <a:pt x="107" y="22"/>
                    <a:pt x="131" y="15"/>
                  </a:cubicBezTo>
                  <a:cubicBezTo>
                    <a:pt x="181" y="1"/>
                    <a:pt x="233" y="0"/>
                    <a:pt x="283" y="12"/>
                  </a:cubicBezTo>
                  <a:cubicBezTo>
                    <a:pt x="308" y="18"/>
                    <a:pt x="333" y="27"/>
                    <a:pt x="355" y="39"/>
                  </a:cubicBezTo>
                  <a:cubicBezTo>
                    <a:pt x="378" y="51"/>
                    <a:pt x="399" y="66"/>
                    <a:pt x="418" y="84"/>
                  </a:cubicBezTo>
                  <a:cubicBezTo>
                    <a:pt x="437" y="101"/>
                    <a:pt x="453" y="120"/>
                    <a:pt x="467" y="142"/>
                  </a:cubicBezTo>
                  <a:cubicBezTo>
                    <a:pt x="481" y="164"/>
                    <a:pt x="493" y="187"/>
                    <a:pt x="501" y="211"/>
                  </a:cubicBezTo>
                  <a:lnTo>
                    <a:pt x="291" y="281"/>
                  </a:lnTo>
                  <a:close/>
                </a:path>
              </a:pathLst>
            </a:custGeom>
            <a:gradFill flip="none" rotWithShape="true">
              <a:gsLst>
                <a:gs pos="17000">
                  <a:schemeClr val="accent1">
                    <a:alpha val="100000"/>
                  </a:schemeClr>
                </a:gs>
                <a:gs pos="100000">
                  <a:schemeClr val="accent1">
                    <a:alpha val="100000"/>
                  </a:schemeClr>
                </a:gs>
              </a:gsLst>
              <a:lin ang="2700000" scaled="true"/>
              <a:tileRect l="0" t="0" r="0" b="0"/>
            </a:gradFill>
            <a:ln>
              <a:noFill/>
            </a:ln>
          </p:spPr>
          <p:txBody>
            <a:bodyPr vert="horz" wrap="square" lIns="91440" tIns="45720" rIns="91440" bIns="45720" numCol="1" anchor="t" anchorCtr="false" compatLnSpc="true"/>
            <a:lstStyle>
              <a:defPPr>
                <a:defRPr lang="zh-CN"/>
              </a:defPPr>
              <a:lvl1pPr marL="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/>
              <a:endParaRPr lang="zh-CN">
                <a:solidFill>
                  <a:schemeClr val="tx1">
                    <a:lumMod val="75000"/>
                    <a:lumOff val="25000"/>
                    <a:alpha val="100000"/>
                  </a:schemeClr>
                </a:solidFill>
                <a:latin typeface="默认字体"/>
                <a:ea typeface="默认字体"/>
                <a:cs typeface="+mn-cs"/>
                <a:sym typeface="思源宋体 CN"/>
              </a:endParaRPr>
            </a:p>
          </p:txBody>
        </p:sp>
        <p:sp>
          <p:nvSpPr>
            <p:cNvPr id="302" name="Freeform 6"/>
            <p:cNvSpPr/>
            <p:nvPr/>
          </p:nvSpPr>
          <p:spPr bwMode="auto">
            <a:xfrm rot="20766797">
              <a:off x="8494247" y="2905695"/>
              <a:ext cx="2603724" cy="2722075"/>
            </a:xfrm>
            <a:custGeom>
              <a:avLst/>
              <a:gdLst>
                <a:gd name="T0" fmla="*/ 45 w 367"/>
                <a:gd name="T1" fmla="*/ 157 h 384"/>
                <a:gd name="T2" fmla="*/ 86 w 367"/>
                <a:gd name="T3" fmla="*/ 155 h 384"/>
                <a:gd name="T4" fmla="*/ 121 w 367"/>
                <a:gd name="T5" fmla="*/ 134 h 384"/>
                <a:gd name="T6" fmla="*/ 140 w 367"/>
                <a:gd name="T7" fmla="*/ 98 h 384"/>
                <a:gd name="T8" fmla="*/ 140 w 367"/>
                <a:gd name="T9" fmla="*/ 57 h 384"/>
                <a:gd name="T10" fmla="*/ 353 w 367"/>
                <a:gd name="T11" fmla="*/ 0 h 384"/>
                <a:gd name="T12" fmla="*/ 355 w 367"/>
                <a:gd name="T13" fmla="*/ 152 h 384"/>
                <a:gd name="T14" fmla="*/ 326 w 367"/>
                <a:gd name="T15" fmla="*/ 224 h 384"/>
                <a:gd name="T16" fmla="*/ 281 w 367"/>
                <a:gd name="T17" fmla="*/ 286 h 384"/>
                <a:gd name="T18" fmla="*/ 222 w 367"/>
                <a:gd name="T19" fmla="*/ 334 h 384"/>
                <a:gd name="T20" fmla="*/ 152 w 367"/>
                <a:gd name="T21" fmla="*/ 366 h 384"/>
                <a:gd name="T22" fmla="*/ 0 w 367"/>
                <a:gd name="T23" fmla="*/ 374 h 384"/>
                <a:gd name="T24" fmla="*/ 45 w 367"/>
                <a:gd name="T25" fmla="*/ 157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7" h="384">
                  <a:moveTo>
                    <a:pt x="45" y="157"/>
                  </a:moveTo>
                  <a:cubicBezTo>
                    <a:pt x="58" y="160"/>
                    <a:pt x="73" y="160"/>
                    <a:pt x="86" y="155"/>
                  </a:cubicBezTo>
                  <a:cubicBezTo>
                    <a:pt x="99" y="151"/>
                    <a:pt x="111" y="144"/>
                    <a:pt x="121" y="134"/>
                  </a:cubicBezTo>
                  <a:cubicBezTo>
                    <a:pt x="130" y="123"/>
                    <a:pt x="137" y="111"/>
                    <a:pt x="140" y="98"/>
                  </a:cubicBezTo>
                  <a:cubicBezTo>
                    <a:pt x="144" y="85"/>
                    <a:pt x="143" y="70"/>
                    <a:pt x="140" y="57"/>
                  </a:cubicBezTo>
                  <a:cubicBezTo>
                    <a:pt x="353" y="0"/>
                    <a:pt x="353" y="0"/>
                    <a:pt x="353" y="0"/>
                  </a:cubicBezTo>
                  <a:cubicBezTo>
                    <a:pt x="367" y="50"/>
                    <a:pt x="367" y="102"/>
                    <a:pt x="355" y="152"/>
                  </a:cubicBezTo>
                  <a:cubicBezTo>
                    <a:pt x="348" y="177"/>
                    <a:pt x="339" y="201"/>
                    <a:pt x="326" y="224"/>
                  </a:cubicBezTo>
                  <a:cubicBezTo>
                    <a:pt x="314" y="246"/>
                    <a:pt x="299" y="267"/>
                    <a:pt x="281" y="286"/>
                  </a:cubicBezTo>
                  <a:cubicBezTo>
                    <a:pt x="264" y="304"/>
                    <a:pt x="244" y="320"/>
                    <a:pt x="222" y="334"/>
                  </a:cubicBezTo>
                  <a:cubicBezTo>
                    <a:pt x="200" y="348"/>
                    <a:pt x="177" y="359"/>
                    <a:pt x="152" y="366"/>
                  </a:cubicBezTo>
                  <a:cubicBezTo>
                    <a:pt x="103" y="382"/>
                    <a:pt x="50" y="384"/>
                    <a:pt x="0" y="374"/>
                  </a:cubicBezTo>
                  <a:lnTo>
                    <a:pt x="45" y="157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1"/>
              </a:solidFill>
            </a:ln>
            <a:effectLst/>
          </p:spPr>
          <p:txBody>
            <a:bodyPr vert="horz" wrap="square" lIns="91440" tIns="45720" rIns="91440" bIns="45720" numCol="1" anchor="t" anchorCtr="false" compatLnSpc="true"/>
            <a:lstStyle>
              <a:defPPr>
                <a:defRPr lang="zh-CN"/>
              </a:defPPr>
              <a:lvl1pPr marL="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/>
              <a:endParaRPr lang="zh-CN">
                <a:solidFill>
                  <a:schemeClr val="tx1">
                    <a:lumMod val="75000"/>
                    <a:lumOff val="25000"/>
                    <a:alpha val="100000"/>
                  </a:schemeClr>
                </a:solidFill>
                <a:latin typeface="默认字体"/>
                <a:ea typeface="默认字体"/>
                <a:cs typeface="+mn-cs"/>
                <a:sym typeface="思源宋体 CN"/>
              </a:endParaRPr>
            </a:p>
          </p:txBody>
        </p:sp>
        <p:sp>
          <p:nvSpPr>
            <p:cNvPr id="303" name="Freeform 7"/>
            <p:cNvSpPr/>
            <p:nvPr/>
          </p:nvSpPr>
          <p:spPr bwMode="auto">
            <a:xfrm rot="20766797">
              <a:off x="6492875" y="2533238"/>
              <a:ext cx="2014081" cy="3495583"/>
            </a:xfrm>
            <a:custGeom>
              <a:avLst/>
              <a:gdLst>
                <a:gd name="T0" fmla="*/ 245 w 284"/>
                <a:gd name="T1" fmla="*/ 147 h 493"/>
                <a:gd name="T2" fmla="*/ 226 w 284"/>
                <a:gd name="T3" fmla="*/ 183 h 493"/>
                <a:gd name="T4" fmla="*/ 228 w 284"/>
                <a:gd name="T5" fmla="*/ 224 h 493"/>
                <a:gd name="T6" fmla="*/ 249 w 284"/>
                <a:gd name="T7" fmla="*/ 259 h 493"/>
                <a:gd name="T8" fmla="*/ 284 w 284"/>
                <a:gd name="T9" fmla="*/ 279 h 493"/>
                <a:gd name="T10" fmla="*/ 227 w 284"/>
                <a:gd name="T11" fmla="*/ 493 h 493"/>
                <a:gd name="T12" fmla="*/ 156 w 284"/>
                <a:gd name="T13" fmla="*/ 464 h 493"/>
                <a:gd name="T14" fmla="*/ 95 w 284"/>
                <a:gd name="T15" fmla="*/ 418 h 493"/>
                <a:gd name="T16" fmla="*/ 47 w 284"/>
                <a:gd name="T17" fmla="*/ 358 h 493"/>
                <a:gd name="T18" fmla="*/ 16 w 284"/>
                <a:gd name="T19" fmla="*/ 287 h 493"/>
                <a:gd name="T20" fmla="*/ 11 w 284"/>
                <a:gd name="T21" fmla="*/ 136 h 493"/>
                <a:gd name="T22" fmla="*/ 37 w 284"/>
                <a:gd name="T23" fmla="*/ 63 h 493"/>
                <a:gd name="T24" fmla="*/ 80 w 284"/>
                <a:gd name="T25" fmla="*/ 0 h 493"/>
                <a:gd name="T26" fmla="*/ 245 w 284"/>
                <a:gd name="T27" fmla="*/ 147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4" h="493">
                  <a:moveTo>
                    <a:pt x="245" y="147"/>
                  </a:moveTo>
                  <a:cubicBezTo>
                    <a:pt x="236" y="158"/>
                    <a:pt x="229" y="170"/>
                    <a:pt x="226" y="183"/>
                  </a:cubicBezTo>
                  <a:cubicBezTo>
                    <a:pt x="223" y="197"/>
                    <a:pt x="224" y="211"/>
                    <a:pt x="228" y="224"/>
                  </a:cubicBezTo>
                  <a:cubicBezTo>
                    <a:pt x="232" y="238"/>
                    <a:pt x="239" y="249"/>
                    <a:pt x="249" y="259"/>
                  </a:cubicBezTo>
                  <a:cubicBezTo>
                    <a:pt x="259" y="269"/>
                    <a:pt x="271" y="276"/>
                    <a:pt x="284" y="279"/>
                  </a:cubicBezTo>
                  <a:cubicBezTo>
                    <a:pt x="227" y="493"/>
                    <a:pt x="227" y="493"/>
                    <a:pt x="227" y="493"/>
                  </a:cubicBezTo>
                  <a:cubicBezTo>
                    <a:pt x="203" y="486"/>
                    <a:pt x="179" y="476"/>
                    <a:pt x="156" y="464"/>
                  </a:cubicBezTo>
                  <a:cubicBezTo>
                    <a:pt x="134" y="451"/>
                    <a:pt x="113" y="435"/>
                    <a:pt x="95" y="418"/>
                  </a:cubicBezTo>
                  <a:cubicBezTo>
                    <a:pt x="77" y="400"/>
                    <a:pt x="61" y="380"/>
                    <a:pt x="47" y="358"/>
                  </a:cubicBezTo>
                  <a:cubicBezTo>
                    <a:pt x="34" y="336"/>
                    <a:pt x="23" y="312"/>
                    <a:pt x="16" y="287"/>
                  </a:cubicBezTo>
                  <a:cubicBezTo>
                    <a:pt x="1" y="238"/>
                    <a:pt x="0" y="186"/>
                    <a:pt x="11" y="136"/>
                  </a:cubicBezTo>
                  <a:cubicBezTo>
                    <a:pt x="16" y="110"/>
                    <a:pt x="25" y="86"/>
                    <a:pt x="37" y="63"/>
                  </a:cubicBezTo>
                  <a:cubicBezTo>
                    <a:pt x="48" y="40"/>
                    <a:pt x="63" y="19"/>
                    <a:pt x="80" y="0"/>
                  </a:cubicBezTo>
                  <a:lnTo>
                    <a:pt x="245" y="147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accent1"/>
              </a:solidFill>
            </a:ln>
            <a:effectLst/>
          </p:spPr>
          <p:txBody>
            <a:bodyPr vert="horz" wrap="square" lIns="91440" tIns="45720" rIns="91440" bIns="45720" numCol="1" anchor="t" anchorCtr="false" compatLnSpc="true"/>
            <a:lstStyle>
              <a:defPPr>
                <a:defRPr lang="zh-CN"/>
              </a:defPPr>
              <a:lvl1pPr marL="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/>
              <a:endParaRPr lang="zh-CN">
                <a:solidFill>
                  <a:schemeClr val="tx1">
                    <a:lumMod val="75000"/>
                    <a:lumOff val="25000"/>
                    <a:alpha val="100000"/>
                  </a:schemeClr>
                </a:solidFill>
                <a:latin typeface="默认字体"/>
                <a:ea typeface="默认字体"/>
                <a:cs typeface="+mn-cs"/>
                <a:sym typeface="思源宋体 CN"/>
              </a:endParaRPr>
            </a:p>
          </p:txBody>
        </p:sp>
        <p:grpSp>
          <p:nvGrpSpPr>
            <p:cNvPr id="304" name="组合 23"/>
            <p:cNvGrpSpPr/>
            <p:nvPr/>
          </p:nvGrpSpPr>
          <p:grpSpPr>
            <a:xfrm>
              <a:off x="8140421" y="1937870"/>
              <a:ext cx="740454" cy="809518"/>
              <a:chOff x="930276" y="5935662"/>
              <a:chExt cx="306388" cy="334965"/>
            </a:xfrm>
            <a:solidFill>
              <a:schemeClr val="bg1"/>
            </a:solidFill>
            <a:effectLst/>
          </p:grpSpPr>
          <p:sp>
            <p:nvSpPr>
              <p:cNvPr id="305" name="Freeform 665"/>
              <p:cNvSpPr/>
              <p:nvPr/>
            </p:nvSpPr>
            <p:spPr bwMode="auto">
              <a:xfrm>
                <a:off x="930276" y="5935662"/>
                <a:ext cx="306388" cy="236538"/>
              </a:xfrm>
              <a:custGeom>
                <a:avLst/>
                <a:gdLst>
                  <a:gd name="T0" fmla="*/ 179 w 193"/>
                  <a:gd name="T1" fmla="*/ 54 h 149"/>
                  <a:gd name="T2" fmla="*/ 193 w 193"/>
                  <a:gd name="T3" fmla="*/ 0 h 149"/>
                  <a:gd name="T4" fmla="*/ 138 w 193"/>
                  <a:gd name="T5" fmla="*/ 13 h 149"/>
                  <a:gd name="T6" fmla="*/ 152 w 193"/>
                  <a:gd name="T7" fmla="*/ 27 h 149"/>
                  <a:gd name="T8" fmla="*/ 99 w 193"/>
                  <a:gd name="T9" fmla="*/ 79 h 149"/>
                  <a:gd name="T10" fmla="*/ 77 w 193"/>
                  <a:gd name="T11" fmla="*/ 57 h 149"/>
                  <a:gd name="T12" fmla="*/ 0 w 193"/>
                  <a:gd name="T13" fmla="*/ 134 h 149"/>
                  <a:gd name="T14" fmla="*/ 15 w 193"/>
                  <a:gd name="T15" fmla="*/ 149 h 149"/>
                  <a:gd name="T16" fmla="*/ 15 w 193"/>
                  <a:gd name="T17" fmla="*/ 149 h 149"/>
                  <a:gd name="T18" fmla="*/ 77 w 193"/>
                  <a:gd name="T19" fmla="*/ 87 h 149"/>
                  <a:gd name="T20" fmla="*/ 99 w 193"/>
                  <a:gd name="T21" fmla="*/ 108 h 149"/>
                  <a:gd name="T22" fmla="*/ 167 w 193"/>
                  <a:gd name="T23" fmla="*/ 41 h 149"/>
                  <a:gd name="T24" fmla="*/ 179 w 193"/>
                  <a:gd name="T25" fmla="*/ 54 h 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93" h="149">
                    <a:moveTo>
                      <a:pt x="179" y="54"/>
                    </a:moveTo>
                    <a:lnTo>
                      <a:pt x="193" y="0"/>
                    </a:lnTo>
                    <a:lnTo>
                      <a:pt x="138" y="13"/>
                    </a:lnTo>
                    <a:lnTo>
                      <a:pt x="152" y="27"/>
                    </a:lnTo>
                    <a:lnTo>
                      <a:pt x="99" y="79"/>
                    </a:lnTo>
                    <a:lnTo>
                      <a:pt x="77" y="57"/>
                    </a:lnTo>
                    <a:lnTo>
                      <a:pt x="0" y="134"/>
                    </a:lnTo>
                    <a:lnTo>
                      <a:pt x="15" y="149"/>
                    </a:lnTo>
                    <a:lnTo>
                      <a:pt x="15" y="149"/>
                    </a:lnTo>
                    <a:lnTo>
                      <a:pt x="77" y="87"/>
                    </a:lnTo>
                    <a:lnTo>
                      <a:pt x="99" y="108"/>
                    </a:lnTo>
                    <a:lnTo>
                      <a:pt x="167" y="41"/>
                    </a:lnTo>
                    <a:lnTo>
                      <a:pt x="179" y="5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  <p:txBody>
              <a:bodyPr vert="horz" wrap="square" lIns="91440" tIns="45720" rIns="91440" bIns="45720" numCol="1" anchor="t" anchorCtr="false" compatLnSpc="true"/>
              <a:lstStyle>
                <a:defPPr>
                  <a:defRPr lang="zh-CN"/>
                </a:defPPr>
                <a:lvl1pPr marL="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:endParaRPr lang="zh-CN">
                  <a:solidFill>
                    <a:schemeClr val="tx1">
                      <a:lumMod val="75000"/>
                      <a:lumOff val="25000"/>
                      <a:alpha val="100000"/>
                    </a:schemeClr>
                  </a:solidFill>
                  <a:latin typeface="默认字体"/>
                  <a:ea typeface="默认字体"/>
                  <a:cs typeface="+mn-cs"/>
                  <a:sym typeface="思源宋体 CN"/>
                </a:endParaRPr>
              </a:p>
            </p:txBody>
          </p:sp>
          <p:sp>
            <p:nvSpPr>
              <p:cNvPr id="306" name="Rectangle 666"/>
              <p:cNvSpPr>
                <a:spLocks noChangeArrowheads="true"/>
              </p:cNvSpPr>
              <p:nvPr/>
            </p:nvSpPr>
            <p:spPr bwMode="auto">
              <a:xfrm>
                <a:off x="957264" y="6189664"/>
                <a:ext cx="44450" cy="8096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/>
              </a:extLst>
            </p:spPr>
            <p:txBody>
              <a:bodyPr vert="horz" wrap="square" lIns="91440" tIns="45720" rIns="91440" bIns="45720" numCol="1" anchor="t" anchorCtr="false" compatLnSpc="true"/>
              <a:lstStyle>
                <a:defPPr>
                  <a:defRPr lang="zh-CN"/>
                </a:defPPr>
                <a:lvl1pPr marL="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:endParaRPr lang="zh-CN">
                  <a:solidFill>
                    <a:schemeClr val="tx1">
                      <a:lumMod val="75000"/>
                      <a:lumOff val="25000"/>
                      <a:alpha val="100000"/>
                    </a:schemeClr>
                  </a:solidFill>
                  <a:latin typeface="默认字体"/>
                  <a:ea typeface="默认字体"/>
                  <a:cs typeface="+mn-cs"/>
                  <a:sym typeface="思源宋体 CN"/>
                </a:endParaRPr>
              </a:p>
            </p:txBody>
          </p:sp>
          <p:sp>
            <p:nvSpPr>
              <p:cNvPr id="307" name="Rectangle 667"/>
              <p:cNvSpPr>
                <a:spLocks noChangeArrowheads="true"/>
              </p:cNvSpPr>
              <p:nvPr/>
            </p:nvSpPr>
            <p:spPr bwMode="auto">
              <a:xfrm>
                <a:off x="1030289" y="6149976"/>
                <a:ext cx="44450" cy="1206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/>
              </a:extLst>
            </p:spPr>
            <p:txBody>
              <a:bodyPr vert="horz" wrap="square" lIns="91440" tIns="45720" rIns="91440" bIns="45720" numCol="1" anchor="t" anchorCtr="false" compatLnSpc="true"/>
              <a:lstStyle>
                <a:defPPr>
                  <a:defRPr lang="zh-CN"/>
                </a:defPPr>
                <a:lvl1pPr marL="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:endParaRPr lang="zh-CN">
                  <a:solidFill>
                    <a:schemeClr val="tx1">
                      <a:lumMod val="75000"/>
                      <a:lumOff val="25000"/>
                      <a:alpha val="100000"/>
                    </a:schemeClr>
                  </a:solidFill>
                  <a:latin typeface="默认字体"/>
                  <a:ea typeface="默认字体"/>
                  <a:cs typeface="+mn-cs"/>
                  <a:sym typeface="思源宋体 CN"/>
                </a:endParaRPr>
              </a:p>
            </p:txBody>
          </p:sp>
          <p:sp>
            <p:nvSpPr>
              <p:cNvPr id="308" name="Rectangle 668"/>
              <p:cNvSpPr>
                <a:spLocks noChangeArrowheads="true"/>
              </p:cNvSpPr>
              <p:nvPr/>
            </p:nvSpPr>
            <p:spPr bwMode="auto">
              <a:xfrm>
                <a:off x="1104901" y="6110289"/>
                <a:ext cx="44450" cy="1603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/>
              </a:extLst>
            </p:spPr>
            <p:txBody>
              <a:bodyPr vert="horz" wrap="square" lIns="91440" tIns="45720" rIns="91440" bIns="45720" numCol="1" anchor="t" anchorCtr="false" compatLnSpc="true"/>
              <a:lstStyle>
                <a:defPPr>
                  <a:defRPr lang="zh-CN"/>
                </a:defPPr>
                <a:lvl1pPr marL="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:endParaRPr lang="zh-CN">
                  <a:solidFill>
                    <a:schemeClr val="tx1">
                      <a:lumMod val="75000"/>
                      <a:lumOff val="25000"/>
                      <a:alpha val="100000"/>
                    </a:schemeClr>
                  </a:solidFill>
                  <a:latin typeface="默认字体"/>
                  <a:ea typeface="默认字体"/>
                  <a:cs typeface="+mn-cs"/>
                  <a:sym typeface="思源宋体 CN"/>
                </a:endParaRPr>
              </a:p>
            </p:txBody>
          </p:sp>
          <p:sp>
            <p:nvSpPr>
              <p:cNvPr id="309" name="Rectangle 669"/>
              <p:cNvSpPr>
                <a:spLocks noChangeArrowheads="true"/>
              </p:cNvSpPr>
              <p:nvPr/>
            </p:nvSpPr>
            <p:spPr bwMode="auto">
              <a:xfrm>
                <a:off x="1177926" y="6070601"/>
                <a:ext cx="44450" cy="2000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/>
              </a:extLst>
            </p:spPr>
            <p:txBody>
              <a:bodyPr vert="horz" wrap="square" lIns="91440" tIns="45720" rIns="91440" bIns="45720" numCol="1" anchor="t" anchorCtr="false" compatLnSpc="true"/>
              <a:lstStyle>
                <a:defPPr>
                  <a:defRPr lang="zh-CN"/>
                </a:defPPr>
                <a:lvl1pPr marL="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:endParaRPr lang="zh-CN">
                  <a:solidFill>
                    <a:schemeClr val="tx1">
                      <a:lumMod val="75000"/>
                      <a:lumOff val="25000"/>
                      <a:alpha val="100000"/>
                    </a:schemeClr>
                  </a:solidFill>
                  <a:latin typeface="默认字体"/>
                  <a:ea typeface="默认字体"/>
                  <a:cs typeface="+mn-cs"/>
                  <a:sym typeface="思源宋体 CN"/>
                </a:endParaRPr>
              </a:p>
            </p:txBody>
          </p:sp>
        </p:grpSp>
        <p:grpSp>
          <p:nvGrpSpPr>
            <p:cNvPr id="310" name="组合 24"/>
            <p:cNvGrpSpPr/>
            <p:nvPr/>
          </p:nvGrpSpPr>
          <p:grpSpPr>
            <a:xfrm>
              <a:off x="9356203" y="4003747"/>
              <a:ext cx="853056" cy="688260"/>
              <a:chOff x="1776413" y="3875088"/>
              <a:chExt cx="279400" cy="225425"/>
            </a:xfrm>
            <a:solidFill>
              <a:srgbClr val="323C50"/>
            </a:solidFill>
            <a:effectLst/>
          </p:grpSpPr>
          <p:sp>
            <p:nvSpPr>
              <p:cNvPr id="311" name="Freeform 283"/>
              <p:cNvSpPr/>
              <p:nvPr/>
            </p:nvSpPr>
            <p:spPr bwMode="auto">
              <a:xfrm>
                <a:off x="1776413" y="3875088"/>
                <a:ext cx="279400" cy="106363"/>
              </a:xfrm>
              <a:custGeom>
                <a:avLst/>
                <a:gdLst>
                  <a:gd name="T0" fmla="*/ 285 w 288"/>
                  <a:gd name="T1" fmla="*/ 44 h 111"/>
                  <a:gd name="T2" fmla="*/ 144 w 288"/>
                  <a:gd name="T3" fmla="*/ 0 h 111"/>
                  <a:gd name="T4" fmla="*/ 4 w 288"/>
                  <a:gd name="T5" fmla="*/ 44 h 111"/>
                  <a:gd name="T6" fmla="*/ 0 w 288"/>
                  <a:gd name="T7" fmla="*/ 54 h 111"/>
                  <a:gd name="T8" fmla="*/ 0 w 288"/>
                  <a:gd name="T9" fmla="*/ 106 h 111"/>
                  <a:gd name="T10" fmla="*/ 6 w 288"/>
                  <a:gd name="T11" fmla="*/ 110 h 111"/>
                  <a:gd name="T12" fmla="*/ 67 w 288"/>
                  <a:gd name="T13" fmla="*/ 95 h 111"/>
                  <a:gd name="T14" fmla="*/ 72 w 288"/>
                  <a:gd name="T15" fmla="*/ 87 h 111"/>
                  <a:gd name="T16" fmla="*/ 72 w 288"/>
                  <a:gd name="T17" fmla="*/ 65 h 111"/>
                  <a:gd name="T18" fmla="*/ 76 w 288"/>
                  <a:gd name="T19" fmla="*/ 55 h 111"/>
                  <a:gd name="T20" fmla="*/ 144 w 288"/>
                  <a:gd name="T21" fmla="*/ 40 h 111"/>
                  <a:gd name="T22" fmla="*/ 212 w 288"/>
                  <a:gd name="T23" fmla="*/ 55 h 111"/>
                  <a:gd name="T24" fmla="*/ 216 w 288"/>
                  <a:gd name="T25" fmla="*/ 65 h 111"/>
                  <a:gd name="T26" fmla="*/ 216 w 288"/>
                  <a:gd name="T27" fmla="*/ 84 h 111"/>
                  <a:gd name="T28" fmla="*/ 222 w 288"/>
                  <a:gd name="T29" fmla="*/ 92 h 111"/>
                  <a:gd name="T30" fmla="*/ 283 w 288"/>
                  <a:gd name="T31" fmla="*/ 110 h 111"/>
                  <a:gd name="T32" fmla="*/ 288 w 288"/>
                  <a:gd name="T33" fmla="*/ 106 h 111"/>
                  <a:gd name="T34" fmla="*/ 288 w 288"/>
                  <a:gd name="T35" fmla="*/ 54 h 111"/>
                  <a:gd name="T36" fmla="*/ 285 w 288"/>
                  <a:gd name="T37" fmla="*/ 44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88" h="111">
                    <a:moveTo>
                      <a:pt x="285" y="44"/>
                    </a:moveTo>
                    <a:cubicBezTo>
                      <a:pt x="285" y="44"/>
                      <a:pt x="252" y="0"/>
                      <a:pt x="144" y="0"/>
                    </a:cubicBezTo>
                    <a:cubicBezTo>
                      <a:pt x="37" y="0"/>
                      <a:pt x="4" y="44"/>
                      <a:pt x="4" y="44"/>
                    </a:cubicBezTo>
                    <a:cubicBezTo>
                      <a:pt x="2" y="46"/>
                      <a:pt x="0" y="51"/>
                      <a:pt x="0" y="54"/>
                    </a:cubicBezTo>
                    <a:cubicBezTo>
                      <a:pt x="0" y="106"/>
                      <a:pt x="0" y="106"/>
                      <a:pt x="0" y="106"/>
                    </a:cubicBezTo>
                    <a:cubicBezTo>
                      <a:pt x="0" y="110"/>
                      <a:pt x="3" y="111"/>
                      <a:pt x="6" y="110"/>
                    </a:cubicBezTo>
                    <a:cubicBezTo>
                      <a:pt x="67" y="95"/>
                      <a:pt x="67" y="95"/>
                      <a:pt x="67" y="95"/>
                    </a:cubicBezTo>
                    <a:cubicBezTo>
                      <a:pt x="70" y="94"/>
                      <a:pt x="72" y="90"/>
                      <a:pt x="72" y="87"/>
                    </a:cubicBezTo>
                    <a:cubicBezTo>
                      <a:pt x="72" y="65"/>
                      <a:pt x="72" y="65"/>
                      <a:pt x="72" y="65"/>
                    </a:cubicBezTo>
                    <a:cubicBezTo>
                      <a:pt x="72" y="61"/>
                      <a:pt x="74" y="57"/>
                      <a:pt x="76" y="55"/>
                    </a:cubicBezTo>
                    <a:cubicBezTo>
                      <a:pt x="76" y="55"/>
                      <a:pt x="91" y="40"/>
                      <a:pt x="144" y="40"/>
                    </a:cubicBezTo>
                    <a:cubicBezTo>
                      <a:pt x="198" y="40"/>
                      <a:pt x="212" y="55"/>
                      <a:pt x="212" y="55"/>
                    </a:cubicBezTo>
                    <a:cubicBezTo>
                      <a:pt x="215" y="57"/>
                      <a:pt x="216" y="61"/>
                      <a:pt x="216" y="65"/>
                    </a:cubicBezTo>
                    <a:cubicBezTo>
                      <a:pt x="216" y="84"/>
                      <a:pt x="216" y="84"/>
                      <a:pt x="216" y="84"/>
                    </a:cubicBezTo>
                    <a:cubicBezTo>
                      <a:pt x="216" y="87"/>
                      <a:pt x="219" y="90"/>
                      <a:pt x="222" y="92"/>
                    </a:cubicBezTo>
                    <a:cubicBezTo>
                      <a:pt x="283" y="110"/>
                      <a:pt x="283" y="110"/>
                      <a:pt x="283" y="110"/>
                    </a:cubicBezTo>
                    <a:cubicBezTo>
                      <a:pt x="286" y="111"/>
                      <a:pt x="288" y="110"/>
                      <a:pt x="288" y="106"/>
                    </a:cubicBezTo>
                    <a:cubicBezTo>
                      <a:pt x="288" y="54"/>
                      <a:pt x="288" y="54"/>
                      <a:pt x="288" y="54"/>
                    </a:cubicBezTo>
                    <a:cubicBezTo>
                      <a:pt x="288" y="51"/>
                      <a:pt x="287" y="46"/>
                      <a:pt x="285" y="44"/>
                    </a:cubicBezTo>
                    <a:close/>
                  </a:path>
                </a:pathLst>
              </a:custGeom>
              <a:gradFill flip="none" rotWithShape="true">
                <a:gsLst>
                  <a:gs pos="17000">
                    <a:schemeClr val="accent1">
                      <a:alpha val="100000"/>
                    </a:schemeClr>
                  </a:gs>
                  <a:gs pos="100000">
                    <a:schemeClr val="accent1">
                      <a:alpha val="100000"/>
                    </a:schemeClr>
                  </a:gs>
                </a:gsLst>
                <a:lin ang="2700000" scaled="true"/>
                <a:tileRect l="0" t="0" r="0" b="0"/>
              </a:gradFill>
              <a:ln>
                <a:noFill/>
              </a:ln>
              <a:extLst>
                <a:ext uri="{91240B29-F687-4F45-9708-019B960494DF}"/>
              </a:extLst>
            </p:spPr>
            <p:txBody>
              <a:bodyPr vert="horz" wrap="square" lIns="91440" tIns="45720" rIns="91440" bIns="45720" numCol="1" anchor="t" anchorCtr="false" compatLnSpc="true"/>
              <a:lstStyle>
                <a:defPPr>
                  <a:defRPr lang="zh-CN"/>
                </a:defPPr>
                <a:lvl1pPr marL="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:endParaRPr lang="zh-CN">
                  <a:solidFill>
                    <a:schemeClr val="tx1">
                      <a:lumMod val="75000"/>
                      <a:lumOff val="25000"/>
                      <a:alpha val="100000"/>
                    </a:schemeClr>
                  </a:solidFill>
                  <a:latin typeface="默认字体"/>
                  <a:ea typeface="默认字体"/>
                  <a:cs typeface="+mn-cs"/>
                  <a:sym typeface="思源宋体 CN"/>
                </a:endParaRPr>
              </a:p>
            </p:txBody>
          </p:sp>
          <p:sp>
            <p:nvSpPr>
              <p:cNvPr id="312" name="Freeform 284"/>
              <p:cNvSpPr>
                <a:spLocks noEditPoints="true"/>
              </p:cNvSpPr>
              <p:nvPr/>
            </p:nvSpPr>
            <p:spPr bwMode="auto">
              <a:xfrm>
                <a:off x="1790700" y="3932238"/>
                <a:ext cx="249238" cy="168275"/>
              </a:xfrm>
              <a:custGeom>
                <a:avLst/>
                <a:gdLst>
                  <a:gd name="T0" fmla="*/ 246 w 258"/>
                  <a:gd name="T1" fmla="*/ 99 h 174"/>
                  <a:gd name="T2" fmla="*/ 196 w 258"/>
                  <a:gd name="T3" fmla="*/ 52 h 174"/>
                  <a:gd name="T4" fmla="*/ 185 w 258"/>
                  <a:gd name="T5" fmla="*/ 46 h 174"/>
                  <a:gd name="T6" fmla="*/ 177 w 258"/>
                  <a:gd name="T7" fmla="*/ 12 h 174"/>
                  <a:gd name="T8" fmla="*/ 163 w 258"/>
                  <a:gd name="T9" fmla="*/ 0 h 174"/>
                  <a:gd name="T10" fmla="*/ 96 w 258"/>
                  <a:gd name="T11" fmla="*/ 0 h 174"/>
                  <a:gd name="T12" fmla="*/ 81 w 258"/>
                  <a:gd name="T13" fmla="*/ 12 h 174"/>
                  <a:gd name="T14" fmla="*/ 74 w 258"/>
                  <a:gd name="T15" fmla="*/ 46 h 174"/>
                  <a:gd name="T16" fmla="*/ 63 w 258"/>
                  <a:gd name="T17" fmla="*/ 52 h 174"/>
                  <a:gd name="T18" fmla="*/ 13 w 258"/>
                  <a:gd name="T19" fmla="*/ 99 h 174"/>
                  <a:gd name="T20" fmla="*/ 3 w 258"/>
                  <a:gd name="T21" fmla="*/ 119 h 174"/>
                  <a:gd name="T22" fmla="*/ 1 w 258"/>
                  <a:gd name="T23" fmla="*/ 162 h 174"/>
                  <a:gd name="T24" fmla="*/ 12 w 258"/>
                  <a:gd name="T25" fmla="*/ 174 h 174"/>
                  <a:gd name="T26" fmla="*/ 246 w 258"/>
                  <a:gd name="T27" fmla="*/ 174 h 174"/>
                  <a:gd name="T28" fmla="*/ 258 w 258"/>
                  <a:gd name="T29" fmla="*/ 162 h 174"/>
                  <a:gd name="T30" fmla="*/ 255 w 258"/>
                  <a:gd name="T31" fmla="*/ 119 h 174"/>
                  <a:gd name="T32" fmla="*/ 246 w 258"/>
                  <a:gd name="T33" fmla="*/ 99 h 174"/>
                  <a:gd name="T34" fmla="*/ 129 w 258"/>
                  <a:gd name="T35" fmla="*/ 154 h 174"/>
                  <a:gd name="T36" fmla="*/ 71 w 258"/>
                  <a:gd name="T37" fmla="*/ 96 h 174"/>
                  <a:gd name="T38" fmla="*/ 129 w 258"/>
                  <a:gd name="T39" fmla="*/ 38 h 174"/>
                  <a:gd name="T40" fmla="*/ 187 w 258"/>
                  <a:gd name="T41" fmla="*/ 96 h 174"/>
                  <a:gd name="T42" fmla="*/ 129 w 258"/>
                  <a:gd name="T43" fmla="*/ 154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258" h="174">
                    <a:moveTo>
                      <a:pt x="246" y="99"/>
                    </a:moveTo>
                    <a:cubicBezTo>
                      <a:pt x="196" y="52"/>
                      <a:pt x="196" y="52"/>
                      <a:pt x="196" y="52"/>
                    </a:cubicBezTo>
                    <a:cubicBezTo>
                      <a:pt x="193" y="49"/>
                      <a:pt x="189" y="47"/>
                      <a:pt x="185" y="46"/>
                    </a:cubicBezTo>
                    <a:cubicBezTo>
                      <a:pt x="177" y="12"/>
                      <a:pt x="177" y="12"/>
                      <a:pt x="177" y="12"/>
                    </a:cubicBezTo>
                    <a:cubicBezTo>
                      <a:pt x="176" y="6"/>
                      <a:pt x="169" y="0"/>
                      <a:pt x="163" y="0"/>
                    </a:cubicBezTo>
                    <a:cubicBezTo>
                      <a:pt x="96" y="0"/>
                      <a:pt x="96" y="0"/>
                      <a:pt x="96" y="0"/>
                    </a:cubicBezTo>
                    <a:cubicBezTo>
                      <a:pt x="89" y="0"/>
                      <a:pt x="83" y="6"/>
                      <a:pt x="81" y="12"/>
                    </a:cubicBezTo>
                    <a:cubicBezTo>
                      <a:pt x="74" y="46"/>
                      <a:pt x="74" y="46"/>
                      <a:pt x="74" y="46"/>
                    </a:cubicBezTo>
                    <a:cubicBezTo>
                      <a:pt x="70" y="47"/>
                      <a:pt x="65" y="49"/>
                      <a:pt x="63" y="52"/>
                    </a:cubicBezTo>
                    <a:cubicBezTo>
                      <a:pt x="13" y="99"/>
                      <a:pt x="13" y="99"/>
                      <a:pt x="13" y="99"/>
                    </a:cubicBezTo>
                    <a:cubicBezTo>
                      <a:pt x="8" y="104"/>
                      <a:pt x="4" y="113"/>
                      <a:pt x="3" y="119"/>
                    </a:cubicBezTo>
                    <a:cubicBezTo>
                      <a:pt x="1" y="162"/>
                      <a:pt x="1" y="162"/>
                      <a:pt x="1" y="162"/>
                    </a:cubicBezTo>
                    <a:cubicBezTo>
                      <a:pt x="0" y="168"/>
                      <a:pt x="5" y="174"/>
                      <a:pt x="12" y="174"/>
                    </a:cubicBezTo>
                    <a:cubicBezTo>
                      <a:pt x="246" y="174"/>
                      <a:pt x="246" y="174"/>
                      <a:pt x="246" y="174"/>
                    </a:cubicBezTo>
                    <a:cubicBezTo>
                      <a:pt x="253" y="174"/>
                      <a:pt x="258" y="168"/>
                      <a:pt x="258" y="162"/>
                    </a:cubicBezTo>
                    <a:cubicBezTo>
                      <a:pt x="255" y="119"/>
                      <a:pt x="255" y="119"/>
                      <a:pt x="255" y="119"/>
                    </a:cubicBezTo>
                    <a:cubicBezTo>
                      <a:pt x="255" y="113"/>
                      <a:pt x="250" y="104"/>
                      <a:pt x="246" y="99"/>
                    </a:cubicBezTo>
                    <a:close/>
                    <a:moveTo>
                      <a:pt x="129" y="154"/>
                    </a:moveTo>
                    <a:cubicBezTo>
                      <a:pt x="97" y="154"/>
                      <a:pt x="71" y="128"/>
                      <a:pt x="71" y="96"/>
                    </a:cubicBezTo>
                    <a:cubicBezTo>
                      <a:pt x="71" y="64"/>
                      <a:pt x="97" y="38"/>
                      <a:pt x="129" y="38"/>
                    </a:cubicBezTo>
                    <a:cubicBezTo>
                      <a:pt x="161" y="38"/>
                      <a:pt x="187" y="64"/>
                      <a:pt x="187" y="96"/>
                    </a:cubicBezTo>
                    <a:cubicBezTo>
                      <a:pt x="187" y="128"/>
                      <a:pt x="161" y="154"/>
                      <a:pt x="129" y="154"/>
                    </a:cubicBezTo>
                    <a:close/>
                  </a:path>
                </a:pathLst>
              </a:custGeom>
              <a:gradFill flip="none" rotWithShape="true">
                <a:gsLst>
                  <a:gs pos="17000">
                    <a:schemeClr val="accent1">
                      <a:alpha val="100000"/>
                    </a:schemeClr>
                  </a:gs>
                  <a:gs pos="100000">
                    <a:schemeClr val="accent1">
                      <a:alpha val="100000"/>
                    </a:schemeClr>
                  </a:gs>
                </a:gsLst>
                <a:lin ang="2700000" scaled="true"/>
                <a:tileRect l="0" t="0" r="0" b="0"/>
              </a:gradFill>
              <a:ln>
                <a:noFill/>
              </a:ln>
              <a:extLst>
                <a:ext uri="{91240B29-F687-4F45-9708-019B960494DF}"/>
              </a:extLst>
            </p:spPr>
            <p:txBody>
              <a:bodyPr vert="horz" wrap="square" lIns="91440" tIns="45720" rIns="91440" bIns="45720" numCol="1" anchor="t" anchorCtr="false" compatLnSpc="true"/>
              <a:lstStyle>
                <a:defPPr>
                  <a:defRPr lang="zh-CN"/>
                </a:defPPr>
                <a:lvl1pPr marL="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:endParaRPr lang="zh-CN">
                  <a:solidFill>
                    <a:schemeClr val="tx1">
                      <a:lumMod val="75000"/>
                      <a:lumOff val="25000"/>
                      <a:alpha val="100000"/>
                    </a:schemeClr>
                  </a:solidFill>
                  <a:latin typeface="默认字体"/>
                  <a:ea typeface="默认字体"/>
                  <a:cs typeface="+mn-cs"/>
                  <a:sym typeface="思源宋体 CN"/>
                </a:endParaRPr>
              </a:p>
            </p:txBody>
          </p:sp>
          <p:sp>
            <p:nvSpPr>
              <p:cNvPr id="313" name="Oval 285"/>
              <p:cNvSpPr>
                <a:spLocks noChangeArrowheads="true"/>
              </p:cNvSpPr>
              <p:nvPr/>
            </p:nvSpPr>
            <p:spPr bwMode="auto">
              <a:xfrm>
                <a:off x="1879600" y="3986213"/>
                <a:ext cx="73025" cy="74613"/>
              </a:xfrm>
              <a:prstGeom prst="ellipse">
                <a:avLst/>
              </a:prstGeom>
              <a:gradFill flip="none" rotWithShape="true">
                <a:gsLst>
                  <a:gs pos="17000">
                    <a:schemeClr val="accent1">
                      <a:alpha val="100000"/>
                    </a:schemeClr>
                  </a:gs>
                  <a:gs pos="100000">
                    <a:schemeClr val="accent1">
                      <a:alpha val="100000"/>
                    </a:schemeClr>
                  </a:gs>
                </a:gsLst>
                <a:lin ang="2700000" scaled="true"/>
                <a:tileRect l="0" t="0" r="0" b="0"/>
              </a:gradFill>
              <a:ln>
                <a:noFill/>
              </a:ln>
              <a:extLst>
                <a:ext uri="{91240B29-F687-4F45-9708-019B960494DF}"/>
              </a:extLst>
            </p:spPr>
            <p:txBody>
              <a:bodyPr vert="horz" wrap="square" lIns="91440" tIns="45720" rIns="91440" bIns="45720" numCol="1" anchor="t" anchorCtr="false" compatLnSpc="true"/>
              <a:lstStyle>
                <a:defPPr>
                  <a:defRPr lang="zh-CN"/>
                </a:defPPr>
                <a:lvl1pPr marL="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:endParaRPr lang="zh-CN">
                  <a:solidFill>
                    <a:schemeClr val="tx1">
                      <a:lumMod val="75000"/>
                      <a:lumOff val="25000"/>
                      <a:alpha val="100000"/>
                    </a:schemeClr>
                  </a:solidFill>
                  <a:latin typeface="默认字体"/>
                  <a:ea typeface="默认字体"/>
                  <a:cs typeface="+mn-cs"/>
                  <a:sym typeface="思源宋体 CN"/>
                </a:endParaRPr>
              </a:p>
            </p:txBody>
          </p:sp>
        </p:grpSp>
        <p:sp>
          <p:nvSpPr>
            <p:cNvPr id="314" name="Freeform 286"/>
            <p:cNvSpPr>
              <a:spLocks noEditPoints="true"/>
            </p:cNvSpPr>
            <p:nvPr/>
          </p:nvSpPr>
          <p:spPr bwMode="auto">
            <a:xfrm>
              <a:off x="7166096" y="3984511"/>
              <a:ext cx="843363" cy="853056"/>
            </a:xfrm>
            <a:custGeom>
              <a:avLst/>
              <a:gdLst>
                <a:gd name="T0" fmla="*/ 144 w 285"/>
                <a:gd name="T1" fmla="*/ 288 h 288"/>
                <a:gd name="T2" fmla="*/ 0 w 285"/>
                <a:gd name="T3" fmla="*/ 144 h 288"/>
                <a:gd name="T4" fmla="*/ 144 w 285"/>
                <a:gd name="T5" fmla="*/ 0 h 288"/>
                <a:gd name="T6" fmla="*/ 284 w 285"/>
                <a:gd name="T7" fmla="*/ 114 h 288"/>
                <a:gd name="T8" fmla="*/ 285 w 285"/>
                <a:gd name="T9" fmla="*/ 118 h 288"/>
                <a:gd name="T10" fmla="*/ 273 w 285"/>
                <a:gd name="T11" fmla="*/ 129 h 288"/>
                <a:gd name="T12" fmla="*/ 273 w 285"/>
                <a:gd name="T13" fmla="*/ 129 h 288"/>
                <a:gd name="T14" fmla="*/ 173 w 285"/>
                <a:gd name="T15" fmla="*/ 129 h 288"/>
                <a:gd name="T16" fmla="*/ 162 w 285"/>
                <a:gd name="T17" fmla="*/ 118 h 288"/>
                <a:gd name="T18" fmla="*/ 162 w 285"/>
                <a:gd name="T19" fmla="*/ 93 h 288"/>
                <a:gd name="T20" fmla="*/ 103 w 285"/>
                <a:gd name="T21" fmla="*/ 144 h 288"/>
                <a:gd name="T22" fmla="*/ 162 w 285"/>
                <a:gd name="T23" fmla="*/ 195 h 288"/>
                <a:gd name="T24" fmla="*/ 162 w 285"/>
                <a:gd name="T25" fmla="*/ 170 h 288"/>
                <a:gd name="T26" fmla="*/ 173 w 285"/>
                <a:gd name="T27" fmla="*/ 159 h 288"/>
                <a:gd name="T28" fmla="*/ 273 w 285"/>
                <a:gd name="T29" fmla="*/ 159 h 288"/>
                <a:gd name="T30" fmla="*/ 282 w 285"/>
                <a:gd name="T31" fmla="*/ 163 h 288"/>
                <a:gd name="T32" fmla="*/ 284 w 285"/>
                <a:gd name="T33" fmla="*/ 173 h 288"/>
                <a:gd name="T34" fmla="*/ 144 w 285"/>
                <a:gd name="T35" fmla="*/ 288 h 288"/>
                <a:gd name="T36" fmla="*/ 144 w 285"/>
                <a:gd name="T37" fmla="*/ 23 h 288"/>
                <a:gd name="T38" fmla="*/ 23 w 285"/>
                <a:gd name="T39" fmla="*/ 144 h 288"/>
                <a:gd name="T40" fmla="*/ 144 w 285"/>
                <a:gd name="T41" fmla="*/ 265 h 288"/>
                <a:gd name="T42" fmla="*/ 258 w 285"/>
                <a:gd name="T43" fmla="*/ 182 h 288"/>
                <a:gd name="T44" fmla="*/ 185 w 285"/>
                <a:gd name="T45" fmla="*/ 182 h 288"/>
                <a:gd name="T46" fmla="*/ 185 w 285"/>
                <a:gd name="T47" fmla="*/ 220 h 288"/>
                <a:gd name="T48" fmla="*/ 178 w 285"/>
                <a:gd name="T49" fmla="*/ 230 h 288"/>
                <a:gd name="T50" fmla="*/ 166 w 285"/>
                <a:gd name="T51" fmla="*/ 229 h 288"/>
                <a:gd name="T52" fmla="*/ 78 w 285"/>
                <a:gd name="T53" fmla="*/ 153 h 288"/>
                <a:gd name="T54" fmla="*/ 74 w 285"/>
                <a:gd name="T55" fmla="*/ 144 h 288"/>
                <a:gd name="T56" fmla="*/ 78 w 285"/>
                <a:gd name="T57" fmla="*/ 135 h 288"/>
                <a:gd name="T58" fmla="*/ 166 w 285"/>
                <a:gd name="T59" fmla="*/ 59 h 288"/>
                <a:gd name="T60" fmla="*/ 178 w 285"/>
                <a:gd name="T61" fmla="*/ 58 h 288"/>
                <a:gd name="T62" fmla="*/ 185 w 285"/>
                <a:gd name="T63" fmla="*/ 68 h 288"/>
                <a:gd name="T64" fmla="*/ 185 w 285"/>
                <a:gd name="T65" fmla="*/ 106 h 288"/>
                <a:gd name="T66" fmla="*/ 258 w 285"/>
                <a:gd name="T67" fmla="*/ 106 h 288"/>
                <a:gd name="T68" fmla="*/ 144 w 285"/>
                <a:gd name="T69" fmla="*/ 23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85" h="288">
                  <a:moveTo>
                    <a:pt x="144" y="288"/>
                  </a:moveTo>
                  <a:cubicBezTo>
                    <a:pt x="64" y="288"/>
                    <a:pt x="0" y="223"/>
                    <a:pt x="0" y="144"/>
                  </a:cubicBezTo>
                  <a:cubicBezTo>
                    <a:pt x="0" y="65"/>
                    <a:pt x="64" y="0"/>
                    <a:pt x="144" y="0"/>
                  </a:cubicBezTo>
                  <a:cubicBezTo>
                    <a:pt x="211" y="0"/>
                    <a:pt x="270" y="48"/>
                    <a:pt x="284" y="114"/>
                  </a:cubicBezTo>
                  <a:cubicBezTo>
                    <a:pt x="285" y="115"/>
                    <a:pt x="285" y="116"/>
                    <a:pt x="285" y="118"/>
                  </a:cubicBezTo>
                  <a:cubicBezTo>
                    <a:pt x="285" y="124"/>
                    <a:pt x="280" y="129"/>
                    <a:pt x="273" y="129"/>
                  </a:cubicBezTo>
                  <a:cubicBezTo>
                    <a:pt x="273" y="129"/>
                    <a:pt x="273" y="129"/>
                    <a:pt x="273" y="129"/>
                  </a:cubicBezTo>
                  <a:cubicBezTo>
                    <a:pt x="173" y="129"/>
                    <a:pt x="173" y="129"/>
                    <a:pt x="173" y="129"/>
                  </a:cubicBezTo>
                  <a:cubicBezTo>
                    <a:pt x="167" y="129"/>
                    <a:pt x="162" y="124"/>
                    <a:pt x="162" y="118"/>
                  </a:cubicBezTo>
                  <a:cubicBezTo>
                    <a:pt x="162" y="93"/>
                    <a:pt x="162" y="93"/>
                    <a:pt x="162" y="93"/>
                  </a:cubicBezTo>
                  <a:cubicBezTo>
                    <a:pt x="103" y="144"/>
                    <a:pt x="103" y="144"/>
                    <a:pt x="103" y="144"/>
                  </a:cubicBezTo>
                  <a:cubicBezTo>
                    <a:pt x="162" y="195"/>
                    <a:pt x="162" y="195"/>
                    <a:pt x="162" y="195"/>
                  </a:cubicBezTo>
                  <a:cubicBezTo>
                    <a:pt x="162" y="170"/>
                    <a:pt x="162" y="170"/>
                    <a:pt x="162" y="170"/>
                  </a:cubicBezTo>
                  <a:cubicBezTo>
                    <a:pt x="162" y="164"/>
                    <a:pt x="167" y="159"/>
                    <a:pt x="173" y="159"/>
                  </a:cubicBezTo>
                  <a:cubicBezTo>
                    <a:pt x="273" y="159"/>
                    <a:pt x="273" y="159"/>
                    <a:pt x="273" y="159"/>
                  </a:cubicBezTo>
                  <a:cubicBezTo>
                    <a:pt x="277" y="159"/>
                    <a:pt x="280" y="160"/>
                    <a:pt x="282" y="163"/>
                  </a:cubicBezTo>
                  <a:cubicBezTo>
                    <a:pt x="284" y="166"/>
                    <a:pt x="285" y="169"/>
                    <a:pt x="284" y="173"/>
                  </a:cubicBezTo>
                  <a:cubicBezTo>
                    <a:pt x="271" y="239"/>
                    <a:pt x="212" y="288"/>
                    <a:pt x="144" y="288"/>
                  </a:cubicBezTo>
                  <a:close/>
                  <a:moveTo>
                    <a:pt x="144" y="23"/>
                  </a:moveTo>
                  <a:cubicBezTo>
                    <a:pt x="77" y="23"/>
                    <a:pt x="23" y="77"/>
                    <a:pt x="23" y="144"/>
                  </a:cubicBezTo>
                  <a:cubicBezTo>
                    <a:pt x="23" y="211"/>
                    <a:pt x="77" y="265"/>
                    <a:pt x="144" y="265"/>
                  </a:cubicBezTo>
                  <a:cubicBezTo>
                    <a:pt x="196" y="265"/>
                    <a:pt x="242" y="231"/>
                    <a:pt x="258" y="182"/>
                  </a:cubicBezTo>
                  <a:cubicBezTo>
                    <a:pt x="185" y="182"/>
                    <a:pt x="185" y="182"/>
                    <a:pt x="185" y="182"/>
                  </a:cubicBezTo>
                  <a:cubicBezTo>
                    <a:pt x="185" y="220"/>
                    <a:pt x="185" y="220"/>
                    <a:pt x="185" y="220"/>
                  </a:cubicBezTo>
                  <a:cubicBezTo>
                    <a:pt x="185" y="224"/>
                    <a:pt x="182" y="228"/>
                    <a:pt x="178" y="230"/>
                  </a:cubicBezTo>
                  <a:cubicBezTo>
                    <a:pt x="174" y="232"/>
                    <a:pt x="169" y="232"/>
                    <a:pt x="166" y="229"/>
                  </a:cubicBezTo>
                  <a:cubicBezTo>
                    <a:pt x="78" y="153"/>
                    <a:pt x="78" y="153"/>
                    <a:pt x="78" y="153"/>
                  </a:cubicBezTo>
                  <a:cubicBezTo>
                    <a:pt x="75" y="150"/>
                    <a:pt x="74" y="147"/>
                    <a:pt x="74" y="144"/>
                  </a:cubicBezTo>
                  <a:cubicBezTo>
                    <a:pt x="74" y="141"/>
                    <a:pt x="75" y="138"/>
                    <a:pt x="78" y="135"/>
                  </a:cubicBezTo>
                  <a:cubicBezTo>
                    <a:pt x="166" y="59"/>
                    <a:pt x="166" y="59"/>
                    <a:pt x="166" y="59"/>
                  </a:cubicBezTo>
                  <a:cubicBezTo>
                    <a:pt x="169" y="56"/>
                    <a:pt x="174" y="56"/>
                    <a:pt x="178" y="58"/>
                  </a:cubicBezTo>
                  <a:cubicBezTo>
                    <a:pt x="182" y="60"/>
                    <a:pt x="185" y="64"/>
                    <a:pt x="185" y="68"/>
                  </a:cubicBezTo>
                  <a:cubicBezTo>
                    <a:pt x="185" y="106"/>
                    <a:pt x="185" y="106"/>
                    <a:pt x="185" y="106"/>
                  </a:cubicBezTo>
                  <a:cubicBezTo>
                    <a:pt x="258" y="106"/>
                    <a:pt x="258" y="106"/>
                    <a:pt x="258" y="106"/>
                  </a:cubicBezTo>
                  <a:cubicBezTo>
                    <a:pt x="242" y="57"/>
                    <a:pt x="196" y="23"/>
                    <a:pt x="144" y="23"/>
                  </a:cubicBezTo>
                  <a:close/>
                </a:path>
              </a:pathLst>
            </a:custGeom>
            <a:gradFill flip="none" rotWithShape="true">
              <a:gsLst>
                <a:gs pos="17000">
                  <a:schemeClr val="accent1">
                    <a:alpha val="100000"/>
                  </a:schemeClr>
                </a:gs>
                <a:gs pos="100000">
                  <a:schemeClr val="accent1">
                    <a:alpha val="100000"/>
                  </a:schemeClr>
                </a:gs>
              </a:gsLst>
              <a:lin ang="2700000" scaled="true"/>
              <a:tileRect l="0" t="0" r="0" b="0"/>
            </a:gradFill>
            <a:ln>
              <a:noFill/>
            </a:ln>
            <a:effectLst/>
          </p:spPr>
          <p:txBody>
            <a:bodyPr vert="horz" wrap="square" lIns="91440" tIns="45720" rIns="91440" bIns="45720" numCol="1" anchor="t" anchorCtr="false" compatLnSpc="true"/>
            <a:lstStyle>
              <a:defPPr>
                <a:defRPr lang="zh-CN"/>
              </a:defPPr>
              <a:lvl1pPr marL="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false" eaLnBrk="true" latinLnBrk="false" hangingPunct="true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/>
              <a:endParaRPr lang="zh-CN">
                <a:solidFill>
                  <a:schemeClr val="tx1">
                    <a:lumMod val="75000"/>
                    <a:lumOff val="25000"/>
                    <a:alpha val="100000"/>
                  </a:schemeClr>
                </a:solidFill>
                <a:latin typeface="默认字体"/>
                <a:ea typeface="默认字体"/>
                <a:cs typeface="+mn-cs"/>
                <a:sym typeface="思源宋体 CN"/>
              </a:endParaRPr>
            </a:p>
          </p:txBody>
        </p:sp>
      </p:grpSp>
      <p:grpSp>
        <p:nvGrpSpPr>
          <p:cNvPr id="315" name="" descr="{&quot;isTemplate&quot;:true,&quot;type&quot;:&quot;list&quot;,&quot;alignment&quot;:&quot;left&quot;,&quot;alignmentVertical&quot;:&quot;top&quot;,&quot;canOmit&quot;:false,&quot;scalable&quot;:false,&quot;minItemsCount&quot;:-1}"/>
          <p:cNvGrpSpPr/>
          <p:nvPr/>
        </p:nvGrpSpPr>
        <p:grpSpPr>
          <a:xfrm rot="0" flipH="false" flipV="false">
            <a:off x="1498497" y="1972537"/>
            <a:ext cx="4353349" cy="4517163"/>
            <a:chOff x="1498497" y="1629634"/>
            <a:chExt cx="4353349" cy="4517163"/>
          </a:xfrm>
        </p:grpSpPr>
        <p:grpSp>
          <p:nvGrpSpPr>
            <p:cNvPr id="316" name=""/>
            <p:cNvGrpSpPr/>
            <p:nvPr/>
          </p:nvGrpSpPr>
          <p:grpSpPr>
            <a:xfrm>
              <a:off x="1514639" y="1629634"/>
              <a:ext cx="4320465" cy="1477955"/>
              <a:chOff x="1514639" y="1629634"/>
              <a:chExt cx="4320465" cy="1477955"/>
            </a:xfrm>
          </p:grpSpPr>
          <p:sp>
            <p:nvSpPr>
              <p:cNvPr id="317" name="Flowchart: Off-page Connector 22"/>
              <p:cNvSpPr/>
              <p:nvPr/>
            </p:nvSpPr>
            <p:spPr>
              <a:xfrm rot="2700000">
                <a:off x="1504493" y="1748520"/>
                <a:ext cx="801268" cy="780976"/>
              </a:xfrm>
              <a:prstGeom prst="roundRect">
                <a:avLst/>
              </a:prstGeom>
              <a:gradFill flip="none" rotWithShape="true">
                <a:gsLst>
                  <a:gs pos="17000">
                    <a:schemeClr val="accent1">
                      <a:alpha val="100000"/>
                    </a:schemeClr>
                  </a:gs>
                  <a:gs pos="100000">
                    <a:schemeClr val="accent1">
                      <a:alpha val="100000"/>
                    </a:schemeClr>
                  </a:gs>
                </a:gsLst>
                <a:lin ang="2700000" scaled="true"/>
                <a:tileRect l="0" t="0" r="0" b="0"/>
              </a:gradFill>
              <a:ln w="19050">
                <a:noFill/>
              </a:ln>
              <a:effectLst>
                <a:outerShdw blurRad="190500" dist="38100" dir="2700000" algn="tl" rotWithShape="false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" rtlCol="false" anchor="ctr"/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9144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4800">
                  <a:solidFill>
                    <a:schemeClr val="tx1">
                      <a:lumMod val="75000"/>
                      <a:lumOff val="25000"/>
                      <a:alpha val="100000"/>
                    </a:schemeClr>
                  </a:solidFill>
                  <a:latin typeface="默认字体"/>
                  <a:ea typeface="默认字体"/>
                  <a:cs typeface="+mn-cs"/>
                  <a:sym typeface="思源宋体 CN"/>
                </a:endParaRPr>
              </a:p>
            </p:txBody>
          </p:sp>
          <p:sp>
            <p:nvSpPr>
              <p:cNvPr id="318" name="Freeform 35"/>
              <p:cNvSpPr>
                <a:spLocks noChangeAspect="true" noEditPoints="true"/>
              </p:cNvSpPr>
              <p:nvPr/>
            </p:nvSpPr>
            <p:spPr bwMode="auto">
              <a:xfrm>
                <a:off x="1582843" y="1935823"/>
                <a:ext cx="646535" cy="377144"/>
              </a:xfrm>
              <a:custGeom>
                <a:avLst/>
                <a:gdLst>
                  <a:gd name="T0" fmla="*/ 135 w 157"/>
                  <a:gd name="T1" fmla="*/ 46 h 106"/>
                  <a:gd name="T2" fmla="*/ 136 w 157"/>
                  <a:gd name="T3" fmla="*/ 37 h 106"/>
                  <a:gd name="T4" fmla="*/ 99 w 157"/>
                  <a:gd name="T5" fmla="*/ 0 h 106"/>
                  <a:gd name="T6" fmla="*/ 73 w 157"/>
                  <a:gd name="T7" fmla="*/ 18 h 106"/>
                  <a:gd name="T8" fmla="*/ 45 w 157"/>
                  <a:gd name="T9" fmla="*/ 8 h 106"/>
                  <a:gd name="T10" fmla="*/ 19 w 157"/>
                  <a:gd name="T11" fmla="*/ 39 h 106"/>
                  <a:gd name="T12" fmla="*/ 20 w 157"/>
                  <a:gd name="T13" fmla="*/ 47 h 106"/>
                  <a:gd name="T14" fmla="*/ 0 w 157"/>
                  <a:gd name="T15" fmla="*/ 75 h 106"/>
                  <a:gd name="T16" fmla="*/ 31 w 157"/>
                  <a:gd name="T17" fmla="*/ 106 h 106"/>
                  <a:gd name="T18" fmla="*/ 126 w 157"/>
                  <a:gd name="T19" fmla="*/ 106 h 106"/>
                  <a:gd name="T20" fmla="*/ 157 w 157"/>
                  <a:gd name="T21" fmla="*/ 75 h 106"/>
                  <a:gd name="T22" fmla="*/ 135 w 157"/>
                  <a:gd name="T23" fmla="*/ 46 h 106"/>
                  <a:gd name="T24" fmla="*/ 120 w 157"/>
                  <a:gd name="T25" fmla="*/ 100 h 106"/>
                  <a:gd name="T26" fmla="*/ 79 w 157"/>
                  <a:gd name="T27" fmla="*/ 100 h 106"/>
                  <a:gd name="T28" fmla="*/ 103 w 157"/>
                  <a:gd name="T29" fmla="*/ 75 h 106"/>
                  <a:gd name="T30" fmla="*/ 102 w 157"/>
                  <a:gd name="T31" fmla="*/ 72 h 106"/>
                  <a:gd name="T32" fmla="*/ 92 w 157"/>
                  <a:gd name="T33" fmla="*/ 72 h 106"/>
                  <a:gd name="T34" fmla="*/ 92 w 157"/>
                  <a:gd name="T35" fmla="*/ 68 h 106"/>
                  <a:gd name="T36" fmla="*/ 92 w 157"/>
                  <a:gd name="T37" fmla="*/ 37 h 106"/>
                  <a:gd name="T38" fmla="*/ 90 w 157"/>
                  <a:gd name="T39" fmla="*/ 35 h 106"/>
                  <a:gd name="T40" fmla="*/ 64 w 157"/>
                  <a:gd name="T41" fmla="*/ 35 h 106"/>
                  <a:gd name="T42" fmla="*/ 62 w 157"/>
                  <a:gd name="T43" fmla="*/ 37 h 106"/>
                  <a:gd name="T44" fmla="*/ 62 w 157"/>
                  <a:gd name="T45" fmla="*/ 68 h 106"/>
                  <a:gd name="T46" fmla="*/ 62 w 157"/>
                  <a:gd name="T47" fmla="*/ 73 h 106"/>
                  <a:gd name="T48" fmla="*/ 51 w 157"/>
                  <a:gd name="T49" fmla="*/ 73 h 106"/>
                  <a:gd name="T50" fmla="*/ 50 w 157"/>
                  <a:gd name="T51" fmla="*/ 76 h 106"/>
                  <a:gd name="T52" fmla="*/ 75 w 157"/>
                  <a:gd name="T53" fmla="*/ 100 h 106"/>
                  <a:gd name="T54" fmla="*/ 38 w 157"/>
                  <a:gd name="T55" fmla="*/ 100 h 106"/>
                  <a:gd name="T56" fmla="*/ 11 w 157"/>
                  <a:gd name="T57" fmla="*/ 74 h 106"/>
                  <a:gd name="T58" fmla="*/ 29 w 157"/>
                  <a:gd name="T59" fmla="*/ 50 h 106"/>
                  <a:gd name="T60" fmla="*/ 28 w 157"/>
                  <a:gd name="T61" fmla="*/ 44 h 106"/>
                  <a:gd name="T62" fmla="*/ 50 w 157"/>
                  <a:gd name="T63" fmla="*/ 17 h 106"/>
                  <a:gd name="T64" fmla="*/ 74 w 157"/>
                  <a:gd name="T65" fmla="*/ 29 h 106"/>
                  <a:gd name="T66" fmla="*/ 97 w 157"/>
                  <a:gd name="T67" fmla="*/ 10 h 106"/>
                  <a:gd name="T68" fmla="*/ 128 w 157"/>
                  <a:gd name="T69" fmla="*/ 42 h 106"/>
                  <a:gd name="T70" fmla="*/ 127 w 157"/>
                  <a:gd name="T71" fmla="*/ 49 h 106"/>
                  <a:gd name="T72" fmla="*/ 147 w 157"/>
                  <a:gd name="T73" fmla="*/ 74 h 106"/>
                  <a:gd name="T74" fmla="*/ 120 w 157"/>
                  <a:gd name="T75" fmla="*/ 100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57" h="106">
                    <a:moveTo>
                      <a:pt x="135" y="46"/>
                    </a:moveTo>
                    <a:cubicBezTo>
                      <a:pt x="136" y="43"/>
                      <a:pt x="136" y="40"/>
                      <a:pt x="136" y="37"/>
                    </a:cubicBezTo>
                    <a:cubicBezTo>
                      <a:pt x="136" y="16"/>
                      <a:pt x="120" y="0"/>
                      <a:pt x="99" y="0"/>
                    </a:cubicBezTo>
                    <a:cubicBezTo>
                      <a:pt x="76" y="0"/>
                      <a:pt x="73" y="18"/>
                      <a:pt x="73" y="18"/>
                    </a:cubicBezTo>
                    <a:cubicBezTo>
                      <a:pt x="73" y="18"/>
                      <a:pt x="63" y="6"/>
                      <a:pt x="45" y="8"/>
                    </a:cubicBezTo>
                    <a:cubicBezTo>
                      <a:pt x="30" y="11"/>
                      <a:pt x="19" y="25"/>
                      <a:pt x="19" y="39"/>
                    </a:cubicBezTo>
                    <a:cubicBezTo>
                      <a:pt x="19" y="42"/>
                      <a:pt x="20" y="44"/>
                      <a:pt x="20" y="47"/>
                    </a:cubicBezTo>
                    <a:cubicBezTo>
                      <a:pt x="9" y="51"/>
                      <a:pt x="0" y="62"/>
                      <a:pt x="0" y="75"/>
                    </a:cubicBezTo>
                    <a:cubicBezTo>
                      <a:pt x="0" y="92"/>
                      <a:pt x="14" y="106"/>
                      <a:pt x="31" y="106"/>
                    </a:cubicBezTo>
                    <a:cubicBezTo>
                      <a:pt x="126" y="106"/>
                      <a:pt x="126" y="106"/>
                      <a:pt x="126" y="106"/>
                    </a:cubicBezTo>
                    <a:cubicBezTo>
                      <a:pt x="143" y="106"/>
                      <a:pt x="157" y="92"/>
                      <a:pt x="157" y="75"/>
                    </a:cubicBezTo>
                    <a:cubicBezTo>
                      <a:pt x="157" y="62"/>
                      <a:pt x="148" y="50"/>
                      <a:pt x="135" y="46"/>
                    </a:cubicBezTo>
                    <a:close/>
                    <a:moveTo>
                      <a:pt x="120" y="100"/>
                    </a:moveTo>
                    <a:cubicBezTo>
                      <a:pt x="79" y="100"/>
                      <a:pt x="79" y="100"/>
                      <a:pt x="79" y="100"/>
                    </a:cubicBezTo>
                    <a:cubicBezTo>
                      <a:pt x="82" y="97"/>
                      <a:pt x="103" y="75"/>
                      <a:pt x="103" y="75"/>
                    </a:cubicBezTo>
                    <a:cubicBezTo>
                      <a:pt x="103" y="75"/>
                      <a:pt x="106" y="72"/>
                      <a:pt x="102" y="72"/>
                    </a:cubicBezTo>
                    <a:cubicBezTo>
                      <a:pt x="98" y="72"/>
                      <a:pt x="92" y="72"/>
                      <a:pt x="92" y="72"/>
                    </a:cubicBezTo>
                    <a:cubicBezTo>
                      <a:pt x="92" y="72"/>
                      <a:pt x="92" y="70"/>
                      <a:pt x="92" y="68"/>
                    </a:cubicBezTo>
                    <a:cubicBezTo>
                      <a:pt x="92" y="59"/>
                      <a:pt x="92" y="43"/>
                      <a:pt x="92" y="37"/>
                    </a:cubicBezTo>
                    <a:cubicBezTo>
                      <a:pt x="92" y="37"/>
                      <a:pt x="92" y="35"/>
                      <a:pt x="90" y="35"/>
                    </a:cubicBezTo>
                    <a:cubicBezTo>
                      <a:pt x="88" y="35"/>
                      <a:pt x="67" y="35"/>
                      <a:pt x="64" y="35"/>
                    </a:cubicBezTo>
                    <a:cubicBezTo>
                      <a:pt x="61" y="35"/>
                      <a:pt x="62" y="37"/>
                      <a:pt x="62" y="37"/>
                    </a:cubicBezTo>
                    <a:cubicBezTo>
                      <a:pt x="62" y="44"/>
                      <a:pt x="62" y="59"/>
                      <a:pt x="62" y="68"/>
                    </a:cubicBezTo>
                    <a:cubicBezTo>
                      <a:pt x="62" y="71"/>
                      <a:pt x="62" y="73"/>
                      <a:pt x="62" y="73"/>
                    </a:cubicBezTo>
                    <a:cubicBezTo>
                      <a:pt x="62" y="73"/>
                      <a:pt x="54" y="73"/>
                      <a:pt x="51" y="73"/>
                    </a:cubicBezTo>
                    <a:cubicBezTo>
                      <a:pt x="47" y="73"/>
                      <a:pt x="50" y="76"/>
                      <a:pt x="50" y="76"/>
                    </a:cubicBezTo>
                    <a:cubicBezTo>
                      <a:pt x="75" y="100"/>
                      <a:pt x="75" y="100"/>
                      <a:pt x="75" y="100"/>
                    </a:cubicBezTo>
                    <a:cubicBezTo>
                      <a:pt x="38" y="100"/>
                      <a:pt x="38" y="100"/>
                      <a:pt x="38" y="100"/>
                    </a:cubicBezTo>
                    <a:cubicBezTo>
                      <a:pt x="23" y="100"/>
                      <a:pt x="11" y="88"/>
                      <a:pt x="11" y="74"/>
                    </a:cubicBezTo>
                    <a:cubicBezTo>
                      <a:pt x="11" y="63"/>
                      <a:pt x="18" y="53"/>
                      <a:pt x="29" y="50"/>
                    </a:cubicBezTo>
                    <a:cubicBezTo>
                      <a:pt x="28" y="48"/>
                      <a:pt x="28" y="46"/>
                      <a:pt x="28" y="44"/>
                    </a:cubicBezTo>
                    <a:cubicBezTo>
                      <a:pt x="28" y="31"/>
                      <a:pt x="37" y="19"/>
                      <a:pt x="50" y="17"/>
                    </a:cubicBezTo>
                    <a:cubicBezTo>
                      <a:pt x="65" y="15"/>
                      <a:pt x="74" y="29"/>
                      <a:pt x="74" y="29"/>
                    </a:cubicBezTo>
                    <a:cubicBezTo>
                      <a:pt x="74" y="29"/>
                      <a:pt x="77" y="10"/>
                      <a:pt x="97" y="10"/>
                    </a:cubicBezTo>
                    <a:cubicBezTo>
                      <a:pt x="115" y="10"/>
                      <a:pt x="128" y="24"/>
                      <a:pt x="128" y="42"/>
                    </a:cubicBezTo>
                    <a:cubicBezTo>
                      <a:pt x="128" y="44"/>
                      <a:pt x="127" y="47"/>
                      <a:pt x="127" y="49"/>
                    </a:cubicBezTo>
                    <a:cubicBezTo>
                      <a:pt x="138" y="53"/>
                      <a:pt x="147" y="62"/>
                      <a:pt x="147" y="74"/>
                    </a:cubicBezTo>
                    <a:cubicBezTo>
                      <a:pt x="147" y="88"/>
                      <a:pt x="135" y="100"/>
                      <a:pt x="120" y="10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vert="horz" wrap="square" lIns="121920" tIns="60960" rIns="121920" bIns="60960" numCol="1" anchor="t" anchorCtr="false" compatLnSpc="true"/>
              <a:lstStyle>
                <a:defPPr>
                  <a:defRPr lang="zh-CN"/>
                </a:defPPr>
                <a:lvl1pPr marL="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:endParaRPr lang="en-US" sz="2400">
                  <a:solidFill>
                    <a:schemeClr val="tx1">
                      <a:lumMod val="75000"/>
                      <a:lumOff val="25000"/>
                      <a:alpha val="100000"/>
                    </a:schemeClr>
                  </a:solidFill>
                  <a:latin typeface="默认字体"/>
                  <a:ea typeface="默认字体"/>
                  <a:cs typeface="+mn-cs"/>
                  <a:sym typeface="思源宋体 CN"/>
                </a:endParaRPr>
              </a:p>
            </p:txBody>
          </p:sp>
          <p:sp>
            <p:nvSpPr>
              <p:cNvPr id="319" name="TextBox 76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2490868" y="1629634"/>
                <a:ext cx="3162300" cy="368300"/>
              </a:xfrm>
              <a:prstGeom prst="rect">
                <a:avLst/>
              </a:prstGeom>
              <a:noFill/>
            </p:spPr>
            <p:txBody>
              <a:bodyPr wrap="square" rtlCol="false">
                <a:spAutoFit/>
              </a:bodyPr>
              <a:lstStyle>
                <a:defPPr>
                  <a:defRPr lang="zh-CN"/>
                </a:defPPr>
                <a:lvl1pPr marL="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sz="1600" b="true">
                    <a:solidFill>
                      <a:schemeClr val="tx1"/>
                    </a:solidFill>
                    <a:latin typeface="默认字体"/>
                    <a:ea typeface="默认字体"/>
                    <a:cs typeface="+mn-cs"/>
                    <a:sym typeface="思源宋体 CN"/>
                  </a:rPr>
                  <a:t>一级顶商权益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320" name="文本框 122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2490869" y="1998967"/>
                <a:ext cx="3344235" cy="1108622"/>
              </a:xfrm>
              <a:prstGeom prst="rect">
                <a:avLst/>
              </a:prstGeom>
              <a:noFill/>
            </p:spPr>
            <p:txBody>
              <a:bodyPr wrap="square" rtlCol="false">
                <a:noAutofit/>
              </a:bodyPr>
              <a:lstStyle>
                <a:defPPr>
                  <a:defRPr lang="zh-CN"/>
                </a:defPPr>
                <a:lvl1pPr marL="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30000"/>
                  </a:lnSpc>
                  <a:buNone/>
                </a:pPr>
                <a:r>
                  <a:rPr lang="zh-CN" sz="1400">
                    <a:solidFill>
                      <a:schemeClr val="tx1"/>
                    </a:solidFill>
                    <a:latin typeface="默认字体"/>
                    <a:ea typeface="默认字体"/>
                    <a:cs typeface="+mn-cs"/>
                    <a:sym typeface="思源宋体 CN"/>
                  </a:rPr>
                  <a:t>一级顶商只需缴纳5000积分或五千元，便可以享受转赠无手续费，且可以权限招募二级顶商。</a:t>
                </a:r>
                <a:endParaRPr/>
              </a:p>
            </p:txBody>
          </p:sp>
        </p:grpSp>
        <p:grpSp>
          <p:nvGrpSpPr>
            <p:cNvPr id="321" name=""/>
            <p:cNvGrpSpPr/>
            <p:nvPr/>
          </p:nvGrpSpPr>
          <p:grpSpPr>
            <a:xfrm>
              <a:off x="1514637" y="3149238"/>
              <a:ext cx="4320467" cy="1477955"/>
              <a:chOff x="1514637" y="3149238"/>
              <a:chExt cx="4320467" cy="1477955"/>
            </a:xfrm>
          </p:grpSpPr>
          <p:sp>
            <p:nvSpPr>
              <p:cNvPr id="322" name="Flowchart: Off-page Connector 32"/>
              <p:cNvSpPr/>
              <p:nvPr/>
            </p:nvSpPr>
            <p:spPr>
              <a:xfrm rot="2700000">
                <a:off x="1504492" y="3272314"/>
                <a:ext cx="801267" cy="780977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accent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" rtlCol="false" anchor="ctr"/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9144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2800">
                  <a:solidFill>
                    <a:schemeClr val="tx1">
                      <a:lumMod val="75000"/>
                      <a:lumOff val="25000"/>
                      <a:alpha val="100000"/>
                    </a:schemeClr>
                  </a:solidFill>
                  <a:latin typeface="默认字体"/>
                  <a:ea typeface="默认字体"/>
                  <a:cs typeface="+mn-cs"/>
                  <a:sym typeface="思源宋体 CN"/>
                </a:endParaRPr>
              </a:p>
            </p:txBody>
          </p:sp>
          <p:sp>
            <p:nvSpPr>
              <p:cNvPr id="323" name="Freeform 5"/>
              <p:cNvSpPr>
                <a:spLocks noEditPoints="true"/>
              </p:cNvSpPr>
              <p:nvPr/>
            </p:nvSpPr>
            <p:spPr bwMode="auto">
              <a:xfrm>
                <a:off x="1647003" y="3482089"/>
                <a:ext cx="511864" cy="361431"/>
              </a:xfrm>
              <a:custGeom>
                <a:avLst/>
                <a:gdLst>
                  <a:gd name="T0" fmla="*/ 218 w 219"/>
                  <a:gd name="T1" fmla="*/ 117 h 154"/>
                  <a:gd name="T2" fmla="*/ 219 w 219"/>
                  <a:gd name="T3" fmla="*/ 118 h 154"/>
                  <a:gd name="T4" fmla="*/ 218 w 219"/>
                  <a:gd name="T5" fmla="*/ 119 h 154"/>
                  <a:gd name="T6" fmla="*/ 174 w 219"/>
                  <a:gd name="T7" fmla="*/ 153 h 154"/>
                  <a:gd name="T8" fmla="*/ 172 w 219"/>
                  <a:gd name="T9" fmla="*/ 153 h 154"/>
                  <a:gd name="T10" fmla="*/ 171 w 219"/>
                  <a:gd name="T11" fmla="*/ 151 h 154"/>
                  <a:gd name="T12" fmla="*/ 179 w 219"/>
                  <a:gd name="T13" fmla="*/ 133 h 154"/>
                  <a:gd name="T14" fmla="*/ 113 w 219"/>
                  <a:gd name="T15" fmla="*/ 106 h 154"/>
                  <a:gd name="T16" fmla="*/ 126 w 219"/>
                  <a:gd name="T17" fmla="*/ 89 h 154"/>
                  <a:gd name="T18" fmla="*/ 131 w 219"/>
                  <a:gd name="T19" fmla="*/ 82 h 154"/>
                  <a:gd name="T20" fmla="*/ 179 w 219"/>
                  <a:gd name="T21" fmla="*/ 103 h 154"/>
                  <a:gd name="T22" fmla="*/ 171 w 219"/>
                  <a:gd name="T23" fmla="*/ 85 h 154"/>
                  <a:gd name="T24" fmla="*/ 172 w 219"/>
                  <a:gd name="T25" fmla="*/ 83 h 154"/>
                  <a:gd name="T26" fmla="*/ 173 w 219"/>
                  <a:gd name="T27" fmla="*/ 82 h 154"/>
                  <a:gd name="T28" fmla="*/ 174 w 219"/>
                  <a:gd name="T29" fmla="*/ 83 h 154"/>
                  <a:gd name="T30" fmla="*/ 218 w 219"/>
                  <a:gd name="T31" fmla="*/ 117 h 154"/>
                  <a:gd name="T32" fmla="*/ 45 w 219"/>
                  <a:gd name="T33" fmla="*/ 71 h 154"/>
                  <a:gd name="T34" fmla="*/ 46 w 219"/>
                  <a:gd name="T35" fmla="*/ 71 h 154"/>
                  <a:gd name="T36" fmla="*/ 47 w 219"/>
                  <a:gd name="T37" fmla="*/ 71 h 154"/>
                  <a:gd name="T38" fmla="*/ 47 w 219"/>
                  <a:gd name="T39" fmla="*/ 69 h 154"/>
                  <a:gd name="T40" fmla="*/ 40 w 219"/>
                  <a:gd name="T41" fmla="*/ 50 h 154"/>
                  <a:gd name="T42" fmla="*/ 87 w 219"/>
                  <a:gd name="T43" fmla="*/ 72 h 154"/>
                  <a:gd name="T44" fmla="*/ 93 w 219"/>
                  <a:gd name="T45" fmla="*/ 65 h 154"/>
                  <a:gd name="T46" fmla="*/ 106 w 219"/>
                  <a:gd name="T47" fmla="*/ 49 h 154"/>
                  <a:gd name="T48" fmla="*/ 40 w 219"/>
                  <a:gd name="T49" fmla="*/ 21 h 154"/>
                  <a:gd name="T50" fmla="*/ 47 w 219"/>
                  <a:gd name="T51" fmla="*/ 2 h 154"/>
                  <a:gd name="T52" fmla="*/ 47 w 219"/>
                  <a:gd name="T53" fmla="*/ 0 h 154"/>
                  <a:gd name="T54" fmla="*/ 45 w 219"/>
                  <a:gd name="T55" fmla="*/ 0 h 154"/>
                  <a:gd name="T56" fmla="*/ 0 w 219"/>
                  <a:gd name="T57" fmla="*/ 34 h 154"/>
                  <a:gd name="T58" fmla="*/ 0 w 219"/>
                  <a:gd name="T59" fmla="*/ 35 h 154"/>
                  <a:gd name="T60" fmla="*/ 0 w 219"/>
                  <a:gd name="T61" fmla="*/ 37 h 154"/>
                  <a:gd name="T62" fmla="*/ 45 w 219"/>
                  <a:gd name="T63" fmla="*/ 71 h 154"/>
                  <a:gd name="T64" fmla="*/ 121 w 219"/>
                  <a:gd name="T65" fmla="*/ 86 h 154"/>
                  <a:gd name="T66" fmla="*/ 179 w 219"/>
                  <a:gd name="T67" fmla="*/ 50 h 154"/>
                  <a:gd name="T68" fmla="*/ 171 w 219"/>
                  <a:gd name="T69" fmla="*/ 69 h 154"/>
                  <a:gd name="T70" fmla="*/ 172 w 219"/>
                  <a:gd name="T71" fmla="*/ 71 h 154"/>
                  <a:gd name="T72" fmla="*/ 173 w 219"/>
                  <a:gd name="T73" fmla="*/ 71 h 154"/>
                  <a:gd name="T74" fmla="*/ 174 w 219"/>
                  <a:gd name="T75" fmla="*/ 71 h 154"/>
                  <a:gd name="T76" fmla="*/ 218 w 219"/>
                  <a:gd name="T77" fmla="*/ 37 h 154"/>
                  <a:gd name="T78" fmla="*/ 219 w 219"/>
                  <a:gd name="T79" fmla="*/ 35 h 154"/>
                  <a:gd name="T80" fmla="*/ 218 w 219"/>
                  <a:gd name="T81" fmla="*/ 34 h 154"/>
                  <a:gd name="T82" fmla="*/ 174 w 219"/>
                  <a:gd name="T83" fmla="*/ 0 h 154"/>
                  <a:gd name="T84" fmla="*/ 172 w 219"/>
                  <a:gd name="T85" fmla="*/ 0 h 154"/>
                  <a:gd name="T86" fmla="*/ 171 w 219"/>
                  <a:gd name="T87" fmla="*/ 2 h 154"/>
                  <a:gd name="T88" fmla="*/ 179 w 219"/>
                  <a:gd name="T89" fmla="*/ 21 h 154"/>
                  <a:gd name="T90" fmla="*/ 97 w 219"/>
                  <a:gd name="T91" fmla="*/ 69 h 154"/>
                  <a:gd name="T92" fmla="*/ 40 w 219"/>
                  <a:gd name="T93" fmla="*/ 103 h 154"/>
                  <a:gd name="T94" fmla="*/ 47 w 219"/>
                  <a:gd name="T95" fmla="*/ 85 h 154"/>
                  <a:gd name="T96" fmla="*/ 47 w 219"/>
                  <a:gd name="T97" fmla="*/ 83 h 154"/>
                  <a:gd name="T98" fmla="*/ 46 w 219"/>
                  <a:gd name="T99" fmla="*/ 82 h 154"/>
                  <a:gd name="T100" fmla="*/ 45 w 219"/>
                  <a:gd name="T101" fmla="*/ 83 h 154"/>
                  <a:gd name="T102" fmla="*/ 0 w 219"/>
                  <a:gd name="T103" fmla="*/ 117 h 154"/>
                  <a:gd name="T104" fmla="*/ 0 w 219"/>
                  <a:gd name="T105" fmla="*/ 118 h 154"/>
                  <a:gd name="T106" fmla="*/ 0 w 219"/>
                  <a:gd name="T107" fmla="*/ 119 h 154"/>
                  <a:gd name="T108" fmla="*/ 45 w 219"/>
                  <a:gd name="T109" fmla="*/ 153 h 154"/>
                  <a:gd name="T110" fmla="*/ 47 w 219"/>
                  <a:gd name="T111" fmla="*/ 153 h 154"/>
                  <a:gd name="T112" fmla="*/ 47 w 219"/>
                  <a:gd name="T113" fmla="*/ 151 h 154"/>
                  <a:gd name="T114" fmla="*/ 40 w 219"/>
                  <a:gd name="T115" fmla="*/ 133 h 154"/>
                  <a:gd name="T116" fmla="*/ 121 w 219"/>
                  <a:gd name="T117" fmla="*/ 86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19" h="154">
                    <a:moveTo>
                      <a:pt x="218" y="117"/>
                    </a:moveTo>
                    <a:cubicBezTo>
                      <a:pt x="219" y="117"/>
                      <a:pt x="219" y="117"/>
                      <a:pt x="219" y="118"/>
                    </a:cubicBezTo>
                    <a:cubicBezTo>
                      <a:pt x="219" y="119"/>
                      <a:pt x="219" y="119"/>
                      <a:pt x="218" y="119"/>
                    </a:cubicBezTo>
                    <a:cubicBezTo>
                      <a:pt x="174" y="153"/>
                      <a:pt x="174" y="153"/>
                      <a:pt x="174" y="153"/>
                    </a:cubicBezTo>
                    <a:cubicBezTo>
                      <a:pt x="174" y="154"/>
                      <a:pt x="173" y="154"/>
                      <a:pt x="172" y="153"/>
                    </a:cubicBezTo>
                    <a:cubicBezTo>
                      <a:pt x="171" y="153"/>
                      <a:pt x="171" y="152"/>
                      <a:pt x="171" y="151"/>
                    </a:cubicBezTo>
                    <a:cubicBezTo>
                      <a:pt x="179" y="133"/>
                      <a:pt x="179" y="133"/>
                      <a:pt x="179" y="133"/>
                    </a:cubicBezTo>
                    <a:cubicBezTo>
                      <a:pt x="145" y="131"/>
                      <a:pt x="126" y="119"/>
                      <a:pt x="113" y="106"/>
                    </a:cubicBezTo>
                    <a:cubicBezTo>
                      <a:pt x="118" y="100"/>
                      <a:pt x="122" y="94"/>
                      <a:pt x="126" y="89"/>
                    </a:cubicBezTo>
                    <a:cubicBezTo>
                      <a:pt x="128" y="86"/>
                      <a:pt x="130" y="84"/>
                      <a:pt x="131" y="82"/>
                    </a:cubicBezTo>
                    <a:cubicBezTo>
                      <a:pt x="141" y="93"/>
                      <a:pt x="154" y="102"/>
                      <a:pt x="179" y="103"/>
                    </a:cubicBezTo>
                    <a:cubicBezTo>
                      <a:pt x="171" y="85"/>
                      <a:pt x="171" y="85"/>
                      <a:pt x="171" y="85"/>
                    </a:cubicBezTo>
                    <a:cubicBezTo>
                      <a:pt x="171" y="84"/>
                      <a:pt x="171" y="83"/>
                      <a:pt x="172" y="83"/>
                    </a:cubicBezTo>
                    <a:cubicBezTo>
                      <a:pt x="172" y="82"/>
                      <a:pt x="173" y="82"/>
                      <a:pt x="173" y="82"/>
                    </a:cubicBezTo>
                    <a:cubicBezTo>
                      <a:pt x="173" y="82"/>
                      <a:pt x="174" y="82"/>
                      <a:pt x="174" y="83"/>
                    </a:cubicBezTo>
                    <a:lnTo>
                      <a:pt x="218" y="117"/>
                    </a:lnTo>
                    <a:close/>
                    <a:moveTo>
                      <a:pt x="45" y="71"/>
                    </a:moveTo>
                    <a:cubicBezTo>
                      <a:pt x="45" y="71"/>
                      <a:pt x="45" y="71"/>
                      <a:pt x="46" y="71"/>
                    </a:cubicBezTo>
                    <a:cubicBezTo>
                      <a:pt x="46" y="71"/>
                      <a:pt x="46" y="71"/>
                      <a:pt x="47" y="71"/>
                    </a:cubicBezTo>
                    <a:cubicBezTo>
                      <a:pt x="47" y="70"/>
                      <a:pt x="48" y="69"/>
                      <a:pt x="47" y="69"/>
                    </a:cubicBezTo>
                    <a:cubicBezTo>
                      <a:pt x="40" y="50"/>
                      <a:pt x="40" y="50"/>
                      <a:pt x="40" y="50"/>
                    </a:cubicBezTo>
                    <a:cubicBezTo>
                      <a:pt x="65" y="52"/>
                      <a:pt x="77" y="61"/>
                      <a:pt x="87" y="72"/>
                    </a:cubicBezTo>
                    <a:cubicBezTo>
                      <a:pt x="89" y="70"/>
                      <a:pt x="91" y="68"/>
                      <a:pt x="93" y="65"/>
                    </a:cubicBezTo>
                    <a:cubicBezTo>
                      <a:pt x="96" y="60"/>
                      <a:pt x="101" y="54"/>
                      <a:pt x="106" y="49"/>
                    </a:cubicBezTo>
                    <a:cubicBezTo>
                      <a:pt x="92" y="35"/>
                      <a:pt x="73" y="23"/>
                      <a:pt x="40" y="21"/>
                    </a:cubicBezTo>
                    <a:cubicBezTo>
                      <a:pt x="47" y="2"/>
                      <a:pt x="47" y="2"/>
                      <a:pt x="47" y="2"/>
                    </a:cubicBezTo>
                    <a:cubicBezTo>
                      <a:pt x="48" y="1"/>
                      <a:pt x="47" y="1"/>
                      <a:pt x="47" y="0"/>
                    </a:cubicBezTo>
                    <a:cubicBezTo>
                      <a:pt x="46" y="0"/>
                      <a:pt x="45" y="0"/>
                      <a:pt x="45" y="0"/>
                    </a:cubicBezTo>
                    <a:cubicBezTo>
                      <a:pt x="0" y="34"/>
                      <a:pt x="0" y="34"/>
                      <a:pt x="0" y="34"/>
                    </a:cubicBezTo>
                    <a:cubicBezTo>
                      <a:pt x="0" y="34"/>
                      <a:pt x="0" y="35"/>
                      <a:pt x="0" y="35"/>
                    </a:cubicBezTo>
                    <a:cubicBezTo>
                      <a:pt x="0" y="36"/>
                      <a:pt x="0" y="36"/>
                      <a:pt x="0" y="37"/>
                    </a:cubicBezTo>
                    <a:lnTo>
                      <a:pt x="45" y="71"/>
                    </a:lnTo>
                    <a:close/>
                    <a:moveTo>
                      <a:pt x="121" y="86"/>
                    </a:moveTo>
                    <a:cubicBezTo>
                      <a:pt x="134" y="67"/>
                      <a:pt x="145" y="53"/>
                      <a:pt x="179" y="50"/>
                    </a:cubicBezTo>
                    <a:cubicBezTo>
                      <a:pt x="171" y="69"/>
                      <a:pt x="171" y="69"/>
                      <a:pt x="171" y="69"/>
                    </a:cubicBezTo>
                    <a:cubicBezTo>
                      <a:pt x="171" y="69"/>
                      <a:pt x="171" y="70"/>
                      <a:pt x="172" y="71"/>
                    </a:cubicBezTo>
                    <a:cubicBezTo>
                      <a:pt x="172" y="71"/>
                      <a:pt x="173" y="71"/>
                      <a:pt x="173" y="71"/>
                    </a:cubicBezTo>
                    <a:cubicBezTo>
                      <a:pt x="173" y="71"/>
                      <a:pt x="174" y="71"/>
                      <a:pt x="174" y="71"/>
                    </a:cubicBezTo>
                    <a:cubicBezTo>
                      <a:pt x="218" y="37"/>
                      <a:pt x="218" y="37"/>
                      <a:pt x="218" y="37"/>
                    </a:cubicBezTo>
                    <a:cubicBezTo>
                      <a:pt x="219" y="36"/>
                      <a:pt x="219" y="36"/>
                      <a:pt x="219" y="35"/>
                    </a:cubicBezTo>
                    <a:cubicBezTo>
                      <a:pt x="219" y="35"/>
                      <a:pt x="219" y="34"/>
                      <a:pt x="218" y="34"/>
                    </a:cubicBezTo>
                    <a:cubicBezTo>
                      <a:pt x="174" y="0"/>
                      <a:pt x="174" y="0"/>
                      <a:pt x="174" y="0"/>
                    </a:cubicBezTo>
                    <a:cubicBezTo>
                      <a:pt x="174" y="0"/>
                      <a:pt x="173" y="0"/>
                      <a:pt x="172" y="0"/>
                    </a:cubicBezTo>
                    <a:cubicBezTo>
                      <a:pt x="171" y="1"/>
                      <a:pt x="171" y="1"/>
                      <a:pt x="171" y="2"/>
                    </a:cubicBezTo>
                    <a:cubicBezTo>
                      <a:pt x="179" y="21"/>
                      <a:pt x="179" y="21"/>
                      <a:pt x="179" y="21"/>
                    </a:cubicBezTo>
                    <a:cubicBezTo>
                      <a:pt x="130" y="23"/>
                      <a:pt x="112" y="48"/>
                      <a:pt x="97" y="69"/>
                    </a:cubicBezTo>
                    <a:cubicBezTo>
                      <a:pt x="84" y="87"/>
                      <a:pt x="74" y="101"/>
                      <a:pt x="40" y="103"/>
                    </a:cubicBezTo>
                    <a:cubicBezTo>
                      <a:pt x="47" y="85"/>
                      <a:pt x="47" y="85"/>
                      <a:pt x="47" y="85"/>
                    </a:cubicBezTo>
                    <a:cubicBezTo>
                      <a:pt x="48" y="84"/>
                      <a:pt x="47" y="83"/>
                      <a:pt x="47" y="83"/>
                    </a:cubicBezTo>
                    <a:cubicBezTo>
                      <a:pt x="46" y="82"/>
                      <a:pt x="46" y="82"/>
                      <a:pt x="46" y="82"/>
                    </a:cubicBezTo>
                    <a:cubicBezTo>
                      <a:pt x="45" y="82"/>
                      <a:pt x="45" y="82"/>
                      <a:pt x="45" y="83"/>
                    </a:cubicBezTo>
                    <a:cubicBezTo>
                      <a:pt x="0" y="117"/>
                      <a:pt x="0" y="117"/>
                      <a:pt x="0" y="117"/>
                    </a:cubicBezTo>
                    <a:cubicBezTo>
                      <a:pt x="0" y="117"/>
                      <a:pt x="0" y="117"/>
                      <a:pt x="0" y="118"/>
                    </a:cubicBezTo>
                    <a:cubicBezTo>
                      <a:pt x="0" y="119"/>
                      <a:pt x="0" y="119"/>
                      <a:pt x="0" y="119"/>
                    </a:cubicBezTo>
                    <a:cubicBezTo>
                      <a:pt x="45" y="153"/>
                      <a:pt x="45" y="153"/>
                      <a:pt x="45" y="153"/>
                    </a:cubicBezTo>
                    <a:cubicBezTo>
                      <a:pt x="45" y="154"/>
                      <a:pt x="46" y="154"/>
                      <a:pt x="47" y="153"/>
                    </a:cubicBezTo>
                    <a:cubicBezTo>
                      <a:pt x="47" y="153"/>
                      <a:pt x="48" y="152"/>
                      <a:pt x="47" y="151"/>
                    </a:cubicBezTo>
                    <a:cubicBezTo>
                      <a:pt x="40" y="133"/>
                      <a:pt x="40" y="133"/>
                      <a:pt x="40" y="133"/>
                    </a:cubicBezTo>
                    <a:cubicBezTo>
                      <a:pt x="89" y="131"/>
                      <a:pt x="107" y="106"/>
                      <a:pt x="121" y="86"/>
                    </a:cubicBezTo>
                  </a:path>
                </a:pathLst>
              </a:custGeom>
              <a:gradFill flip="none" rotWithShape="true">
                <a:gsLst>
                  <a:gs pos="17000">
                    <a:schemeClr val="accent1">
                      <a:alpha val="100000"/>
                    </a:schemeClr>
                  </a:gs>
                  <a:gs pos="100000">
                    <a:schemeClr val="accent1">
                      <a:alpha val="100000"/>
                    </a:schemeClr>
                  </a:gs>
                </a:gsLst>
                <a:lin ang="2700000" scaled="true"/>
                <a:tileRect l="0" t="0" r="0" b="0"/>
              </a:gradFill>
              <a:ln>
                <a:noFill/>
              </a:ln>
              <a:effectLst/>
            </p:spPr>
            <p:txBody>
              <a:bodyPr vert="horz" wrap="square" lIns="121920" tIns="60960" rIns="121920" bIns="60960" numCol="1" anchor="t" anchorCtr="false" compatLnSpc="true"/>
              <a:lstStyle>
                <a:defPPr>
                  <a:defRPr lang="zh-CN"/>
                </a:defPPr>
                <a:lvl1pPr marL="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:endParaRPr sz="1400">
                  <a:solidFill>
                    <a:schemeClr val="tx1">
                      <a:lumMod val="75000"/>
                      <a:lumOff val="25000"/>
                      <a:alpha val="100000"/>
                    </a:schemeClr>
                  </a:solidFill>
                  <a:latin typeface="默认字体"/>
                  <a:ea typeface="默认字体"/>
                  <a:cs typeface="+mn-cs"/>
                  <a:sym typeface="思源宋体 CN"/>
                </a:endParaRPr>
              </a:p>
            </p:txBody>
          </p:sp>
          <p:sp>
            <p:nvSpPr>
              <p:cNvPr id="324" name="TextBox 76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2490868" y="3149238"/>
                <a:ext cx="3162300" cy="368300"/>
              </a:xfrm>
              <a:prstGeom prst="rect">
                <a:avLst/>
              </a:prstGeom>
              <a:noFill/>
            </p:spPr>
            <p:txBody>
              <a:bodyPr wrap="square" rtlCol="false">
                <a:spAutoFit/>
              </a:bodyPr>
              <a:lstStyle>
                <a:defPPr>
                  <a:defRPr lang="zh-CN"/>
                </a:defPPr>
                <a:lvl1pPr marL="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sz="1600" b="true">
                    <a:solidFill>
                      <a:schemeClr val="tx1"/>
                    </a:solidFill>
                    <a:latin typeface="默认字体"/>
                    <a:ea typeface="默认字体"/>
                    <a:cs typeface="+mn-cs"/>
                    <a:sym typeface="思源宋体 CN"/>
                  </a:rPr>
                  <a:t>二级顶商权益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325" name="文本框 127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2490869" y="3518571"/>
                <a:ext cx="3344235" cy="1108622"/>
              </a:xfrm>
              <a:prstGeom prst="rect">
                <a:avLst/>
              </a:prstGeom>
              <a:noFill/>
            </p:spPr>
            <p:txBody>
              <a:bodyPr wrap="square" rtlCol="false">
                <a:noAutofit/>
              </a:bodyPr>
              <a:lstStyle>
                <a:defPPr>
                  <a:defRPr lang="zh-CN"/>
                </a:defPPr>
                <a:lvl1pPr marL="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30000"/>
                  </a:lnSpc>
                  <a:buNone/>
                </a:pPr>
                <a:r>
                  <a:rPr lang="zh-CN" sz="1400">
                    <a:solidFill>
                      <a:schemeClr val="tx1"/>
                    </a:solidFill>
                    <a:latin typeface="默认字体"/>
                    <a:ea typeface="默认字体"/>
                    <a:cs typeface="+mn-cs"/>
                    <a:sym typeface="思源宋体 CN"/>
                  </a:rPr>
                  <a:t>二级顶商需要缴纳2000积分或二千元，随时可以退出。并且享有转赠无手续费的待遇。</a:t>
                </a:r>
                <a:endParaRPr/>
              </a:p>
            </p:txBody>
          </p:sp>
        </p:grpSp>
        <p:grpSp>
          <p:nvGrpSpPr>
            <p:cNvPr id="326" name=""/>
            <p:cNvGrpSpPr/>
            <p:nvPr/>
          </p:nvGrpSpPr>
          <p:grpSpPr>
            <a:xfrm>
              <a:off x="1498497" y="4668842"/>
              <a:ext cx="4353349" cy="1477955"/>
              <a:chOff x="1498497" y="4668842"/>
              <a:chExt cx="4353349" cy="1477955"/>
            </a:xfrm>
          </p:grpSpPr>
          <p:sp>
            <p:nvSpPr>
              <p:cNvPr id="327" name="Flowchart: Off-page Connector 47"/>
              <p:cNvSpPr/>
              <p:nvPr/>
            </p:nvSpPr>
            <p:spPr>
              <a:xfrm rot="2700000">
                <a:off x="1488353" y="4796112"/>
                <a:ext cx="801267" cy="780979"/>
              </a:xfrm>
              <a:prstGeom prst="roundRect">
                <a:avLst/>
              </a:prstGeom>
              <a:gradFill flip="none" rotWithShape="true">
                <a:gsLst>
                  <a:gs pos="17000">
                    <a:schemeClr val="accent1">
                      <a:alpha val="100000"/>
                    </a:schemeClr>
                  </a:gs>
                  <a:gs pos="100000">
                    <a:schemeClr val="accent1">
                      <a:alpha val="100000"/>
                    </a:schemeClr>
                  </a:gs>
                </a:gsLst>
                <a:lin ang="2700000" scaled="true"/>
                <a:tileRect l="0" t="0" r="0" b="0"/>
              </a:gradFill>
              <a:ln w="19050">
                <a:noFill/>
              </a:ln>
              <a:effectLst>
                <a:outerShdw blurRad="190500" dist="38100" dir="2700000" algn="tl" rotWithShape="false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" rtlCol="false" anchor="ctr"/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9144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false" eaLnBrk="true" latinLnBrk="false" hangingPunct="true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2800">
                  <a:solidFill>
                    <a:schemeClr val="tx1">
                      <a:lumMod val="75000"/>
                      <a:lumOff val="25000"/>
                      <a:alpha val="100000"/>
                    </a:schemeClr>
                  </a:solidFill>
                  <a:latin typeface="默认字体"/>
                  <a:ea typeface="默认字体"/>
                  <a:cs typeface="+mn-cs"/>
                  <a:sym typeface="思源宋体 CN"/>
                </a:endParaRPr>
              </a:p>
            </p:txBody>
          </p:sp>
          <p:sp>
            <p:nvSpPr>
              <p:cNvPr id="328" name="Freeform 61"/>
              <p:cNvSpPr/>
              <p:nvPr/>
            </p:nvSpPr>
            <p:spPr bwMode="auto">
              <a:xfrm>
                <a:off x="1656492" y="4947437"/>
                <a:ext cx="460613" cy="478331"/>
              </a:xfrm>
              <a:custGeom>
                <a:avLst/>
                <a:gdLst>
                  <a:gd name="T0" fmla="*/ 99 w 137"/>
                  <a:gd name="T1" fmla="*/ 57 h 142"/>
                  <a:gd name="T2" fmla="*/ 137 w 137"/>
                  <a:gd name="T3" fmla="*/ 57 h 142"/>
                  <a:gd name="T4" fmla="*/ 76 w 137"/>
                  <a:gd name="T5" fmla="*/ 4 h 142"/>
                  <a:gd name="T6" fmla="*/ 69 w 137"/>
                  <a:gd name="T7" fmla="*/ 0 h 142"/>
                  <a:gd name="T8" fmla="*/ 62 w 137"/>
                  <a:gd name="T9" fmla="*/ 4 h 142"/>
                  <a:gd name="T10" fmla="*/ 0 w 137"/>
                  <a:gd name="T11" fmla="*/ 57 h 142"/>
                  <a:gd name="T12" fmla="*/ 39 w 137"/>
                  <a:gd name="T13" fmla="*/ 57 h 142"/>
                  <a:gd name="T14" fmla="*/ 62 w 137"/>
                  <a:gd name="T15" fmla="*/ 4 h 142"/>
                  <a:gd name="T16" fmla="*/ 62 w 137"/>
                  <a:gd name="T17" fmla="*/ 5 h 142"/>
                  <a:gd name="T18" fmla="*/ 43 w 137"/>
                  <a:gd name="T19" fmla="*/ 57 h 142"/>
                  <a:gd name="T20" fmla="*/ 64 w 137"/>
                  <a:gd name="T21" fmla="*/ 57 h 142"/>
                  <a:gd name="T22" fmla="*/ 64 w 137"/>
                  <a:gd name="T23" fmla="*/ 122 h 142"/>
                  <a:gd name="T24" fmla="*/ 64 w 137"/>
                  <a:gd name="T25" fmla="*/ 125 h 142"/>
                  <a:gd name="T26" fmla="*/ 64 w 137"/>
                  <a:gd name="T27" fmla="*/ 130 h 142"/>
                  <a:gd name="T28" fmla="*/ 76 w 137"/>
                  <a:gd name="T29" fmla="*/ 142 h 142"/>
                  <a:gd name="T30" fmla="*/ 87 w 137"/>
                  <a:gd name="T31" fmla="*/ 130 h 142"/>
                  <a:gd name="T32" fmla="*/ 87 w 137"/>
                  <a:gd name="T33" fmla="*/ 125 h 142"/>
                  <a:gd name="T34" fmla="*/ 79 w 137"/>
                  <a:gd name="T35" fmla="*/ 125 h 142"/>
                  <a:gd name="T36" fmla="*/ 79 w 137"/>
                  <a:gd name="T37" fmla="*/ 127 h 142"/>
                  <a:gd name="T38" fmla="*/ 79 w 137"/>
                  <a:gd name="T39" fmla="*/ 129 h 142"/>
                  <a:gd name="T40" fmla="*/ 76 w 137"/>
                  <a:gd name="T41" fmla="*/ 133 h 142"/>
                  <a:gd name="T42" fmla="*/ 72 w 137"/>
                  <a:gd name="T43" fmla="*/ 129 h 142"/>
                  <a:gd name="T44" fmla="*/ 72 w 137"/>
                  <a:gd name="T45" fmla="*/ 127 h 142"/>
                  <a:gd name="T46" fmla="*/ 72 w 137"/>
                  <a:gd name="T47" fmla="*/ 125 h 142"/>
                  <a:gd name="T48" fmla="*/ 72 w 137"/>
                  <a:gd name="T49" fmla="*/ 111 h 142"/>
                  <a:gd name="T50" fmla="*/ 72 w 137"/>
                  <a:gd name="T51" fmla="*/ 57 h 142"/>
                  <a:gd name="T52" fmla="*/ 94 w 137"/>
                  <a:gd name="T53" fmla="*/ 57 h 142"/>
                  <a:gd name="T54" fmla="*/ 76 w 137"/>
                  <a:gd name="T55" fmla="*/ 5 h 142"/>
                  <a:gd name="T56" fmla="*/ 76 w 137"/>
                  <a:gd name="T57" fmla="*/ 4 h 142"/>
                  <a:gd name="T58" fmla="*/ 99 w 137"/>
                  <a:gd name="T59" fmla="*/ 57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37" h="142">
                    <a:moveTo>
                      <a:pt x="99" y="57"/>
                    </a:moveTo>
                    <a:cubicBezTo>
                      <a:pt x="137" y="57"/>
                      <a:pt x="137" y="57"/>
                      <a:pt x="137" y="57"/>
                    </a:cubicBezTo>
                    <a:cubicBezTo>
                      <a:pt x="130" y="28"/>
                      <a:pt x="105" y="7"/>
                      <a:pt x="76" y="4"/>
                    </a:cubicBezTo>
                    <a:cubicBezTo>
                      <a:pt x="74" y="1"/>
                      <a:pt x="72" y="0"/>
                      <a:pt x="69" y="0"/>
                    </a:cubicBezTo>
                    <a:cubicBezTo>
                      <a:pt x="66" y="0"/>
                      <a:pt x="64" y="1"/>
                      <a:pt x="62" y="4"/>
                    </a:cubicBezTo>
                    <a:cubicBezTo>
                      <a:pt x="32" y="6"/>
                      <a:pt x="7" y="28"/>
                      <a:pt x="0" y="57"/>
                    </a:cubicBezTo>
                    <a:cubicBezTo>
                      <a:pt x="39" y="57"/>
                      <a:pt x="39" y="57"/>
                      <a:pt x="39" y="57"/>
                    </a:cubicBezTo>
                    <a:cubicBezTo>
                      <a:pt x="39" y="24"/>
                      <a:pt x="58" y="7"/>
                      <a:pt x="62" y="4"/>
                    </a:cubicBezTo>
                    <a:cubicBezTo>
                      <a:pt x="62" y="4"/>
                      <a:pt x="62" y="5"/>
                      <a:pt x="62" y="5"/>
                    </a:cubicBezTo>
                    <a:cubicBezTo>
                      <a:pt x="41" y="31"/>
                      <a:pt x="43" y="57"/>
                      <a:pt x="43" y="57"/>
                    </a:cubicBezTo>
                    <a:cubicBezTo>
                      <a:pt x="64" y="57"/>
                      <a:pt x="64" y="57"/>
                      <a:pt x="64" y="57"/>
                    </a:cubicBezTo>
                    <a:cubicBezTo>
                      <a:pt x="64" y="122"/>
                      <a:pt x="64" y="122"/>
                      <a:pt x="64" y="122"/>
                    </a:cubicBezTo>
                    <a:cubicBezTo>
                      <a:pt x="64" y="125"/>
                      <a:pt x="64" y="125"/>
                      <a:pt x="64" y="125"/>
                    </a:cubicBezTo>
                    <a:cubicBezTo>
                      <a:pt x="64" y="130"/>
                      <a:pt x="64" y="130"/>
                      <a:pt x="64" y="130"/>
                    </a:cubicBezTo>
                    <a:cubicBezTo>
                      <a:pt x="64" y="136"/>
                      <a:pt x="69" y="142"/>
                      <a:pt x="76" y="142"/>
                    </a:cubicBezTo>
                    <a:cubicBezTo>
                      <a:pt x="82" y="142"/>
                      <a:pt x="87" y="136"/>
                      <a:pt x="87" y="130"/>
                    </a:cubicBezTo>
                    <a:cubicBezTo>
                      <a:pt x="87" y="125"/>
                      <a:pt x="87" y="125"/>
                      <a:pt x="87" y="125"/>
                    </a:cubicBezTo>
                    <a:cubicBezTo>
                      <a:pt x="79" y="125"/>
                      <a:pt x="79" y="125"/>
                      <a:pt x="79" y="125"/>
                    </a:cubicBezTo>
                    <a:cubicBezTo>
                      <a:pt x="79" y="127"/>
                      <a:pt x="79" y="127"/>
                      <a:pt x="79" y="127"/>
                    </a:cubicBezTo>
                    <a:cubicBezTo>
                      <a:pt x="79" y="129"/>
                      <a:pt x="79" y="129"/>
                      <a:pt x="79" y="129"/>
                    </a:cubicBezTo>
                    <a:cubicBezTo>
                      <a:pt x="79" y="131"/>
                      <a:pt x="78" y="133"/>
                      <a:pt x="76" y="133"/>
                    </a:cubicBezTo>
                    <a:cubicBezTo>
                      <a:pt x="74" y="133"/>
                      <a:pt x="72" y="131"/>
                      <a:pt x="72" y="129"/>
                    </a:cubicBezTo>
                    <a:cubicBezTo>
                      <a:pt x="72" y="127"/>
                      <a:pt x="72" y="127"/>
                      <a:pt x="72" y="127"/>
                    </a:cubicBezTo>
                    <a:cubicBezTo>
                      <a:pt x="72" y="125"/>
                      <a:pt x="72" y="125"/>
                      <a:pt x="72" y="125"/>
                    </a:cubicBezTo>
                    <a:cubicBezTo>
                      <a:pt x="72" y="111"/>
                      <a:pt x="72" y="111"/>
                      <a:pt x="72" y="111"/>
                    </a:cubicBezTo>
                    <a:cubicBezTo>
                      <a:pt x="72" y="57"/>
                      <a:pt x="72" y="57"/>
                      <a:pt x="72" y="57"/>
                    </a:cubicBezTo>
                    <a:cubicBezTo>
                      <a:pt x="94" y="57"/>
                      <a:pt x="94" y="57"/>
                      <a:pt x="94" y="57"/>
                    </a:cubicBezTo>
                    <a:cubicBezTo>
                      <a:pt x="94" y="57"/>
                      <a:pt x="97" y="31"/>
                      <a:pt x="76" y="5"/>
                    </a:cubicBezTo>
                    <a:cubicBezTo>
                      <a:pt x="76" y="5"/>
                      <a:pt x="76" y="4"/>
                      <a:pt x="76" y="4"/>
                    </a:cubicBezTo>
                    <a:cubicBezTo>
                      <a:pt x="80" y="7"/>
                      <a:pt x="99" y="24"/>
                      <a:pt x="99" y="57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vert="horz" wrap="square" lIns="121920" tIns="60960" rIns="121920" bIns="60960" numCol="1" anchor="t" anchorCtr="false" compatLnSpc="true"/>
              <a:lstStyle>
                <a:defPPr>
                  <a:defRPr lang="zh-CN"/>
                </a:defPPr>
                <a:lvl1pPr marL="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:endParaRPr lang="en-US">
                  <a:solidFill>
                    <a:schemeClr val="tx1">
                      <a:lumMod val="75000"/>
                      <a:lumOff val="25000"/>
                      <a:alpha val="100000"/>
                    </a:schemeClr>
                  </a:solidFill>
                  <a:latin typeface="默认字体"/>
                  <a:ea typeface="默认字体"/>
                  <a:cs typeface="+mn-cs"/>
                  <a:sym typeface="思源宋体 CN"/>
                </a:endParaRPr>
              </a:p>
            </p:txBody>
          </p:sp>
          <p:sp>
            <p:nvSpPr>
              <p:cNvPr id="329" name="TextBox 76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2507611" y="4668842"/>
                <a:ext cx="3149600" cy="368300"/>
              </a:xfrm>
              <a:prstGeom prst="rect">
                <a:avLst/>
              </a:prstGeom>
              <a:noFill/>
            </p:spPr>
            <p:txBody>
              <a:bodyPr wrap="square" rtlCol="false">
                <a:spAutoFit/>
              </a:bodyPr>
              <a:lstStyle>
                <a:defPPr>
                  <a:defRPr lang="zh-CN"/>
                </a:defPPr>
                <a:lvl1pPr marL="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sz="1600" b="true">
                    <a:solidFill>
                      <a:schemeClr val="tx1"/>
                    </a:solidFill>
                    <a:latin typeface="默认字体"/>
                    <a:ea typeface="默认字体"/>
                    <a:cs typeface="+mn-cs"/>
                    <a:sym typeface="思源宋体 CN"/>
                  </a:rPr>
                  <a:t>招募奖励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330" name="文本框 132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2507611" y="5038175"/>
                <a:ext cx="3344235" cy="1108622"/>
              </a:xfrm>
              <a:prstGeom prst="rect">
                <a:avLst/>
              </a:prstGeom>
              <a:noFill/>
            </p:spPr>
            <p:txBody>
              <a:bodyPr wrap="square" rtlCol="false">
                <a:noAutofit/>
              </a:bodyPr>
              <a:lstStyle>
                <a:defPPr>
                  <a:defRPr lang="zh-CN"/>
                </a:defPPr>
                <a:lvl1pPr marL="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false" eaLnBrk="true" latinLnBrk="false" hangingPunct="true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30000"/>
                  </a:lnSpc>
                  <a:buNone/>
                </a:pPr>
                <a:r>
                  <a:rPr lang="zh-CN" sz="1400">
                    <a:solidFill>
                      <a:schemeClr val="tx1"/>
                    </a:solidFill>
                    <a:latin typeface="默认字体"/>
                    <a:ea typeface="默认字体"/>
                    <a:cs typeface="+mn-cs"/>
                    <a:sym typeface="思源宋体 CN"/>
                  </a:rPr>
                  <a:t>一级顶商通过招募二级顶商，还可以享受二级顶商收购星币1%的奖励，激励顶商积极推广。</a:t>
                </a:r>
                <a:endParaRPr/>
              </a:p>
            </p:txBody>
          </p:sp>
        </p:grpSp>
      </p:grpSp>
      <p:sp>
        <p:nvSpPr>
          <p:cNvPr id="331" name="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660396" y="418039"/>
            <a:ext cx="10668000" cy="520700"/>
          </a:xfrm>
          <a:prstGeom prst="rect">
            <a:avLst/>
          </a:prstGeom>
          <a:noFill/>
        </p:spPr>
        <p:txBody>
          <a:bodyPr wrap="square" lIns="90000" tIns="46800" rIns="90000" bIns="46800" rtlCol="false" anchor="b" anchorCtr="false">
            <a:sp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zh-CN" sz="2800" b="true">
                <a:latin typeface="默认字体"/>
                <a:ea typeface="默认字体"/>
                <a:cs typeface="+mn-cs"/>
              </a:rPr>
              <a:t>顶商体系</a:t>
            </a:r>
            <a:endParaRPr lang="en-US" sz="2800" b="true">
              <a:latin typeface="默认字体"/>
              <a:ea typeface="默认字体"/>
              <a:cs typeface="+mn-c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>
  <p:cSld>
    <p:spTree>
      <p:nvGrpSpPr>
        <p:cNvPr id="3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"/>
          <p:cNvSpPr/>
          <p:nvPr/>
        </p:nvSpPr>
        <p:spPr>
          <a:xfrm rot="21240000" flipH="false" flipV="false">
            <a:off x="373989" y="1864774"/>
            <a:ext cx="10015297" cy="3133390"/>
          </a:xfrm>
          <a:custGeom>
            <a:avLst/>
            <a:gdLst>
              <a:gd name="connsiteX0" fmla="*/ 0 w 8317523"/>
              <a:gd name="connsiteY0" fmla="*/ 1248508 h 3592276"/>
              <a:gd name="connsiteX1" fmla="*/ 2250831 w 8317523"/>
              <a:gd name="connsiteY1" fmla="*/ 3569677 h 3592276"/>
              <a:gd name="connsiteX2" fmla="*/ 8317523 w 8317523"/>
              <a:gd name="connsiteY2" fmla="*/ 0 h 3592276"/>
              <a:gd name="connsiteX3" fmla="*/ 8317523 w 8317523"/>
              <a:gd name="connsiteY3" fmla="*/ 0 h 3592276"/>
              <a:gd name="connsiteX0-1" fmla="*/ 0 w 9583615"/>
              <a:gd name="connsiteY0-2" fmla="*/ 316523 h 3570679"/>
              <a:gd name="connsiteX1-3" fmla="*/ 3516923 w 9583615"/>
              <a:gd name="connsiteY1-4" fmla="*/ 3569677 h 3570679"/>
              <a:gd name="connsiteX2-5" fmla="*/ 9583615 w 9583615"/>
              <a:gd name="connsiteY2-6" fmla="*/ 0 h 3570679"/>
              <a:gd name="connsiteX3-7" fmla="*/ 9583615 w 9583615"/>
              <a:gd name="connsiteY3-8" fmla="*/ 0 h 3570679"/>
              <a:gd name="connsiteX0-9" fmla="*/ 0 w 9583615"/>
              <a:gd name="connsiteY0-10" fmla="*/ 316523 h 2393799"/>
              <a:gd name="connsiteX1-11" fmla="*/ 4536831 w 9583615"/>
              <a:gd name="connsiteY1-12" fmla="*/ 2391508 h 2393799"/>
              <a:gd name="connsiteX2-13" fmla="*/ 9583615 w 9583615"/>
              <a:gd name="connsiteY2-14" fmla="*/ 0 h 2393799"/>
              <a:gd name="connsiteX3-15" fmla="*/ 9583615 w 9583615"/>
              <a:gd name="connsiteY3-16" fmla="*/ 0 h 2393799"/>
              <a:gd name="connsiteX0-17" fmla="*/ 0 w 9530862"/>
              <a:gd name="connsiteY0-18" fmla="*/ 0 h 2815295"/>
              <a:gd name="connsiteX1-19" fmla="*/ 4484078 w 9530862"/>
              <a:gd name="connsiteY1-20" fmla="*/ 2813539 h 2815295"/>
              <a:gd name="connsiteX2-21" fmla="*/ 9530862 w 9530862"/>
              <a:gd name="connsiteY2-22" fmla="*/ 422031 h 2815295"/>
              <a:gd name="connsiteX3-23" fmla="*/ 9530862 w 9530862"/>
              <a:gd name="connsiteY3-24" fmla="*/ 422031 h 2815295"/>
              <a:gd name="connsiteX0-25" fmla="*/ 0 w 9601201"/>
              <a:gd name="connsiteY0-26" fmla="*/ 0 h 2850760"/>
              <a:gd name="connsiteX1-27" fmla="*/ 4554417 w 9601201"/>
              <a:gd name="connsiteY1-28" fmla="*/ 2848709 h 2850760"/>
              <a:gd name="connsiteX2-29" fmla="*/ 9601201 w 9601201"/>
              <a:gd name="connsiteY2-30" fmla="*/ 457201 h 2850760"/>
              <a:gd name="connsiteX3-31" fmla="*/ 9601201 w 9601201"/>
              <a:gd name="connsiteY3-32" fmla="*/ 457201 h 2850760"/>
              <a:gd name="connsiteX0-33" fmla="*/ 0 w 9566032"/>
              <a:gd name="connsiteY0-34" fmla="*/ 0 h 2992830"/>
              <a:gd name="connsiteX1-35" fmla="*/ 4519248 w 9566032"/>
              <a:gd name="connsiteY1-36" fmla="*/ 2989386 h 2992830"/>
              <a:gd name="connsiteX2-37" fmla="*/ 9566032 w 9566032"/>
              <a:gd name="connsiteY2-38" fmla="*/ 597878 h 2992830"/>
              <a:gd name="connsiteX3-39" fmla="*/ 9566032 w 9566032"/>
              <a:gd name="connsiteY3-40" fmla="*/ 597878 h 299283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9566032" h="2992830">
                <a:moveTo>
                  <a:pt x="0" y="0"/>
                </a:moveTo>
                <a:cubicBezTo>
                  <a:pt x="432288" y="1264627"/>
                  <a:pt x="2924909" y="2889740"/>
                  <a:pt x="4519248" y="2989386"/>
                </a:cubicBezTo>
                <a:cubicBezTo>
                  <a:pt x="6113587" y="3089032"/>
                  <a:pt x="8724901" y="996463"/>
                  <a:pt x="9566032" y="597878"/>
                </a:cubicBezTo>
                <a:lnTo>
                  <a:pt x="9566032" y="597878"/>
                </a:lnTo>
              </a:path>
            </a:pathLst>
          </a:custGeom>
          <a:noFill/>
          <a:ln w="19050" cap="flat" cmpd="sng" algn="ctr">
            <a:solidFill>
              <a:sysClr val="window" lastClr="FFFFFF">
                <a:lumMod val="75000"/>
              </a:sysClr>
            </a:solidFill>
            <a:prstDash val="dash"/>
            <a:miter lim="800000"/>
          </a:ln>
          <a:effectLst/>
        </p:spPr>
        <p:txBody>
          <a:bodyPr rtlCol="false" anchor="ctr"/>
          <a:lstStyle/>
          <a:p>
            <a:pPr algn="ctr">
              <a:defRPr sz="1800">
                <a:solidFill>
                  <a:schemeClr val="tx1">
                    <a:alpha val="100000"/>
                  </a:schemeClr>
                </a:solidFill>
                <a:latin typeface="等线"/>
                <a:ea typeface="等线"/>
                <a:cs typeface="+mn-cs"/>
              </a:defRPr>
            </a:pPr>
            <a:endParaRPr lang="en-US" sz="1200">
              <a:solidFill>
                <a:srgbClr val="404040">
                  <a:alpha val="100000"/>
                </a:srgbClr>
              </a:solidFill>
              <a:latin typeface="默认字体"/>
              <a:ea typeface="默认字体"/>
              <a:cs typeface="思源黑体 CN Regular"/>
              <a:sym typeface="思源宋体 CN"/>
            </a:endParaRPr>
          </a:p>
        </p:txBody>
      </p:sp>
      <p:grpSp>
        <p:nvGrpSpPr>
          <p:cNvPr id="334" name="Group 1271"/>
          <p:cNvGrpSpPr>
            <a:grpSpLocks noChangeAspect="true"/>
          </p:cNvGrpSpPr>
          <p:nvPr/>
        </p:nvGrpSpPr>
        <p:grpSpPr>
          <a:xfrm rot="0" flipH="false" flipV="false">
            <a:off x="10555845" y="1196669"/>
            <a:ext cx="802663" cy="801853"/>
            <a:chOff x="5516" y="3626"/>
            <a:chExt cx="1981" cy="1979"/>
          </a:xfrm>
          <a:solidFill>
            <a:srgbClr val="62B0C2"/>
          </a:solidFill>
        </p:grpSpPr>
        <p:sp>
          <p:nvSpPr>
            <p:cNvPr id="335" name=""/>
            <p:cNvSpPr/>
            <p:nvPr/>
          </p:nvSpPr>
          <p:spPr bwMode="auto">
            <a:xfrm>
              <a:off x="5524" y="4270"/>
              <a:ext cx="491" cy="498"/>
            </a:xfrm>
            <a:custGeom>
              <a:avLst/>
              <a:gdLst>
                <a:gd name="T0" fmla="*/ 980 w 980"/>
                <a:gd name="T1" fmla="*/ 0 h 996"/>
                <a:gd name="T2" fmla="*/ 952 w 980"/>
                <a:gd name="T3" fmla="*/ 46 h 996"/>
                <a:gd name="T4" fmla="*/ 921 w 980"/>
                <a:gd name="T5" fmla="*/ 94 h 996"/>
                <a:gd name="T6" fmla="*/ 890 w 980"/>
                <a:gd name="T7" fmla="*/ 145 h 996"/>
                <a:gd name="T8" fmla="*/ 856 w 980"/>
                <a:gd name="T9" fmla="*/ 198 h 996"/>
                <a:gd name="T10" fmla="*/ 819 w 980"/>
                <a:gd name="T11" fmla="*/ 255 h 996"/>
                <a:gd name="T12" fmla="*/ 781 w 980"/>
                <a:gd name="T13" fmla="*/ 314 h 996"/>
                <a:gd name="T14" fmla="*/ 740 w 980"/>
                <a:gd name="T15" fmla="*/ 376 h 996"/>
                <a:gd name="T16" fmla="*/ 696 w 980"/>
                <a:gd name="T17" fmla="*/ 444 h 996"/>
                <a:gd name="T18" fmla="*/ 649 w 980"/>
                <a:gd name="T19" fmla="*/ 514 h 996"/>
                <a:gd name="T20" fmla="*/ 599 w 980"/>
                <a:gd name="T21" fmla="*/ 588 h 996"/>
                <a:gd name="T22" fmla="*/ 546 w 980"/>
                <a:gd name="T23" fmla="*/ 665 h 996"/>
                <a:gd name="T24" fmla="*/ 491 w 980"/>
                <a:gd name="T25" fmla="*/ 748 h 996"/>
                <a:gd name="T26" fmla="*/ 431 w 980"/>
                <a:gd name="T27" fmla="*/ 834 h 996"/>
                <a:gd name="T28" fmla="*/ 369 w 980"/>
                <a:gd name="T29" fmla="*/ 926 h 996"/>
                <a:gd name="T30" fmla="*/ 347 w 980"/>
                <a:gd name="T31" fmla="*/ 960 h 996"/>
                <a:gd name="T32" fmla="*/ 331 w 980"/>
                <a:gd name="T33" fmla="*/ 996 h 996"/>
                <a:gd name="T34" fmla="*/ 0 w 980"/>
                <a:gd name="T35" fmla="*/ 666 h 996"/>
                <a:gd name="T36" fmla="*/ 2 w 980"/>
                <a:gd name="T37" fmla="*/ 664 h 996"/>
                <a:gd name="T38" fmla="*/ 8 w 980"/>
                <a:gd name="T39" fmla="*/ 657 h 996"/>
                <a:gd name="T40" fmla="*/ 18 w 980"/>
                <a:gd name="T41" fmla="*/ 645 h 996"/>
                <a:gd name="T42" fmla="*/ 30 w 980"/>
                <a:gd name="T43" fmla="*/ 629 h 996"/>
                <a:gd name="T44" fmla="*/ 47 w 980"/>
                <a:gd name="T45" fmla="*/ 609 h 996"/>
                <a:gd name="T46" fmla="*/ 66 w 980"/>
                <a:gd name="T47" fmla="*/ 588 h 996"/>
                <a:gd name="T48" fmla="*/ 89 w 980"/>
                <a:gd name="T49" fmla="*/ 561 h 996"/>
                <a:gd name="T50" fmla="*/ 115 w 980"/>
                <a:gd name="T51" fmla="*/ 533 h 996"/>
                <a:gd name="T52" fmla="*/ 144 w 980"/>
                <a:gd name="T53" fmla="*/ 503 h 996"/>
                <a:gd name="T54" fmla="*/ 174 w 980"/>
                <a:gd name="T55" fmla="*/ 471 h 996"/>
                <a:gd name="T56" fmla="*/ 208 w 980"/>
                <a:gd name="T57" fmla="*/ 438 h 996"/>
                <a:gd name="T58" fmla="*/ 244 w 980"/>
                <a:gd name="T59" fmla="*/ 403 h 996"/>
                <a:gd name="T60" fmla="*/ 283 w 980"/>
                <a:gd name="T61" fmla="*/ 368 h 996"/>
                <a:gd name="T62" fmla="*/ 324 w 980"/>
                <a:gd name="T63" fmla="*/ 332 h 996"/>
                <a:gd name="T64" fmla="*/ 366 w 980"/>
                <a:gd name="T65" fmla="*/ 296 h 996"/>
                <a:gd name="T66" fmla="*/ 410 w 980"/>
                <a:gd name="T67" fmla="*/ 261 h 996"/>
                <a:gd name="T68" fmla="*/ 457 w 980"/>
                <a:gd name="T69" fmla="*/ 226 h 996"/>
                <a:gd name="T70" fmla="*/ 504 w 980"/>
                <a:gd name="T71" fmla="*/ 192 h 996"/>
                <a:gd name="T72" fmla="*/ 554 w 980"/>
                <a:gd name="T73" fmla="*/ 160 h 996"/>
                <a:gd name="T74" fmla="*/ 603 w 980"/>
                <a:gd name="T75" fmla="*/ 130 h 996"/>
                <a:gd name="T76" fmla="*/ 655 w 980"/>
                <a:gd name="T77" fmla="*/ 102 h 996"/>
                <a:gd name="T78" fmla="*/ 707 w 980"/>
                <a:gd name="T79" fmla="*/ 76 h 996"/>
                <a:gd name="T80" fmla="*/ 761 w 980"/>
                <a:gd name="T81" fmla="*/ 54 h 996"/>
                <a:gd name="T82" fmla="*/ 815 w 980"/>
                <a:gd name="T83" fmla="*/ 35 h 996"/>
                <a:gd name="T84" fmla="*/ 870 w 980"/>
                <a:gd name="T85" fmla="*/ 19 h 996"/>
                <a:gd name="T86" fmla="*/ 925 w 980"/>
                <a:gd name="T87" fmla="*/ 7 h 996"/>
                <a:gd name="T88" fmla="*/ 980 w 980"/>
                <a:gd name="T89" fmla="*/ 0 h 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980" h="996">
                  <a:moveTo>
                    <a:pt x="980" y="0"/>
                  </a:moveTo>
                  <a:lnTo>
                    <a:pt x="952" y="46"/>
                  </a:lnTo>
                  <a:lnTo>
                    <a:pt x="921" y="94"/>
                  </a:lnTo>
                  <a:lnTo>
                    <a:pt x="890" y="145"/>
                  </a:lnTo>
                  <a:lnTo>
                    <a:pt x="856" y="198"/>
                  </a:lnTo>
                  <a:lnTo>
                    <a:pt x="819" y="255"/>
                  </a:lnTo>
                  <a:lnTo>
                    <a:pt x="781" y="314"/>
                  </a:lnTo>
                  <a:lnTo>
                    <a:pt x="740" y="376"/>
                  </a:lnTo>
                  <a:lnTo>
                    <a:pt x="696" y="444"/>
                  </a:lnTo>
                  <a:lnTo>
                    <a:pt x="649" y="514"/>
                  </a:lnTo>
                  <a:lnTo>
                    <a:pt x="599" y="588"/>
                  </a:lnTo>
                  <a:lnTo>
                    <a:pt x="546" y="665"/>
                  </a:lnTo>
                  <a:lnTo>
                    <a:pt x="491" y="748"/>
                  </a:lnTo>
                  <a:lnTo>
                    <a:pt x="431" y="834"/>
                  </a:lnTo>
                  <a:lnTo>
                    <a:pt x="369" y="926"/>
                  </a:lnTo>
                  <a:lnTo>
                    <a:pt x="347" y="960"/>
                  </a:lnTo>
                  <a:lnTo>
                    <a:pt x="331" y="996"/>
                  </a:lnTo>
                  <a:lnTo>
                    <a:pt x="0" y="666"/>
                  </a:lnTo>
                  <a:lnTo>
                    <a:pt x="2" y="664"/>
                  </a:lnTo>
                  <a:lnTo>
                    <a:pt x="8" y="657"/>
                  </a:lnTo>
                  <a:lnTo>
                    <a:pt x="18" y="645"/>
                  </a:lnTo>
                  <a:lnTo>
                    <a:pt x="30" y="629"/>
                  </a:lnTo>
                  <a:lnTo>
                    <a:pt x="47" y="609"/>
                  </a:lnTo>
                  <a:lnTo>
                    <a:pt x="66" y="588"/>
                  </a:lnTo>
                  <a:lnTo>
                    <a:pt x="89" y="561"/>
                  </a:lnTo>
                  <a:lnTo>
                    <a:pt x="115" y="533"/>
                  </a:lnTo>
                  <a:lnTo>
                    <a:pt x="144" y="503"/>
                  </a:lnTo>
                  <a:lnTo>
                    <a:pt x="174" y="471"/>
                  </a:lnTo>
                  <a:lnTo>
                    <a:pt x="208" y="438"/>
                  </a:lnTo>
                  <a:lnTo>
                    <a:pt x="244" y="403"/>
                  </a:lnTo>
                  <a:lnTo>
                    <a:pt x="283" y="368"/>
                  </a:lnTo>
                  <a:lnTo>
                    <a:pt x="324" y="332"/>
                  </a:lnTo>
                  <a:lnTo>
                    <a:pt x="366" y="296"/>
                  </a:lnTo>
                  <a:lnTo>
                    <a:pt x="410" y="261"/>
                  </a:lnTo>
                  <a:lnTo>
                    <a:pt x="457" y="226"/>
                  </a:lnTo>
                  <a:lnTo>
                    <a:pt x="504" y="192"/>
                  </a:lnTo>
                  <a:lnTo>
                    <a:pt x="554" y="160"/>
                  </a:lnTo>
                  <a:lnTo>
                    <a:pt x="603" y="130"/>
                  </a:lnTo>
                  <a:lnTo>
                    <a:pt x="655" y="102"/>
                  </a:lnTo>
                  <a:lnTo>
                    <a:pt x="707" y="76"/>
                  </a:lnTo>
                  <a:lnTo>
                    <a:pt x="761" y="54"/>
                  </a:lnTo>
                  <a:lnTo>
                    <a:pt x="815" y="35"/>
                  </a:lnTo>
                  <a:lnTo>
                    <a:pt x="870" y="19"/>
                  </a:lnTo>
                  <a:lnTo>
                    <a:pt x="925" y="7"/>
                  </a:lnTo>
                  <a:lnTo>
                    <a:pt x="980" y="0"/>
                  </a:lnTo>
                  <a:close/>
                </a:path>
              </a:pathLst>
            </a:custGeom>
            <a:gradFill flip="none" rotWithShape="true">
              <a:gsLst>
                <a:gs pos="0">
                  <a:schemeClr val="accent1">
                    <a:alpha val="100000"/>
                  </a:schemeClr>
                </a:gs>
                <a:gs pos="100000">
                  <a:schemeClr val="accent1">
                    <a:alpha val="100000"/>
                  </a:schemeClr>
                </a:gs>
              </a:gsLst>
              <a:lin ang="5400000" scaled="true"/>
              <a:tileRect l="0" t="0" r="0" b="0"/>
            </a:gra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false" compatLnSpc="true"/>
            <a:lstStyle/>
            <a:p>
              <a:pPr>
                <a:defRPr sz="1800">
                  <a:solidFill>
                    <a:schemeClr val="tx1">
                      <a:alpha val="100000"/>
                    </a:schemeClr>
                  </a:solidFill>
                  <a:latin typeface="等线"/>
                  <a:ea typeface="等线"/>
                  <a:cs typeface="+mn-cs"/>
                </a:defRPr>
              </a:pPr>
              <a:endParaRPr lang="en-US" sz="1200">
                <a:solidFill>
                  <a:srgbClr val="404040">
                    <a:alpha val="100000"/>
                  </a:srgbClr>
                </a:solidFill>
                <a:latin typeface="默认字体"/>
                <a:ea typeface="默认字体"/>
                <a:cs typeface="思源黑体 CN Regular"/>
                <a:sym typeface="思源宋体 CN"/>
              </a:endParaRPr>
            </a:p>
          </p:txBody>
        </p:sp>
        <p:sp>
          <p:nvSpPr>
            <p:cNvPr id="336" name=""/>
            <p:cNvSpPr/>
            <p:nvPr/>
          </p:nvSpPr>
          <p:spPr bwMode="auto">
            <a:xfrm>
              <a:off x="6354" y="5106"/>
              <a:ext cx="498" cy="489"/>
            </a:xfrm>
            <a:custGeom>
              <a:avLst/>
              <a:gdLst>
                <a:gd name="T0" fmla="*/ 998 w 998"/>
                <a:gd name="T1" fmla="*/ 0 h 979"/>
                <a:gd name="T2" fmla="*/ 990 w 998"/>
                <a:gd name="T3" fmla="*/ 55 h 979"/>
                <a:gd name="T4" fmla="*/ 978 w 998"/>
                <a:gd name="T5" fmla="*/ 111 h 979"/>
                <a:gd name="T6" fmla="*/ 963 w 998"/>
                <a:gd name="T7" fmla="*/ 165 h 979"/>
                <a:gd name="T8" fmla="*/ 943 w 998"/>
                <a:gd name="T9" fmla="*/ 220 h 979"/>
                <a:gd name="T10" fmla="*/ 920 w 998"/>
                <a:gd name="T11" fmla="*/ 273 h 979"/>
                <a:gd name="T12" fmla="*/ 895 w 998"/>
                <a:gd name="T13" fmla="*/ 326 h 979"/>
                <a:gd name="T14" fmla="*/ 867 w 998"/>
                <a:gd name="T15" fmla="*/ 377 h 979"/>
                <a:gd name="T16" fmla="*/ 837 w 998"/>
                <a:gd name="T17" fmla="*/ 427 h 979"/>
                <a:gd name="T18" fmla="*/ 804 w 998"/>
                <a:gd name="T19" fmla="*/ 477 h 979"/>
                <a:gd name="T20" fmla="*/ 770 w 998"/>
                <a:gd name="T21" fmla="*/ 524 h 979"/>
                <a:gd name="T22" fmla="*/ 736 w 998"/>
                <a:gd name="T23" fmla="*/ 570 h 979"/>
                <a:gd name="T24" fmla="*/ 700 w 998"/>
                <a:gd name="T25" fmla="*/ 614 h 979"/>
                <a:gd name="T26" fmla="*/ 665 w 998"/>
                <a:gd name="T27" fmla="*/ 657 h 979"/>
                <a:gd name="T28" fmla="*/ 629 w 998"/>
                <a:gd name="T29" fmla="*/ 698 h 979"/>
                <a:gd name="T30" fmla="*/ 594 w 998"/>
                <a:gd name="T31" fmla="*/ 736 h 979"/>
                <a:gd name="T32" fmla="*/ 559 w 998"/>
                <a:gd name="T33" fmla="*/ 771 h 979"/>
                <a:gd name="T34" fmla="*/ 525 w 998"/>
                <a:gd name="T35" fmla="*/ 805 h 979"/>
                <a:gd name="T36" fmla="*/ 494 w 998"/>
                <a:gd name="T37" fmla="*/ 837 h 979"/>
                <a:gd name="T38" fmla="*/ 463 w 998"/>
                <a:gd name="T39" fmla="*/ 866 h 979"/>
                <a:gd name="T40" fmla="*/ 434 w 998"/>
                <a:gd name="T41" fmla="*/ 891 h 979"/>
                <a:gd name="T42" fmla="*/ 409 w 998"/>
                <a:gd name="T43" fmla="*/ 914 h 979"/>
                <a:gd name="T44" fmla="*/ 386 w 998"/>
                <a:gd name="T45" fmla="*/ 933 h 979"/>
                <a:gd name="T46" fmla="*/ 367 w 998"/>
                <a:gd name="T47" fmla="*/ 949 h 979"/>
                <a:gd name="T48" fmla="*/ 351 w 998"/>
                <a:gd name="T49" fmla="*/ 962 h 979"/>
                <a:gd name="T50" fmla="*/ 340 w 998"/>
                <a:gd name="T51" fmla="*/ 972 h 979"/>
                <a:gd name="T52" fmla="*/ 333 w 998"/>
                <a:gd name="T53" fmla="*/ 978 h 979"/>
                <a:gd name="T54" fmla="*/ 330 w 998"/>
                <a:gd name="T55" fmla="*/ 979 h 979"/>
                <a:gd name="T56" fmla="*/ 0 w 998"/>
                <a:gd name="T57" fmla="*/ 649 h 979"/>
                <a:gd name="T58" fmla="*/ 35 w 998"/>
                <a:gd name="T59" fmla="*/ 633 h 979"/>
                <a:gd name="T60" fmla="*/ 70 w 998"/>
                <a:gd name="T61" fmla="*/ 612 h 979"/>
                <a:gd name="T62" fmla="*/ 161 w 998"/>
                <a:gd name="T63" fmla="*/ 549 h 979"/>
                <a:gd name="T64" fmla="*/ 248 w 998"/>
                <a:gd name="T65" fmla="*/ 490 h 979"/>
                <a:gd name="T66" fmla="*/ 330 w 998"/>
                <a:gd name="T67" fmla="*/ 433 h 979"/>
                <a:gd name="T68" fmla="*/ 409 w 998"/>
                <a:gd name="T69" fmla="*/ 381 h 979"/>
                <a:gd name="T70" fmla="*/ 483 w 998"/>
                <a:gd name="T71" fmla="*/ 332 h 979"/>
                <a:gd name="T72" fmla="*/ 553 w 998"/>
                <a:gd name="T73" fmla="*/ 285 h 979"/>
                <a:gd name="T74" fmla="*/ 619 w 998"/>
                <a:gd name="T75" fmla="*/ 241 h 979"/>
                <a:gd name="T76" fmla="*/ 682 w 998"/>
                <a:gd name="T77" fmla="*/ 200 h 979"/>
                <a:gd name="T78" fmla="*/ 743 w 998"/>
                <a:gd name="T79" fmla="*/ 162 h 979"/>
                <a:gd name="T80" fmla="*/ 799 w 998"/>
                <a:gd name="T81" fmla="*/ 125 h 979"/>
                <a:gd name="T82" fmla="*/ 853 w 998"/>
                <a:gd name="T83" fmla="*/ 92 h 979"/>
                <a:gd name="T84" fmla="*/ 903 w 998"/>
                <a:gd name="T85" fmla="*/ 59 h 979"/>
                <a:gd name="T86" fmla="*/ 952 w 998"/>
                <a:gd name="T87" fmla="*/ 29 h 979"/>
                <a:gd name="T88" fmla="*/ 998 w 998"/>
                <a:gd name="T89" fmla="*/ 0 h 9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998" h="979">
                  <a:moveTo>
                    <a:pt x="998" y="0"/>
                  </a:moveTo>
                  <a:lnTo>
                    <a:pt x="990" y="55"/>
                  </a:lnTo>
                  <a:lnTo>
                    <a:pt x="978" y="111"/>
                  </a:lnTo>
                  <a:lnTo>
                    <a:pt x="963" y="165"/>
                  </a:lnTo>
                  <a:lnTo>
                    <a:pt x="943" y="220"/>
                  </a:lnTo>
                  <a:lnTo>
                    <a:pt x="920" y="273"/>
                  </a:lnTo>
                  <a:lnTo>
                    <a:pt x="895" y="326"/>
                  </a:lnTo>
                  <a:lnTo>
                    <a:pt x="867" y="377"/>
                  </a:lnTo>
                  <a:lnTo>
                    <a:pt x="837" y="427"/>
                  </a:lnTo>
                  <a:lnTo>
                    <a:pt x="804" y="477"/>
                  </a:lnTo>
                  <a:lnTo>
                    <a:pt x="770" y="524"/>
                  </a:lnTo>
                  <a:lnTo>
                    <a:pt x="736" y="570"/>
                  </a:lnTo>
                  <a:lnTo>
                    <a:pt x="700" y="614"/>
                  </a:lnTo>
                  <a:lnTo>
                    <a:pt x="665" y="657"/>
                  </a:lnTo>
                  <a:lnTo>
                    <a:pt x="629" y="698"/>
                  </a:lnTo>
                  <a:lnTo>
                    <a:pt x="594" y="736"/>
                  </a:lnTo>
                  <a:lnTo>
                    <a:pt x="559" y="771"/>
                  </a:lnTo>
                  <a:lnTo>
                    <a:pt x="525" y="805"/>
                  </a:lnTo>
                  <a:lnTo>
                    <a:pt x="494" y="837"/>
                  </a:lnTo>
                  <a:lnTo>
                    <a:pt x="463" y="866"/>
                  </a:lnTo>
                  <a:lnTo>
                    <a:pt x="434" y="891"/>
                  </a:lnTo>
                  <a:lnTo>
                    <a:pt x="409" y="914"/>
                  </a:lnTo>
                  <a:lnTo>
                    <a:pt x="386" y="933"/>
                  </a:lnTo>
                  <a:lnTo>
                    <a:pt x="367" y="949"/>
                  </a:lnTo>
                  <a:lnTo>
                    <a:pt x="351" y="962"/>
                  </a:lnTo>
                  <a:lnTo>
                    <a:pt x="340" y="972"/>
                  </a:lnTo>
                  <a:lnTo>
                    <a:pt x="333" y="978"/>
                  </a:lnTo>
                  <a:lnTo>
                    <a:pt x="330" y="979"/>
                  </a:lnTo>
                  <a:lnTo>
                    <a:pt x="0" y="649"/>
                  </a:lnTo>
                  <a:lnTo>
                    <a:pt x="35" y="633"/>
                  </a:lnTo>
                  <a:lnTo>
                    <a:pt x="70" y="612"/>
                  </a:lnTo>
                  <a:lnTo>
                    <a:pt x="161" y="549"/>
                  </a:lnTo>
                  <a:lnTo>
                    <a:pt x="248" y="490"/>
                  </a:lnTo>
                  <a:lnTo>
                    <a:pt x="330" y="433"/>
                  </a:lnTo>
                  <a:lnTo>
                    <a:pt x="409" y="381"/>
                  </a:lnTo>
                  <a:lnTo>
                    <a:pt x="483" y="332"/>
                  </a:lnTo>
                  <a:lnTo>
                    <a:pt x="553" y="285"/>
                  </a:lnTo>
                  <a:lnTo>
                    <a:pt x="619" y="241"/>
                  </a:lnTo>
                  <a:lnTo>
                    <a:pt x="682" y="200"/>
                  </a:lnTo>
                  <a:lnTo>
                    <a:pt x="743" y="162"/>
                  </a:lnTo>
                  <a:lnTo>
                    <a:pt x="799" y="125"/>
                  </a:lnTo>
                  <a:lnTo>
                    <a:pt x="853" y="92"/>
                  </a:lnTo>
                  <a:lnTo>
                    <a:pt x="903" y="59"/>
                  </a:lnTo>
                  <a:lnTo>
                    <a:pt x="952" y="29"/>
                  </a:lnTo>
                  <a:lnTo>
                    <a:pt x="998" y="0"/>
                  </a:lnTo>
                  <a:close/>
                </a:path>
              </a:pathLst>
            </a:custGeom>
            <a:gradFill flip="none" rotWithShape="true">
              <a:gsLst>
                <a:gs pos="0">
                  <a:schemeClr val="accent1">
                    <a:alpha val="100000"/>
                  </a:schemeClr>
                </a:gs>
                <a:gs pos="100000">
                  <a:schemeClr val="accent1">
                    <a:alpha val="100000"/>
                  </a:schemeClr>
                </a:gs>
              </a:gsLst>
              <a:lin ang="5400000" scaled="true"/>
              <a:tileRect l="0" t="0" r="0" b="0"/>
            </a:gra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false" compatLnSpc="true"/>
            <a:lstStyle/>
            <a:p>
              <a:pPr>
                <a:defRPr sz="1800">
                  <a:solidFill>
                    <a:schemeClr val="tx1">
                      <a:alpha val="100000"/>
                    </a:schemeClr>
                  </a:solidFill>
                  <a:latin typeface="等线"/>
                  <a:ea typeface="等线"/>
                  <a:cs typeface="+mn-cs"/>
                </a:defRPr>
              </a:pPr>
              <a:endParaRPr lang="en-US" sz="1200">
                <a:solidFill>
                  <a:srgbClr val="404040">
                    <a:alpha val="100000"/>
                  </a:srgbClr>
                </a:solidFill>
                <a:latin typeface="默认字体"/>
                <a:ea typeface="默认字体"/>
                <a:cs typeface="思源黑体 CN Regular"/>
                <a:sym typeface="思源宋体 CN"/>
              </a:endParaRPr>
            </a:p>
          </p:txBody>
        </p:sp>
        <p:sp>
          <p:nvSpPr>
            <p:cNvPr id="337" name=""/>
            <p:cNvSpPr/>
            <p:nvPr/>
          </p:nvSpPr>
          <p:spPr bwMode="auto">
            <a:xfrm>
              <a:off x="5516" y="4987"/>
              <a:ext cx="618" cy="618"/>
            </a:xfrm>
            <a:custGeom>
              <a:avLst/>
              <a:gdLst>
                <a:gd name="T0" fmla="*/ 496 w 1237"/>
                <a:gd name="T1" fmla="*/ 0 h 1235"/>
                <a:gd name="T2" fmla="*/ 532 w 1237"/>
                <a:gd name="T3" fmla="*/ 36 h 1235"/>
                <a:gd name="T4" fmla="*/ 502 w 1237"/>
                <a:gd name="T5" fmla="*/ 104 h 1235"/>
                <a:gd name="T6" fmla="*/ 474 w 1237"/>
                <a:gd name="T7" fmla="*/ 173 h 1235"/>
                <a:gd name="T8" fmla="*/ 447 w 1237"/>
                <a:gd name="T9" fmla="*/ 248 h 1235"/>
                <a:gd name="T10" fmla="*/ 423 w 1237"/>
                <a:gd name="T11" fmla="*/ 324 h 1235"/>
                <a:gd name="T12" fmla="*/ 403 w 1237"/>
                <a:gd name="T13" fmla="*/ 401 h 1235"/>
                <a:gd name="T14" fmla="*/ 375 w 1237"/>
                <a:gd name="T15" fmla="*/ 522 h 1235"/>
                <a:gd name="T16" fmla="*/ 353 w 1237"/>
                <a:gd name="T17" fmla="*/ 644 h 1235"/>
                <a:gd name="T18" fmla="*/ 335 w 1237"/>
                <a:gd name="T19" fmla="*/ 767 h 1235"/>
                <a:gd name="T20" fmla="*/ 323 w 1237"/>
                <a:gd name="T21" fmla="*/ 890 h 1235"/>
                <a:gd name="T22" fmla="*/ 320 w 1237"/>
                <a:gd name="T23" fmla="*/ 915 h 1235"/>
                <a:gd name="T24" fmla="*/ 423 w 1237"/>
                <a:gd name="T25" fmla="*/ 906 h 1235"/>
                <a:gd name="T26" fmla="*/ 526 w 1237"/>
                <a:gd name="T27" fmla="*/ 893 h 1235"/>
                <a:gd name="T28" fmla="*/ 647 w 1237"/>
                <a:gd name="T29" fmla="*/ 874 h 1235"/>
                <a:gd name="T30" fmla="*/ 766 w 1237"/>
                <a:gd name="T31" fmla="*/ 849 h 1235"/>
                <a:gd name="T32" fmla="*/ 885 w 1237"/>
                <a:gd name="T33" fmla="*/ 820 h 1235"/>
                <a:gd name="T34" fmla="*/ 1002 w 1237"/>
                <a:gd name="T35" fmla="*/ 784 h 1235"/>
                <a:gd name="T36" fmla="*/ 1060 w 1237"/>
                <a:gd name="T37" fmla="*/ 763 h 1235"/>
                <a:gd name="T38" fmla="*/ 1117 w 1237"/>
                <a:gd name="T39" fmla="*/ 740 h 1235"/>
                <a:gd name="T40" fmla="*/ 1173 w 1237"/>
                <a:gd name="T41" fmla="*/ 717 h 1235"/>
                <a:gd name="T42" fmla="*/ 1200 w 1237"/>
                <a:gd name="T43" fmla="*/ 704 h 1235"/>
                <a:gd name="T44" fmla="*/ 1237 w 1237"/>
                <a:gd name="T45" fmla="*/ 740 h 1235"/>
                <a:gd name="T46" fmla="*/ 1194 w 1237"/>
                <a:gd name="T47" fmla="*/ 797 h 1235"/>
                <a:gd name="T48" fmla="*/ 1147 w 1237"/>
                <a:gd name="T49" fmla="*/ 851 h 1235"/>
                <a:gd name="T50" fmla="*/ 1095 w 1237"/>
                <a:gd name="T51" fmla="*/ 901 h 1235"/>
                <a:gd name="T52" fmla="*/ 1041 w 1237"/>
                <a:gd name="T53" fmla="*/ 947 h 1235"/>
                <a:gd name="T54" fmla="*/ 983 w 1237"/>
                <a:gd name="T55" fmla="*/ 989 h 1235"/>
                <a:gd name="T56" fmla="*/ 922 w 1237"/>
                <a:gd name="T57" fmla="*/ 1027 h 1235"/>
                <a:gd name="T58" fmla="*/ 858 w 1237"/>
                <a:gd name="T59" fmla="*/ 1062 h 1235"/>
                <a:gd name="T60" fmla="*/ 794 w 1237"/>
                <a:gd name="T61" fmla="*/ 1094 h 1235"/>
                <a:gd name="T62" fmla="*/ 728 w 1237"/>
                <a:gd name="T63" fmla="*/ 1123 h 1235"/>
                <a:gd name="T64" fmla="*/ 661 w 1237"/>
                <a:gd name="T65" fmla="*/ 1147 h 1235"/>
                <a:gd name="T66" fmla="*/ 594 w 1237"/>
                <a:gd name="T67" fmla="*/ 1169 h 1235"/>
                <a:gd name="T68" fmla="*/ 491 w 1237"/>
                <a:gd name="T69" fmla="*/ 1196 h 1235"/>
                <a:gd name="T70" fmla="*/ 386 w 1237"/>
                <a:gd name="T71" fmla="*/ 1217 h 1235"/>
                <a:gd name="T72" fmla="*/ 280 w 1237"/>
                <a:gd name="T73" fmla="*/ 1229 h 1235"/>
                <a:gd name="T74" fmla="*/ 174 w 1237"/>
                <a:gd name="T75" fmla="*/ 1235 h 1235"/>
                <a:gd name="T76" fmla="*/ 151 w 1237"/>
                <a:gd name="T77" fmla="*/ 1235 h 1235"/>
                <a:gd name="T78" fmla="*/ 128 w 1237"/>
                <a:gd name="T79" fmla="*/ 1233 h 1235"/>
                <a:gd name="T80" fmla="*/ 106 w 1237"/>
                <a:gd name="T81" fmla="*/ 1228 h 1235"/>
                <a:gd name="T82" fmla="*/ 80 w 1237"/>
                <a:gd name="T83" fmla="*/ 1217 h 1235"/>
                <a:gd name="T84" fmla="*/ 57 w 1237"/>
                <a:gd name="T85" fmla="*/ 1201 h 1235"/>
                <a:gd name="T86" fmla="*/ 36 w 1237"/>
                <a:gd name="T87" fmla="*/ 1182 h 1235"/>
                <a:gd name="T88" fmla="*/ 21 w 1237"/>
                <a:gd name="T89" fmla="*/ 1159 h 1235"/>
                <a:gd name="T90" fmla="*/ 8 w 1237"/>
                <a:gd name="T91" fmla="*/ 1134 h 1235"/>
                <a:gd name="T92" fmla="*/ 1 w 1237"/>
                <a:gd name="T93" fmla="*/ 1106 h 1235"/>
                <a:gd name="T94" fmla="*/ 0 w 1237"/>
                <a:gd name="T95" fmla="*/ 1073 h 1235"/>
                <a:gd name="T96" fmla="*/ 0 w 1237"/>
                <a:gd name="T97" fmla="*/ 1041 h 1235"/>
                <a:gd name="T98" fmla="*/ 6 w 1237"/>
                <a:gd name="T99" fmla="*/ 947 h 1235"/>
                <a:gd name="T100" fmla="*/ 18 w 1237"/>
                <a:gd name="T101" fmla="*/ 855 h 1235"/>
                <a:gd name="T102" fmla="*/ 35 w 1237"/>
                <a:gd name="T103" fmla="*/ 762 h 1235"/>
                <a:gd name="T104" fmla="*/ 57 w 1237"/>
                <a:gd name="T105" fmla="*/ 671 h 1235"/>
                <a:gd name="T106" fmla="*/ 85 w 1237"/>
                <a:gd name="T107" fmla="*/ 582 h 1235"/>
                <a:gd name="T108" fmla="*/ 115 w 1237"/>
                <a:gd name="T109" fmla="*/ 501 h 1235"/>
                <a:gd name="T110" fmla="*/ 150 w 1237"/>
                <a:gd name="T111" fmla="*/ 421 h 1235"/>
                <a:gd name="T112" fmla="*/ 190 w 1237"/>
                <a:gd name="T113" fmla="*/ 345 h 1235"/>
                <a:gd name="T114" fmla="*/ 235 w 1237"/>
                <a:gd name="T115" fmla="*/ 270 h 1235"/>
                <a:gd name="T116" fmla="*/ 285 w 1237"/>
                <a:gd name="T117" fmla="*/ 200 h 1235"/>
                <a:gd name="T118" fmla="*/ 331 w 1237"/>
                <a:gd name="T119" fmla="*/ 144 h 1235"/>
                <a:gd name="T120" fmla="*/ 382 w 1237"/>
                <a:gd name="T121" fmla="*/ 92 h 1235"/>
                <a:gd name="T122" fmla="*/ 438 w 1237"/>
                <a:gd name="T123" fmla="*/ 44 h 1235"/>
                <a:gd name="T124" fmla="*/ 496 w 1237"/>
                <a:gd name="T125" fmla="*/ 0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37" h="1235">
                  <a:moveTo>
                    <a:pt x="496" y="0"/>
                  </a:moveTo>
                  <a:lnTo>
                    <a:pt x="532" y="36"/>
                  </a:lnTo>
                  <a:lnTo>
                    <a:pt x="502" y="104"/>
                  </a:lnTo>
                  <a:lnTo>
                    <a:pt x="474" y="173"/>
                  </a:lnTo>
                  <a:lnTo>
                    <a:pt x="447" y="248"/>
                  </a:lnTo>
                  <a:lnTo>
                    <a:pt x="423" y="324"/>
                  </a:lnTo>
                  <a:lnTo>
                    <a:pt x="403" y="401"/>
                  </a:lnTo>
                  <a:lnTo>
                    <a:pt x="375" y="522"/>
                  </a:lnTo>
                  <a:lnTo>
                    <a:pt x="353" y="644"/>
                  </a:lnTo>
                  <a:lnTo>
                    <a:pt x="335" y="767"/>
                  </a:lnTo>
                  <a:lnTo>
                    <a:pt x="323" y="890"/>
                  </a:lnTo>
                  <a:lnTo>
                    <a:pt x="320" y="915"/>
                  </a:lnTo>
                  <a:lnTo>
                    <a:pt x="423" y="906"/>
                  </a:lnTo>
                  <a:lnTo>
                    <a:pt x="526" y="893"/>
                  </a:lnTo>
                  <a:lnTo>
                    <a:pt x="647" y="874"/>
                  </a:lnTo>
                  <a:lnTo>
                    <a:pt x="766" y="849"/>
                  </a:lnTo>
                  <a:lnTo>
                    <a:pt x="885" y="820"/>
                  </a:lnTo>
                  <a:lnTo>
                    <a:pt x="1002" y="784"/>
                  </a:lnTo>
                  <a:lnTo>
                    <a:pt x="1060" y="763"/>
                  </a:lnTo>
                  <a:lnTo>
                    <a:pt x="1117" y="740"/>
                  </a:lnTo>
                  <a:lnTo>
                    <a:pt x="1173" y="717"/>
                  </a:lnTo>
                  <a:lnTo>
                    <a:pt x="1200" y="704"/>
                  </a:lnTo>
                  <a:lnTo>
                    <a:pt x="1237" y="740"/>
                  </a:lnTo>
                  <a:lnTo>
                    <a:pt x="1194" y="797"/>
                  </a:lnTo>
                  <a:lnTo>
                    <a:pt x="1147" y="851"/>
                  </a:lnTo>
                  <a:lnTo>
                    <a:pt x="1095" y="901"/>
                  </a:lnTo>
                  <a:lnTo>
                    <a:pt x="1041" y="947"/>
                  </a:lnTo>
                  <a:lnTo>
                    <a:pt x="983" y="989"/>
                  </a:lnTo>
                  <a:lnTo>
                    <a:pt x="922" y="1027"/>
                  </a:lnTo>
                  <a:lnTo>
                    <a:pt x="858" y="1062"/>
                  </a:lnTo>
                  <a:lnTo>
                    <a:pt x="794" y="1094"/>
                  </a:lnTo>
                  <a:lnTo>
                    <a:pt x="728" y="1123"/>
                  </a:lnTo>
                  <a:lnTo>
                    <a:pt x="661" y="1147"/>
                  </a:lnTo>
                  <a:lnTo>
                    <a:pt x="594" y="1169"/>
                  </a:lnTo>
                  <a:lnTo>
                    <a:pt x="491" y="1196"/>
                  </a:lnTo>
                  <a:lnTo>
                    <a:pt x="386" y="1217"/>
                  </a:lnTo>
                  <a:lnTo>
                    <a:pt x="280" y="1229"/>
                  </a:lnTo>
                  <a:lnTo>
                    <a:pt x="174" y="1235"/>
                  </a:lnTo>
                  <a:lnTo>
                    <a:pt x="151" y="1235"/>
                  </a:lnTo>
                  <a:lnTo>
                    <a:pt x="128" y="1233"/>
                  </a:lnTo>
                  <a:lnTo>
                    <a:pt x="106" y="1228"/>
                  </a:lnTo>
                  <a:lnTo>
                    <a:pt x="80" y="1217"/>
                  </a:lnTo>
                  <a:lnTo>
                    <a:pt x="57" y="1201"/>
                  </a:lnTo>
                  <a:lnTo>
                    <a:pt x="36" y="1182"/>
                  </a:lnTo>
                  <a:lnTo>
                    <a:pt x="21" y="1159"/>
                  </a:lnTo>
                  <a:lnTo>
                    <a:pt x="8" y="1134"/>
                  </a:lnTo>
                  <a:lnTo>
                    <a:pt x="1" y="1106"/>
                  </a:lnTo>
                  <a:lnTo>
                    <a:pt x="0" y="1073"/>
                  </a:lnTo>
                  <a:lnTo>
                    <a:pt x="0" y="1041"/>
                  </a:lnTo>
                  <a:lnTo>
                    <a:pt x="6" y="947"/>
                  </a:lnTo>
                  <a:lnTo>
                    <a:pt x="18" y="855"/>
                  </a:lnTo>
                  <a:lnTo>
                    <a:pt x="35" y="762"/>
                  </a:lnTo>
                  <a:lnTo>
                    <a:pt x="57" y="671"/>
                  </a:lnTo>
                  <a:lnTo>
                    <a:pt x="85" y="582"/>
                  </a:lnTo>
                  <a:lnTo>
                    <a:pt x="115" y="501"/>
                  </a:lnTo>
                  <a:lnTo>
                    <a:pt x="150" y="421"/>
                  </a:lnTo>
                  <a:lnTo>
                    <a:pt x="190" y="345"/>
                  </a:lnTo>
                  <a:lnTo>
                    <a:pt x="235" y="270"/>
                  </a:lnTo>
                  <a:lnTo>
                    <a:pt x="285" y="200"/>
                  </a:lnTo>
                  <a:lnTo>
                    <a:pt x="331" y="144"/>
                  </a:lnTo>
                  <a:lnTo>
                    <a:pt x="382" y="92"/>
                  </a:lnTo>
                  <a:lnTo>
                    <a:pt x="438" y="44"/>
                  </a:lnTo>
                  <a:lnTo>
                    <a:pt x="496" y="0"/>
                  </a:lnTo>
                  <a:close/>
                </a:path>
              </a:pathLst>
            </a:custGeom>
            <a:gradFill flip="none" rotWithShape="true">
              <a:gsLst>
                <a:gs pos="0">
                  <a:schemeClr val="accent1">
                    <a:alpha val="100000"/>
                  </a:schemeClr>
                </a:gs>
                <a:gs pos="100000">
                  <a:schemeClr val="accent1">
                    <a:alpha val="100000"/>
                  </a:schemeClr>
                </a:gs>
              </a:gsLst>
              <a:lin ang="5400000" scaled="true"/>
              <a:tileRect l="0" t="0" r="0" b="0"/>
            </a:gra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false" compatLnSpc="true"/>
            <a:lstStyle/>
            <a:p>
              <a:pPr>
                <a:defRPr sz="1800">
                  <a:solidFill>
                    <a:schemeClr val="tx1">
                      <a:alpha val="100000"/>
                    </a:schemeClr>
                  </a:solidFill>
                  <a:latin typeface="等线"/>
                  <a:ea typeface="等线"/>
                  <a:cs typeface="+mn-cs"/>
                </a:defRPr>
              </a:pPr>
              <a:endParaRPr lang="en-US" sz="1200">
                <a:solidFill>
                  <a:srgbClr val="404040">
                    <a:alpha val="100000"/>
                  </a:srgbClr>
                </a:solidFill>
                <a:latin typeface="默认字体"/>
                <a:ea typeface="默认字体"/>
                <a:cs typeface="思源黑体 CN Regular"/>
                <a:sym typeface="思源宋体 CN"/>
              </a:endParaRPr>
            </a:p>
          </p:txBody>
        </p:sp>
        <p:sp>
          <p:nvSpPr>
            <p:cNvPr id="338" name=""/>
            <p:cNvSpPr>
              <a:spLocks noEditPoints="true"/>
            </p:cNvSpPr>
            <p:nvPr/>
          </p:nvSpPr>
          <p:spPr bwMode="auto">
            <a:xfrm>
              <a:off x="5766" y="3626"/>
              <a:ext cx="1731" cy="1729"/>
            </a:xfrm>
            <a:custGeom>
              <a:avLst/>
              <a:gdLst>
                <a:gd name="T0" fmla="*/ 1977 w 3461"/>
                <a:gd name="T1" fmla="*/ 939 h 3456"/>
                <a:gd name="T2" fmla="*/ 1837 w 3461"/>
                <a:gd name="T3" fmla="*/ 996 h 3456"/>
                <a:gd name="T4" fmla="*/ 1719 w 3461"/>
                <a:gd name="T5" fmla="*/ 1101 h 3456"/>
                <a:gd name="T6" fmla="*/ 1646 w 3461"/>
                <a:gd name="T7" fmla="*/ 1235 h 3456"/>
                <a:gd name="T8" fmla="*/ 1621 w 3461"/>
                <a:gd name="T9" fmla="*/ 1382 h 3456"/>
                <a:gd name="T10" fmla="*/ 1646 w 3461"/>
                <a:gd name="T11" fmla="*/ 1529 h 3456"/>
                <a:gd name="T12" fmla="*/ 1719 w 3461"/>
                <a:gd name="T13" fmla="*/ 1665 h 3456"/>
                <a:gd name="T14" fmla="*/ 1837 w 3461"/>
                <a:gd name="T15" fmla="*/ 1770 h 3456"/>
                <a:gd name="T16" fmla="*/ 1977 w 3461"/>
                <a:gd name="T17" fmla="*/ 1826 h 3456"/>
                <a:gd name="T18" fmla="*/ 2127 w 3461"/>
                <a:gd name="T19" fmla="*/ 1835 h 3456"/>
                <a:gd name="T20" fmla="*/ 2270 w 3461"/>
                <a:gd name="T21" fmla="*/ 1794 h 3456"/>
                <a:gd name="T22" fmla="*/ 2399 w 3461"/>
                <a:gd name="T23" fmla="*/ 1705 h 3456"/>
                <a:gd name="T24" fmla="*/ 2488 w 3461"/>
                <a:gd name="T25" fmla="*/ 1577 h 3456"/>
                <a:gd name="T26" fmla="*/ 2529 w 3461"/>
                <a:gd name="T27" fmla="*/ 1433 h 3456"/>
                <a:gd name="T28" fmla="*/ 2521 w 3461"/>
                <a:gd name="T29" fmla="*/ 1283 h 3456"/>
                <a:gd name="T30" fmla="*/ 2464 w 3461"/>
                <a:gd name="T31" fmla="*/ 1143 h 3456"/>
                <a:gd name="T32" fmla="*/ 2359 w 3461"/>
                <a:gd name="T33" fmla="*/ 1026 h 3456"/>
                <a:gd name="T34" fmla="*/ 2225 w 3461"/>
                <a:gd name="T35" fmla="*/ 952 h 3456"/>
                <a:gd name="T36" fmla="*/ 2076 w 3461"/>
                <a:gd name="T37" fmla="*/ 928 h 3456"/>
                <a:gd name="T38" fmla="*/ 3351 w 3461"/>
                <a:gd name="T39" fmla="*/ 2 h 3456"/>
                <a:gd name="T40" fmla="*/ 3421 w 3461"/>
                <a:gd name="T41" fmla="*/ 40 h 3456"/>
                <a:gd name="T42" fmla="*/ 3459 w 3461"/>
                <a:gd name="T43" fmla="*/ 111 h 3456"/>
                <a:gd name="T44" fmla="*/ 3457 w 3461"/>
                <a:gd name="T45" fmla="*/ 256 h 3456"/>
                <a:gd name="T46" fmla="*/ 3444 w 3461"/>
                <a:gd name="T47" fmla="*/ 471 h 3456"/>
                <a:gd name="T48" fmla="*/ 3416 w 3461"/>
                <a:gd name="T49" fmla="*/ 722 h 3456"/>
                <a:gd name="T50" fmla="*/ 3372 w 3461"/>
                <a:gd name="T51" fmla="*/ 997 h 3456"/>
                <a:gd name="T52" fmla="*/ 3304 w 3461"/>
                <a:gd name="T53" fmla="*/ 1283 h 3456"/>
                <a:gd name="T54" fmla="*/ 3210 w 3461"/>
                <a:gd name="T55" fmla="*/ 1569 h 3456"/>
                <a:gd name="T56" fmla="*/ 3083 w 3461"/>
                <a:gd name="T57" fmla="*/ 1845 h 3456"/>
                <a:gd name="T58" fmla="*/ 2922 w 3461"/>
                <a:gd name="T59" fmla="*/ 2094 h 3456"/>
                <a:gd name="T60" fmla="*/ 2738 w 3461"/>
                <a:gd name="T61" fmla="*/ 2296 h 3456"/>
                <a:gd name="T62" fmla="*/ 2592 w 3461"/>
                <a:gd name="T63" fmla="*/ 2431 h 3456"/>
                <a:gd name="T64" fmla="*/ 2457 w 3461"/>
                <a:gd name="T65" fmla="*/ 2538 h 3456"/>
                <a:gd name="T66" fmla="*/ 2318 w 3461"/>
                <a:gd name="T67" fmla="*/ 2635 h 3456"/>
                <a:gd name="T68" fmla="*/ 2156 w 3461"/>
                <a:gd name="T69" fmla="*/ 2738 h 3456"/>
                <a:gd name="T70" fmla="*/ 2003 w 3461"/>
                <a:gd name="T71" fmla="*/ 2833 h 3456"/>
                <a:gd name="T72" fmla="*/ 1849 w 3461"/>
                <a:gd name="T73" fmla="*/ 2931 h 3456"/>
                <a:gd name="T74" fmla="*/ 1665 w 3461"/>
                <a:gd name="T75" fmla="*/ 3049 h 3456"/>
                <a:gd name="T76" fmla="*/ 1449 w 3461"/>
                <a:gd name="T77" fmla="*/ 3193 h 3456"/>
                <a:gd name="T78" fmla="*/ 1193 w 3461"/>
                <a:gd name="T79" fmla="*/ 3366 h 3456"/>
                <a:gd name="T80" fmla="*/ 1048 w 3461"/>
                <a:gd name="T81" fmla="*/ 3453 h 3456"/>
                <a:gd name="T82" fmla="*/ 969 w 3461"/>
                <a:gd name="T83" fmla="*/ 3445 h 3456"/>
                <a:gd name="T84" fmla="*/ 40 w 3461"/>
                <a:gd name="T85" fmla="*/ 2534 h 3456"/>
                <a:gd name="T86" fmla="*/ 3 w 3461"/>
                <a:gd name="T87" fmla="*/ 2463 h 3456"/>
                <a:gd name="T88" fmla="*/ 11 w 3461"/>
                <a:gd name="T89" fmla="*/ 2383 h 3456"/>
                <a:gd name="T90" fmla="*/ 152 w 3461"/>
                <a:gd name="T91" fmla="*/ 2175 h 3456"/>
                <a:gd name="T92" fmla="*/ 315 w 3461"/>
                <a:gd name="T93" fmla="*/ 1934 h 3456"/>
                <a:gd name="T94" fmla="*/ 449 w 3461"/>
                <a:gd name="T95" fmla="*/ 1729 h 3456"/>
                <a:gd name="T96" fmla="*/ 560 w 3461"/>
                <a:gd name="T97" fmla="*/ 1556 h 3456"/>
                <a:gd name="T98" fmla="*/ 653 w 3461"/>
                <a:gd name="T99" fmla="*/ 1409 h 3456"/>
                <a:gd name="T100" fmla="*/ 755 w 3461"/>
                <a:gd name="T101" fmla="*/ 1246 h 3456"/>
                <a:gd name="T102" fmla="*/ 855 w 3461"/>
                <a:gd name="T103" fmla="*/ 1094 h 3456"/>
                <a:gd name="T104" fmla="*/ 953 w 3461"/>
                <a:gd name="T105" fmla="*/ 957 h 3456"/>
                <a:gd name="T106" fmla="*/ 1068 w 3461"/>
                <a:gd name="T107" fmla="*/ 822 h 3456"/>
                <a:gd name="T108" fmla="*/ 1215 w 3461"/>
                <a:gd name="T109" fmla="*/ 667 h 3456"/>
                <a:gd name="T110" fmla="*/ 1442 w 3461"/>
                <a:gd name="T111" fmla="*/ 480 h 3456"/>
                <a:gd name="T112" fmla="*/ 1704 w 3461"/>
                <a:gd name="T113" fmla="*/ 332 h 3456"/>
                <a:gd name="T114" fmla="*/ 1983 w 3461"/>
                <a:gd name="T115" fmla="*/ 217 h 3456"/>
                <a:gd name="T116" fmla="*/ 2272 w 3461"/>
                <a:gd name="T117" fmla="*/ 131 h 3456"/>
                <a:gd name="T118" fmla="*/ 2556 w 3461"/>
                <a:gd name="T119" fmla="*/ 72 h 3456"/>
                <a:gd name="T120" fmla="*/ 2824 w 3461"/>
                <a:gd name="T121" fmla="*/ 34 h 3456"/>
                <a:gd name="T122" fmla="*/ 3065 w 3461"/>
                <a:gd name="T123" fmla="*/ 11 h 3456"/>
                <a:gd name="T124" fmla="*/ 3265 w 3461"/>
                <a:gd name="T125" fmla="*/ 1 h 3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461" h="3456">
                  <a:moveTo>
                    <a:pt x="2076" y="928"/>
                  </a:moveTo>
                  <a:lnTo>
                    <a:pt x="2026" y="931"/>
                  </a:lnTo>
                  <a:lnTo>
                    <a:pt x="1977" y="939"/>
                  </a:lnTo>
                  <a:lnTo>
                    <a:pt x="1928" y="952"/>
                  </a:lnTo>
                  <a:lnTo>
                    <a:pt x="1881" y="972"/>
                  </a:lnTo>
                  <a:lnTo>
                    <a:pt x="1837" y="996"/>
                  </a:lnTo>
                  <a:lnTo>
                    <a:pt x="1794" y="1026"/>
                  </a:lnTo>
                  <a:lnTo>
                    <a:pt x="1754" y="1061"/>
                  </a:lnTo>
                  <a:lnTo>
                    <a:pt x="1719" y="1101"/>
                  </a:lnTo>
                  <a:lnTo>
                    <a:pt x="1689" y="1143"/>
                  </a:lnTo>
                  <a:lnTo>
                    <a:pt x="1665" y="1188"/>
                  </a:lnTo>
                  <a:lnTo>
                    <a:pt x="1646" y="1235"/>
                  </a:lnTo>
                  <a:lnTo>
                    <a:pt x="1632" y="1283"/>
                  </a:lnTo>
                  <a:lnTo>
                    <a:pt x="1624" y="1333"/>
                  </a:lnTo>
                  <a:lnTo>
                    <a:pt x="1621" y="1382"/>
                  </a:lnTo>
                  <a:lnTo>
                    <a:pt x="1624" y="1433"/>
                  </a:lnTo>
                  <a:lnTo>
                    <a:pt x="1632" y="1481"/>
                  </a:lnTo>
                  <a:lnTo>
                    <a:pt x="1646" y="1529"/>
                  </a:lnTo>
                  <a:lnTo>
                    <a:pt x="1665" y="1577"/>
                  </a:lnTo>
                  <a:lnTo>
                    <a:pt x="1689" y="1622"/>
                  </a:lnTo>
                  <a:lnTo>
                    <a:pt x="1719" y="1665"/>
                  </a:lnTo>
                  <a:lnTo>
                    <a:pt x="1754" y="1705"/>
                  </a:lnTo>
                  <a:lnTo>
                    <a:pt x="1794" y="1740"/>
                  </a:lnTo>
                  <a:lnTo>
                    <a:pt x="1837" y="1770"/>
                  </a:lnTo>
                  <a:lnTo>
                    <a:pt x="1881" y="1794"/>
                  </a:lnTo>
                  <a:lnTo>
                    <a:pt x="1928" y="1813"/>
                  </a:lnTo>
                  <a:lnTo>
                    <a:pt x="1977" y="1826"/>
                  </a:lnTo>
                  <a:lnTo>
                    <a:pt x="2026" y="1835"/>
                  </a:lnTo>
                  <a:lnTo>
                    <a:pt x="2076" y="1837"/>
                  </a:lnTo>
                  <a:lnTo>
                    <a:pt x="2127" y="1835"/>
                  </a:lnTo>
                  <a:lnTo>
                    <a:pt x="2175" y="1826"/>
                  </a:lnTo>
                  <a:lnTo>
                    <a:pt x="2225" y="1813"/>
                  </a:lnTo>
                  <a:lnTo>
                    <a:pt x="2270" y="1794"/>
                  </a:lnTo>
                  <a:lnTo>
                    <a:pt x="2316" y="1770"/>
                  </a:lnTo>
                  <a:lnTo>
                    <a:pt x="2359" y="1740"/>
                  </a:lnTo>
                  <a:lnTo>
                    <a:pt x="2399" y="1705"/>
                  </a:lnTo>
                  <a:lnTo>
                    <a:pt x="2434" y="1665"/>
                  </a:lnTo>
                  <a:lnTo>
                    <a:pt x="2464" y="1622"/>
                  </a:lnTo>
                  <a:lnTo>
                    <a:pt x="2488" y="1577"/>
                  </a:lnTo>
                  <a:lnTo>
                    <a:pt x="2507" y="1529"/>
                  </a:lnTo>
                  <a:lnTo>
                    <a:pt x="2521" y="1481"/>
                  </a:lnTo>
                  <a:lnTo>
                    <a:pt x="2529" y="1433"/>
                  </a:lnTo>
                  <a:lnTo>
                    <a:pt x="2532" y="1382"/>
                  </a:lnTo>
                  <a:lnTo>
                    <a:pt x="2529" y="1333"/>
                  </a:lnTo>
                  <a:lnTo>
                    <a:pt x="2521" y="1283"/>
                  </a:lnTo>
                  <a:lnTo>
                    <a:pt x="2507" y="1235"/>
                  </a:lnTo>
                  <a:lnTo>
                    <a:pt x="2488" y="1188"/>
                  </a:lnTo>
                  <a:lnTo>
                    <a:pt x="2464" y="1143"/>
                  </a:lnTo>
                  <a:lnTo>
                    <a:pt x="2434" y="1101"/>
                  </a:lnTo>
                  <a:lnTo>
                    <a:pt x="2399" y="1061"/>
                  </a:lnTo>
                  <a:lnTo>
                    <a:pt x="2359" y="1026"/>
                  </a:lnTo>
                  <a:lnTo>
                    <a:pt x="2316" y="996"/>
                  </a:lnTo>
                  <a:lnTo>
                    <a:pt x="2270" y="972"/>
                  </a:lnTo>
                  <a:lnTo>
                    <a:pt x="2225" y="952"/>
                  </a:lnTo>
                  <a:lnTo>
                    <a:pt x="2175" y="939"/>
                  </a:lnTo>
                  <a:lnTo>
                    <a:pt x="2127" y="931"/>
                  </a:lnTo>
                  <a:lnTo>
                    <a:pt x="2076" y="928"/>
                  </a:lnTo>
                  <a:close/>
                  <a:moveTo>
                    <a:pt x="3322" y="0"/>
                  </a:moveTo>
                  <a:lnTo>
                    <a:pt x="3325" y="0"/>
                  </a:lnTo>
                  <a:lnTo>
                    <a:pt x="3351" y="2"/>
                  </a:lnTo>
                  <a:lnTo>
                    <a:pt x="3377" y="10"/>
                  </a:lnTo>
                  <a:lnTo>
                    <a:pt x="3401" y="23"/>
                  </a:lnTo>
                  <a:lnTo>
                    <a:pt x="3421" y="40"/>
                  </a:lnTo>
                  <a:lnTo>
                    <a:pt x="3438" y="60"/>
                  </a:lnTo>
                  <a:lnTo>
                    <a:pt x="3451" y="86"/>
                  </a:lnTo>
                  <a:lnTo>
                    <a:pt x="3459" y="111"/>
                  </a:lnTo>
                  <a:lnTo>
                    <a:pt x="3461" y="139"/>
                  </a:lnTo>
                  <a:lnTo>
                    <a:pt x="3460" y="194"/>
                  </a:lnTo>
                  <a:lnTo>
                    <a:pt x="3457" y="256"/>
                  </a:lnTo>
                  <a:lnTo>
                    <a:pt x="3454" y="323"/>
                  </a:lnTo>
                  <a:lnTo>
                    <a:pt x="3450" y="395"/>
                  </a:lnTo>
                  <a:lnTo>
                    <a:pt x="3444" y="471"/>
                  </a:lnTo>
                  <a:lnTo>
                    <a:pt x="3437" y="552"/>
                  </a:lnTo>
                  <a:lnTo>
                    <a:pt x="3427" y="635"/>
                  </a:lnTo>
                  <a:lnTo>
                    <a:pt x="3416" y="722"/>
                  </a:lnTo>
                  <a:lnTo>
                    <a:pt x="3404" y="811"/>
                  </a:lnTo>
                  <a:lnTo>
                    <a:pt x="3389" y="903"/>
                  </a:lnTo>
                  <a:lnTo>
                    <a:pt x="3372" y="997"/>
                  </a:lnTo>
                  <a:lnTo>
                    <a:pt x="3351" y="1091"/>
                  </a:lnTo>
                  <a:lnTo>
                    <a:pt x="3329" y="1187"/>
                  </a:lnTo>
                  <a:lnTo>
                    <a:pt x="3304" y="1283"/>
                  </a:lnTo>
                  <a:lnTo>
                    <a:pt x="3275" y="1380"/>
                  </a:lnTo>
                  <a:lnTo>
                    <a:pt x="3244" y="1475"/>
                  </a:lnTo>
                  <a:lnTo>
                    <a:pt x="3210" y="1569"/>
                  </a:lnTo>
                  <a:lnTo>
                    <a:pt x="3171" y="1663"/>
                  </a:lnTo>
                  <a:lnTo>
                    <a:pt x="3129" y="1755"/>
                  </a:lnTo>
                  <a:lnTo>
                    <a:pt x="3083" y="1845"/>
                  </a:lnTo>
                  <a:lnTo>
                    <a:pt x="3033" y="1932"/>
                  </a:lnTo>
                  <a:lnTo>
                    <a:pt x="2980" y="2015"/>
                  </a:lnTo>
                  <a:lnTo>
                    <a:pt x="2922" y="2094"/>
                  </a:lnTo>
                  <a:lnTo>
                    <a:pt x="2859" y="2172"/>
                  </a:lnTo>
                  <a:lnTo>
                    <a:pt x="2793" y="2243"/>
                  </a:lnTo>
                  <a:lnTo>
                    <a:pt x="2738" y="2296"/>
                  </a:lnTo>
                  <a:lnTo>
                    <a:pt x="2686" y="2346"/>
                  </a:lnTo>
                  <a:lnTo>
                    <a:pt x="2638" y="2390"/>
                  </a:lnTo>
                  <a:lnTo>
                    <a:pt x="2592" y="2431"/>
                  </a:lnTo>
                  <a:lnTo>
                    <a:pt x="2546" y="2469"/>
                  </a:lnTo>
                  <a:lnTo>
                    <a:pt x="2501" y="2504"/>
                  </a:lnTo>
                  <a:lnTo>
                    <a:pt x="2457" y="2538"/>
                  </a:lnTo>
                  <a:lnTo>
                    <a:pt x="2412" y="2571"/>
                  </a:lnTo>
                  <a:lnTo>
                    <a:pt x="2366" y="2603"/>
                  </a:lnTo>
                  <a:lnTo>
                    <a:pt x="2318" y="2635"/>
                  </a:lnTo>
                  <a:lnTo>
                    <a:pt x="2267" y="2668"/>
                  </a:lnTo>
                  <a:lnTo>
                    <a:pt x="2214" y="2702"/>
                  </a:lnTo>
                  <a:lnTo>
                    <a:pt x="2156" y="2738"/>
                  </a:lnTo>
                  <a:lnTo>
                    <a:pt x="2094" y="2777"/>
                  </a:lnTo>
                  <a:lnTo>
                    <a:pt x="2050" y="2804"/>
                  </a:lnTo>
                  <a:lnTo>
                    <a:pt x="2003" y="2833"/>
                  </a:lnTo>
                  <a:lnTo>
                    <a:pt x="1955" y="2865"/>
                  </a:lnTo>
                  <a:lnTo>
                    <a:pt x="1903" y="2897"/>
                  </a:lnTo>
                  <a:lnTo>
                    <a:pt x="1849" y="2931"/>
                  </a:lnTo>
                  <a:lnTo>
                    <a:pt x="1791" y="2969"/>
                  </a:lnTo>
                  <a:lnTo>
                    <a:pt x="1729" y="3007"/>
                  </a:lnTo>
                  <a:lnTo>
                    <a:pt x="1665" y="3049"/>
                  </a:lnTo>
                  <a:lnTo>
                    <a:pt x="1597" y="3094"/>
                  </a:lnTo>
                  <a:lnTo>
                    <a:pt x="1525" y="3142"/>
                  </a:lnTo>
                  <a:lnTo>
                    <a:pt x="1449" y="3193"/>
                  </a:lnTo>
                  <a:lnTo>
                    <a:pt x="1368" y="3247"/>
                  </a:lnTo>
                  <a:lnTo>
                    <a:pt x="1283" y="3304"/>
                  </a:lnTo>
                  <a:lnTo>
                    <a:pt x="1193" y="3366"/>
                  </a:lnTo>
                  <a:lnTo>
                    <a:pt x="1099" y="3431"/>
                  </a:lnTo>
                  <a:lnTo>
                    <a:pt x="1074" y="3445"/>
                  </a:lnTo>
                  <a:lnTo>
                    <a:pt x="1048" y="3453"/>
                  </a:lnTo>
                  <a:lnTo>
                    <a:pt x="1021" y="3456"/>
                  </a:lnTo>
                  <a:lnTo>
                    <a:pt x="994" y="3454"/>
                  </a:lnTo>
                  <a:lnTo>
                    <a:pt x="969" y="3445"/>
                  </a:lnTo>
                  <a:lnTo>
                    <a:pt x="946" y="3433"/>
                  </a:lnTo>
                  <a:lnTo>
                    <a:pt x="924" y="3415"/>
                  </a:lnTo>
                  <a:lnTo>
                    <a:pt x="40" y="2534"/>
                  </a:lnTo>
                  <a:lnTo>
                    <a:pt x="23" y="2512"/>
                  </a:lnTo>
                  <a:lnTo>
                    <a:pt x="10" y="2488"/>
                  </a:lnTo>
                  <a:lnTo>
                    <a:pt x="3" y="2463"/>
                  </a:lnTo>
                  <a:lnTo>
                    <a:pt x="0" y="2436"/>
                  </a:lnTo>
                  <a:lnTo>
                    <a:pt x="3" y="2408"/>
                  </a:lnTo>
                  <a:lnTo>
                    <a:pt x="11" y="2383"/>
                  </a:lnTo>
                  <a:lnTo>
                    <a:pt x="25" y="2359"/>
                  </a:lnTo>
                  <a:lnTo>
                    <a:pt x="90" y="2265"/>
                  </a:lnTo>
                  <a:lnTo>
                    <a:pt x="152" y="2175"/>
                  </a:lnTo>
                  <a:lnTo>
                    <a:pt x="210" y="2090"/>
                  </a:lnTo>
                  <a:lnTo>
                    <a:pt x="264" y="2010"/>
                  </a:lnTo>
                  <a:lnTo>
                    <a:pt x="315" y="1934"/>
                  </a:lnTo>
                  <a:lnTo>
                    <a:pt x="362" y="1861"/>
                  </a:lnTo>
                  <a:lnTo>
                    <a:pt x="407" y="1794"/>
                  </a:lnTo>
                  <a:lnTo>
                    <a:pt x="449" y="1729"/>
                  </a:lnTo>
                  <a:lnTo>
                    <a:pt x="489" y="1668"/>
                  </a:lnTo>
                  <a:lnTo>
                    <a:pt x="525" y="1610"/>
                  </a:lnTo>
                  <a:lnTo>
                    <a:pt x="560" y="1556"/>
                  </a:lnTo>
                  <a:lnTo>
                    <a:pt x="593" y="1504"/>
                  </a:lnTo>
                  <a:lnTo>
                    <a:pt x="624" y="1456"/>
                  </a:lnTo>
                  <a:lnTo>
                    <a:pt x="653" y="1409"/>
                  </a:lnTo>
                  <a:lnTo>
                    <a:pt x="681" y="1365"/>
                  </a:lnTo>
                  <a:lnTo>
                    <a:pt x="718" y="1303"/>
                  </a:lnTo>
                  <a:lnTo>
                    <a:pt x="755" y="1246"/>
                  </a:lnTo>
                  <a:lnTo>
                    <a:pt x="790" y="1193"/>
                  </a:lnTo>
                  <a:lnTo>
                    <a:pt x="822" y="1142"/>
                  </a:lnTo>
                  <a:lnTo>
                    <a:pt x="855" y="1094"/>
                  </a:lnTo>
                  <a:lnTo>
                    <a:pt x="886" y="1048"/>
                  </a:lnTo>
                  <a:lnTo>
                    <a:pt x="919" y="1002"/>
                  </a:lnTo>
                  <a:lnTo>
                    <a:pt x="953" y="957"/>
                  </a:lnTo>
                  <a:lnTo>
                    <a:pt x="989" y="914"/>
                  </a:lnTo>
                  <a:lnTo>
                    <a:pt x="1027" y="868"/>
                  </a:lnTo>
                  <a:lnTo>
                    <a:pt x="1068" y="822"/>
                  </a:lnTo>
                  <a:lnTo>
                    <a:pt x="1112" y="773"/>
                  </a:lnTo>
                  <a:lnTo>
                    <a:pt x="1161" y="722"/>
                  </a:lnTo>
                  <a:lnTo>
                    <a:pt x="1215" y="667"/>
                  </a:lnTo>
                  <a:lnTo>
                    <a:pt x="1287" y="601"/>
                  </a:lnTo>
                  <a:lnTo>
                    <a:pt x="1363" y="538"/>
                  </a:lnTo>
                  <a:lnTo>
                    <a:pt x="1442" y="480"/>
                  </a:lnTo>
                  <a:lnTo>
                    <a:pt x="1527" y="427"/>
                  </a:lnTo>
                  <a:lnTo>
                    <a:pt x="1613" y="378"/>
                  </a:lnTo>
                  <a:lnTo>
                    <a:pt x="1704" y="332"/>
                  </a:lnTo>
                  <a:lnTo>
                    <a:pt x="1794" y="290"/>
                  </a:lnTo>
                  <a:lnTo>
                    <a:pt x="1889" y="252"/>
                  </a:lnTo>
                  <a:lnTo>
                    <a:pt x="1983" y="217"/>
                  </a:lnTo>
                  <a:lnTo>
                    <a:pt x="2080" y="186"/>
                  </a:lnTo>
                  <a:lnTo>
                    <a:pt x="2175" y="157"/>
                  </a:lnTo>
                  <a:lnTo>
                    <a:pt x="2272" y="131"/>
                  </a:lnTo>
                  <a:lnTo>
                    <a:pt x="2367" y="110"/>
                  </a:lnTo>
                  <a:lnTo>
                    <a:pt x="2463" y="89"/>
                  </a:lnTo>
                  <a:lnTo>
                    <a:pt x="2556" y="72"/>
                  </a:lnTo>
                  <a:lnTo>
                    <a:pt x="2648" y="57"/>
                  </a:lnTo>
                  <a:lnTo>
                    <a:pt x="2737" y="45"/>
                  </a:lnTo>
                  <a:lnTo>
                    <a:pt x="2824" y="34"/>
                  </a:lnTo>
                  <a:lnTo>
                    <a:pt x="2909" y="24"/>
                  </a:lnTo>
                  <a:lnTo>
                    <a:pt x="2988" y="17"/>
                  </a:lnTo>
                  <a:lnTo>
                    <a:pt x="3065" y="11"/>
                  </a:lnTo>
                  <a:lnTo>
                    <a:pt x="3137" y="6"/>
                  </a:lnTo>
                  <a:lnTo>
                    <a:pt x="3204" y="3"/>
                  </a:lnTo>
                  <a:lnTo>
                    <a:pt x="3265" y="1"/>
                  </a:lnTo>
                  <a:lnTo>
                    <a:pt x="3322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false" compatLnSpc="true"/>
            <a:lstStyle/>
            <a:p>
              <a:pPr>
                <a:defRPr sz="1800">
                  <a:solidFill>
                    <a:schemeClr val="tx1">
                      <a:alpha val="100000"/>
                    </a:schemeClr>
                  </a:solidFill>
                  <a:latin typeface="等线"/>
                  <a:ea typeface="等线"/>
                  <a:cs typeface="+mn-cs"/>
                </a:defRPr>
              </a:pPr>
              <a:endParaRPr lang="en-US" sz="1200">
                <a:solidFill>
                  <a:srgbClr val="404040">
                    <a:alpha val="100000"/>
                  </a:srgbClr>
                </a:solidFill>
                <a:latin typeface="默认字体"/>
                <a:ea typeface="默认字体"/>
                <a:cs typeface="思源黑体 CN Regular"/>
                <a:sym typeface="思源宋体 CN"/>
              </a:endParaRPr>
            </a:p>
          </p:txBody>
        </p:sp>
      </p:grpSp>
      <p:sp>
        <p:nvSpPr>
          <p:cNvPr id="339" name=""/>
          <p:cNvSpPr/>
          <p:nvPr/>
        </p:nvSpPr>
        <p:spPr>
          <a:xfrm rot="0" flipH="false" flipV="false">
            <a:off x="364784" y="2097878"/>
            <a:ext cx="10033707" cy="3515869"/>
          </a:xfrm>
          <a:custGeom>
            <a:avLst/>
            <a:gdLst>
              <a:gd name="connsiteX0" fmla="*/ 9583616 w 9583616"/>
              <a:gd name="connsiteY0" fmla="*/ 0 h 3358151"/>
              <a:gd name="connsiteX1" fmla="*/ 4976447 w 9583616"/>
              <a:gd name="connsiteY1" fmla="*/ 3200400 h 3358151"/>
              <a:gd name="connsiteX2" fmla="*/ 0 w 9583616"/>
              <a:gd name="connsiteY2" fmla="*/ 2901462 h 3358151"/>
              <a:gd name="connsiteX3" fmla="*/ 0 w 9583616"/>
              <a:gd name="connsiteY3" fmla="*/ 2901462 h 3358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83616" h="3358151">
                <a:moveTo>
                  <a:pt x="9583616" y="0"/>
                </a:moveTo>
                <a:cubicBezTo>
                  <a:pt x="8078666" y="1358411"/>
                  <a:pt x="6573716" y="2716823"/>
                  <a:pt x="4976447" y="3200400"/>
                </a:cubicBezTo>
                <a:cubicBezTo>
                  <a:pt x="3379178" y="3683977"/>
                  <a:pt x="0" y="2901462"/>
                  <a:pt x="0" y="2901462"/>
                </a:cubicBezTo>
                <a:lnTo>
                  <a:pt x="0" y="2901462"/>
                </a:lnTo>
              </a:path>
            </a:pathLst>
          </a:custGeom>
          <a:noFill/>
          <a:ln w="19050" cap="flat" cmpd="sng" algn="ctr">
            <a:solidFill>
              <a:sysClr val="window" lastClr="FFFFFF">
                <a:lumMod val="75000"/>
              </a:sysClr>
            </a:solidFill>
            <a:prstDash val="dash"/>
            <a:miter lim="800000"/>
          </a:ln>
          <a:effectLst/>
        </p:spPr>
        <p:txBody>
          <a:bodyPr rtlCol="false" anchor="ctr"/>
          <a:lstStyle/>
          <a:p>
            <a:pPr algn="ctr">
              <a:defRPr sz="1800">
                <a:solidFill>
                  <a:schemeClr val="tx1">
                    <a:alpha val="100000"/>
                  </a:schemeClr>
                </a:solidFill>
                <a:latin typeface="等线"/>
                <a:ea typeface="等线"/>
                <a:cs typeface="+mn-cs"/>
              </a:defRPr>
            </a:pPr>
            <a:endParaRPr lang="en-US" sz="1200">
              <a:solidFill>
                <a:srgbClr val="404040">
                  <a:alpha val="100000"/>
                </a:srgbClr>
              </a:solidFill>
              <a:latin typeface="默认字体"/>
              <a:ea typeface="默认字体"/>
              <a:cs typeface="思源黑体 CN Regular"/>
              <a:sym typeface="思源宋体 CN"/>
            </a:endParaRPr>
          </a:p>
        </p:txBody>
      </p:sp>
      <p:grpSp>
        <p:nvGrpSpPr>
          <p:cNvPr id="340" name="" descr="{&quot;isTemplate&quot;:true,&quot;type&quot;:&quot;list&quot;,&quot;alignment&quot;:&quot;left&quot;,&quot;alignmentVertical&quot;:&quot;top&quot;,&quot;canOmit&quot;:false,&quot;scalable&quot;:false,&quot;minItemsCount&quot;:-1}"/>
          <p:cNvGrpSpPr/>
          <p:nvPr/>
        </p:nvGrpSpPr>
        <p:grpSpPr>
          <a:xfrm>
            <a:off x="1324239" y="1748150"/>
            <a:ext cx="9231606" cy="4398032"/>
            <a:chOff x="1324239" y="1748150"/>
            <a:chExt cx="9231606" cy="4398032"/>
          </a:xfrm>
        </p:grpSpPr>
        <p:grpSp>
          <p:nvGrpSpPr>
            <p:cNvPr id="341" name=""/>
            <p:cNvGrpSpPr/>
            <p:nvPr/>
          </p:nvGrpSpPr>
          <p:grpSpPr>
            <a:xfrm rot="0" flipH="false" flipV="false">
              <a:off x="5594711" y="4804468"/>
              <a:ext cx="4790366" cy="1341714"/>
              <a:chOff x="7422015" y="3409280"/>
              <a:chExt cx="4790369" cy="1341714"/>
            </a:xfrm>
          </p:grpSpPr>
          <p:sp>
            <p:nvSpPr>
              <p:cNvPr id="342" name=""/>
              <p:cNvSpPr/>
              <p:nvPr/>
            </p:nvSpPr>
            <p:spPr>
              <a:xfrm rot="0" flipH="false" flipV="false">
                <a:off x="7422015" y="3409280"/>
                <a:ext cx="1015365" cy="1015366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false" anchor="ctr"/>
              <a:lstStyle/>
              <a:p>
                <a:pPr algn="ctr">
                  <a:defRPr sz="1800">
                    <a:solidFill>
                      <a:schemeClr val="tx1">
                        <a:alpha val="100000"/>
                      </a:schemeClr>
                    </a:solidFill>
                    <a:latin typeface="等线"/>
                    <a:ea typeface="等线"/>
                    <a:cs typeface="+mn-cs"/>
                  </a:defRPr>
                </a:pPr>
                <a:endParaRPr lang="en-US" sz="1200">
                  <a:solidFill>
                    <a:srgbClr val="404040">
                      <a:alpha val="100000"/>
                    </a:srgbClr>
                  </a:solidFill>
                  <a:latin typeface="默认字体"/>
                  <a:ea typeface="默认字体"/>
                  <a:cs typeface="思源黑体 CN Regular"/>
                  <a:sym typeface="思源宋体 CN"/>
                </a:endParaRPr>
              </a:p>
            </p:txBody>
          </p:sp>
          <p:grpSp>
            <p:nvGrpSpPr>
              <p:cNvPr id="343" name="Group 135"/>
              <p:cNvGrpSpPr/>
              <p:nvPr/>
            </p:nvGrpSpPr>
            <p:grpSpPr>
              <a:xfrm rot="0" flipH="false" flipV="false">
                <a:off x="7766911" y="3728580"/>
                <a:ext cx="325571" cy="336120"/>
                <a:chOff x="-3343275" y="-307975"/>
                <a:chExt cx="735013" cy="758826"/>
              </a:xfrm>
              <a:solidFill>
                <a:sysClr val="window" lastClr="FFFFFF"/>
              </a:solidFill>
            </p:grpSpPr>
            <p:sp>
              <p:nvSpPr>
                <p:cNvPr id="344" name=""/>
                <p:cNvSpPr>
                  <a:spLocks noEditPoints="true"/>
                </p:cNvSpPr>
                <p:nvPr/>
              </p:nvSpPr>
              <p:spPr bwMode="auto">
                <a:xfrm>
                  <a:off x="-3343275" y="-307975"/>
                  <a:ext cx="735013" cy="758826"/>
                </a:xfrm>
                <a:custGeom>
                  <a:avLst/>
                  <a:gdLst>
                    <a:gd name="T0" fmla="*/ 1152 w 3243"/>
                    <a:gd name="T1" fmla="*/ 325 h 3345"/>
                    <a:gd name="T2" fmla="*/ 831 w 3243"/>
                    <a:gd name="T3" fmla="*/ 666 h 3345"/>
                    <a:gd name="T4" fmla="*/ 1152 w 3243"/>
                    <a:gd name="T5" fmla="*/ 666 h 3345"/>
                    <a:gd name="T6" fmla="*/ 1152 w 3243"/>
                    <a:gd name="T7" fmla="*/ 325 h 3345"/>
                    <a:gd name="T8" fmla="*/ 1327 w 3243"/>
                    <a:gd name="T9" fmla="*/ 177 h 3345"/>
                    <a:gd name="T10" fmla="*/ 1327 w 3243"/>
                    <a:gd name="T11" fmla="*/ 843 h 3345"/>
                    <a:gd name="T12" fmla="*/ 666 w 3243"/>
                    <a:gd name="T13" fmla="*/ 843 h 3345"/>
                    <a:gd name="T14" fmla="*/ 666 w 3243"/>
                    <a:gd name="T15" fmla="*/ 2095 h 3345"/>
                    <a:gd name="T16" fmla="*/ 1622 w 3243"/>
                    <a:gd name="T17" fmla="*/ 3020 h 3345"/>
                    <a:gd name="T18" fmla="*/ 2578 w 3243"/>
                    <a:gd name="T19" fmla="*/ 2095 h 3345"/>
                    <a:gd name="T20" fmla="*/ 2578 w 3243"/>
                    <a:gd name="T21" fmla="*/ 177 h 3345"/>
                    <a:gd name="T22" fmla="*/ 1327 w 3243"/>
                    <a:gd name="T23" fmla="*/ 177 h 3345"/>
                    <a:gd name="T24" fmla="*/ 1216 w 3243"/>
                    <a:gd name="T25" fmla="*/ 0 h 3345"/>
                    <a:gd name="T26" fmla="*/ 2752 w 3243"/>
                    <a:gd name="T27" fmla="*/ 0 h 3345"/>
                    <a:gd name="T28" fmla="*/ 2752 w 3243"/>
                    <a:gd name="T29" fmla="*/ 963 h 3345"/>
                    <a:gd name="T30" fmla="*/ 3138 w 3243"/>
                    <a:gd name="T31" fmla="*/ 1336 h 3345"/>
                    <a:gd name="T32" fmla="*/ 2752 w 3243"/>
                    <a:gd name="T33" fmla="*/ 1336 h 3345"/>
                    <a:gd name="T34" fmla="*/ 2752 w 3243"/>
                    <a:gd name="T35" fmla="*/ 1926 h 3345"/>
                    <a:gd name="T36" fmla="*/ 3243 w 3243"/>
                    <a:gd name="T37" fmla="*/ 1452 h 3345"/>
                    <a:gd name="T38" fmla="*/ 3243 w 3243"/>
                    <a:gd name="T39" fmla="*/ 3345 h 3345"/>
                    <a:gd name="T40" fmla="*/ 0 w 3243"/>
                    <a:gd name="T41" fmla="*/ 3345 h 3345"/>
                    <a:gd name="T42" fmla="*/ 0 w 3243"/>
                    <a:gd name="T43" fmla="*/ 1452 h 3345"/>
                    <a:gd name="T44" fmla="*/ 491 w 3243"/>
                    <a:gd name="T45" fmla="*/ 1926 h 3345"/>
                    <a:gd name="T46" fmla="*/ 491 w 3243"/>
                    <a:gd name="T47" fmla="*/ 1336 h 3345"/>
                    <a:gd name="T48" fmla="*/ 106 w 3243"/>
                    <a:gd name="T49" fmla="*/ 1336 h 3345"/>
                    <a:gd name="T50" fmla="*/ 491 w 3243"/>
                    <a:gd name="T51" fmla="*/ 963 h 3345"/>
                    <a:gd name="T52" fmla="*/ 491 w 3243"/>
                    <a:gd name="T53" fmla="*/ 772 h 3345"/>
                    <a:gd name="T54" fmla="*/ 1216 w 3243"/>
                    <a:gd name="T55" fmla="*/ 0 h 33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243" h="3345">
                      <a:moveTo>
                        <a:pt x="1152" y="325"/>
                      </a:moveTo>
                      <a:lnTo>
                        <a:pt x="831" y="666"/>
                      </a:lnTo>
                      <a:lnTo>
                        <a:pt x="1152" y="666"/>
                      </a:lnTo>
                      <a:lnTo>
                        <a:pt x="1152" y="325"/>
                      </a:lnTo>
                      <a:close/>
                      <a:moveTo>
                        <a:pt x="1327" y="177"/>
                      </a:moveTo>
                      <a:lnTo>
                        <a:pt x="1327" y="843"/>
                      </a:lnTo>
                      <a:lnTo>
                        <a:pt x="666" y="843"/>
                      </a:lnTo>
                      <a:lnTo>
                        <a:pt x="666" y="2095"/>
                      </a:lnTo>
                      <a:lnTo>
                        <a:pt x="1622" y="3020"/>
                      </a:lnTo>
                      <a:lnTo>
                        <a:pt x="2578" y="2095"/>
                      </a:lnTo>
                      <a:lnTo>
                        <a:pt x="2578" y="177"/>
                      </a:lnTo>
                      <a:lnTo>
                        <a:pt x="1327" y="177"/>
                      </a:lnTo>
                      <a:close/>
                      <a:moveTo>
                        <a:pt x="1216" y="0"/>
                      </a:moveTo>
                      <a:lnTo>
                        <a:pt x="2752" y="0"/>
                      </a:lnTo>
                      <a:lnTo>
                        <a:pt x="2752" y="963"/>
                      </a:lnTo>
                      <a:lnTo>
                        <a:pt x="3138" y="1336"/>
                      </a:lnTo>
                      <a:lnTo>
                        <a:pt x="2752" y="1336"/>
                      </a:lnTo>
                      <a:lnTo>
                        <a:pt x="2752" y="1926"/>
                      </a:lnTo>
                      <a:lnTo>
                        <a:pt x="3243" y="1452"/>
                      </a:lnTo>
                      <a:lnTo>
                        <a:pt x="3243" y="3345"/>
                      </a:lnTo>
                      <a:lnTo>
                        <a:pt x="0" y="3345"/>
                      </a:lnTo>
                      <a:lnTo>
                        <a:pt x="0" y="1452"/>
                      </a:lnTo>
                      <a:lnTo>
                        <a:pt x="491" y="1926"/>
                      </a:lnTo>
                      <a:lnTo>
                        <a:pt x="491" y="1336"/>
                      </a:lnTo>
                      <a:lnTo>
                        <a:pt x="106" y="1336"/>
                      </a:lnTo>
                      <a:lnTo>
                        <a:pt x="491" y="963"/>
                      </a:lnTo>
                      <a:lnTo>
                        <a:pt x="491" y="772"/>
                      </a:lnTo>
                      <a:lnTo>
                        <a:pt x="1216" y="0"/>
                      </a:lnTo>
                      <a:close/>
                    </a:path>
                  </a:pathLst>
                </a:custGeom>
                <a:solidFill>
                  <a:schemeClr val="bg1">
                    <a:alpha val="100000"/>
                  </a:schemeClr>
                </a:solidFill>
                <a:ln w="0">
                  <a:noFill/>
                  <a:prstDash val="solid"/>
                  <a:round/>
                </a:ln>
              </p:spPr>
              <p:txBody>
                <a:bodyPr vert="horz" wrap="square" lIns="91440" tIns="45720" rIns="91440" bIns="45720" numCol="1" anchor="t" anchorCtr="false" compatLnSpc="true"/>
                <a:lstStyle/>
                <a:p>
                  <a:pPr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endParaRPr lang="en-US" sz="1200">
                    <a:solidFill>
                      <a:srgbClr val="404040">
                        <a:alpha val="100000"/>
                      </a:srgbClr>
                    </a:solidFill>
                    <a:latin typeface="默认字体"/>
                    <a:ea typeface="默认字体"/>
                    <a:cs typeface="思源黑体 CN Regular"/>
                    <a:sym typeface="思源宋体 CN"/>
                  </a:endParaRPr>
                </a:p>
              </p:txBody>
            </p:sp>
            <p:sp>
              <p:nvSpPr>
                <p:cNvPr id="345" name=""/>
                <p:cNvSpPr>
                  <a:spLocks noChangeArrowheads="true"/>
                </p:cNvSpPr>
                <p:nvPr/>
              </p:nvSpPr>
              <p:spPr bwMode="auto">
                <a:xfrm>
                  <a:off x="-3105150" y="-53975"/>
                  <a:ext cx="261938" cy="49213"/>
                </a:xfrm>
                <a:prstGeom prst="rect">
                  <a:avLst/>
                </a:prstGeom>
                <a:solidFill>
                  <a:schemeClr val="bg1">
                    <a:alpha val="100000"/>
                  </a:schemeClr>
                </a:solidFill>
                <a:ln w="0">
                  <a:noFill/>
                  <a:prstDash val="solid"/>
                  <a:miter lim="800000"/>
                </a:ln>
              </p:spPr>
              <p:txBody>
                <a:bodyPr vert="horz" wrap="square" lIns="91440" tIns="45720" rIns="91440" bIns="45720" numCol="1" anchor="t" anchorCtr="false" compatLnSpc="true"/>
                <a:lstStyle/>
                <a:p>
                  <a:pPr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endParaRPr lang="en-US" sz="1200">
                    <a:solidFill>
                      <a:srgbClr val="404040">
                        <a:alpha val="100000"/>
                      </a:srgbClr>
                    </a:solidFill>
                    <a:latin typeface="默认字体"/>
                    <a:ea typeface="默认字体"/>
                    <a:cs typeface="思源黑体 CN Regular"/>
                    <a:sym typeface="思源宋体 CN"/>
                  </a:endParaRPr>
                </a:p>
              </p:txBody>
            </p:sp>
            <p:sp>
              <p:nvSpPr>
                <p:cNvPr id="346" name=""/>
                <p:cNvSpPr>
                  <a:spLocks noChangeArrowheads="true"/>
                </p:cNvSpPr>
                <p:nvPr/>
              </p:nvSpPr>
              <p:spPr bwMode="auto">
                <a:xfrm>
                  <a:off x="-3105150" y="57150"/>
                  <a:ext cx="261938" cy="49213"/>
                </a:xfrm>
                <a:prstGeom prst="rect">
                  <a:avLst/>
                </a:prstGeom>
                <a:solidFill>
                  <a:schemeClr val="bg1">
                    <a:alpha val="100000"/>
                  </a:schemeClr>
                </a:solidFill>
                <a:ln w="0">
                  <a:noFill/>
                  <a:prstDash val="solid"/>
                  <a:miter lim="800000"/>
                </a:ln>
              </p:spPr>
              <p:txBody>
                <a:bodyPr vert="horz" wrap="square" lIns="91440" tIns="45720" rIns="91440" bIns="45720" numCol="1" anchor="t" anchorCtr="false" compatLnSpc="true"/>
                <a:lstStyle/>
                <a:p>
                  <a:pPr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endParaRPr lang="en-US" sz="1200">
                    <a:solidFill>
                      <a:srgbClr val="404040">
                        <a:alpha val="100000"/>
                      </a:srgbClr>
                    </a:solidFill>
                    <a:latin typeface="默认字体"/>
                    <a:ea typeface="默认字体"/>
                    <a:cs typeface="思源黑体 CN Regular"/>
                    <a:sym typeface="思源宋体 CN"/>
                  </a:endParaRPr>
                </a:p>
              </p:txBody>
            </p:sp>
          </p:grpSp>
          <p:sp>
            <p:nvSpPr>
              <p:cNvPr id="347" name="" descr="{&quot;isTemplate&quot;:true,&quot;type&quot;:&quot;content&quot;,&quot;canOmit&quot;:false,&quot;range&quot;:0}"/>
              <p:cNvSpPr/>
              <p:nvPr/>
            </p:nvSpPr>
            <p:spPr>
              <a:xfrm rot="0" flipH="false" flipV="false">
                <a:off x="8605583" y="3735630"/>
                <a:ext cx="3600451" cy="1015364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pPr marL="0" indent="0">
                  <a:lnSpc>
                    <a:spcPct val="130000"/>
                  </a:lnSpc>
                  <a:buNone/>
                  <a:defRPr sz="1800">
                    <a:solidFill>
                      <a:schemeClr val="tx1">
                        <a:alpha val="100000"/>
                      </a:schemeClr>
                    </a:solidFill>
                    <a:latin typeface="等线"/>
                    <a:ea typeface="等线"/>
                    <a:cs typeface="+mn-cs"/>
                  </a:defRPr>
                </a:pPr>
                <a:r>
                  <a:rPr lang="zh-CN" sz="1400">
                    <a:solidFill>
                      <a:schemeClr val="tx1"/>
                    </a:solidFill>
                    <a:latin typeface="默认字体"/>
                    <a:ea typeface="默认字体"/>
                    <a:cs typeface="思源黑体 CN Regular"/>
                    <a:sym typeface="思源宋体 CN"/>
                  </a:rPr>
                  <a:t>顶商体系内，顶商之间可以享受无手续费的转赠积分，极大地方便了积分的流通和使用。</a:t>
                </a:r>
                <a:endParaRPr/>
              </a:p>
            </p:txBody>
          </p:sp>
          <p:sp>
            <p:nvSpPr>
              <p:cNvPr id="348" name="" descr="{&quot;isTemplate&quot;:true,&quot;type&quot;:&quot;title&quot;,&quot;canOmit&quot;:false,&quot;range&quot;:0}"/>
              <p:cNvSpPr/>
              <p:nvPr/>
            </p:nvSpPr>
            <p:spPr>
              <a:xfrm rot="0" flipH="false" flipV="false">
                <a:off x="8605582" y="3409280"/>
                <a:ext cx="3606802" cy="3683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indent="0">
                  <a:lnSpc>
                    <a:spcPct val="100000"/>
                  </a:lnSpc>
                  <a:buNone/>
                  <a:defRPr sz="1800">
                    <a:solidFill>
                      <a:schemeClr val="tx1">
                        <a:alpha val="100000"/>
                      </a:schemeClr>
                    </a:solidFill>
                    <a:latin typeface="等线"/>
                    <a:ea typeface="等线"/>
                    <a:cs typeface="+mn-cs"/>
                  </a:defRPr>
                </a:pPr>
                <a:r>
                  <a:rPr lang="zh-CN" sz="1600" b="true">
                    <a:solidFill>
                      <a:schemeClr val="tx1"/>
                    </a:solidFill>
                    <a:latin typeface="默认字体"/>
                    <a:ea typeface="默认字体"/>
                    <a:cs typeface="思源黑体 CN Regular"/>
                    <a:sym typeface="思源宋体 CN"/>
                  </a:rPr>
                  <a:t>无手续费转赠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</p:grpSp>
        <p:grpSp>
          <p:nvGrpSpPr>
            <p:cNvPr id="349" name=""/>
            <p:cNvGrpSpPr/>
            <p:nvPr/>
          </p:nvGrpSpPr>
          <p:grpSpPr>
            <a:xfrm>
              <a:off x="5839167" y="1748150"/>
              <a:ext cx="4716678" cy="1308728"/>
              <a:chOff x="5839167" y="1748150"/>
              <a:chExt cx="4716678" cy="1308728"/>
            </a:xfrm>
          </p:grpSpPr>
          <p:sp>
            <p:nvSpPr>
              <p:cNvPr id="350" name=""/>
              <p:cNvSpPr/>
              <p:nvPr/>
            </p:nvSpPr>
            <p:spPr>
              <a:xfrm rot="0" flipH="false" flipV="false">
                <a:off x="9540480" y="1837406"/>
                <a:ext cx="1015365" cy="1015366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false" anchor="ctr"/>
              <a:lstStyle/>
              <a:p>
                <a:pPr algn="ctr">
                  <a:defRPr sz="1800">
                    <a:solidFill>
                      <a:schemeClr val="tx1">
                        <a:alpha val="100000"/>
                      </a:schemeClr>
                    </a:solidFill>
                    <a:latin typeface="等线"/>
                    <a:ea typeface="等线"/>
                    <a:cs typeface="+mn-cs"/>
                  </a:defRPr>
                </a:pPr>
                <a:endParaRPr lang="en-US" sz="1200">
                  <a:solidFill>
                    <a:srgbClr val="404040">
                      <a:alpha val="100000"/>
                    </a:srgbClr>
                  </a:solidFill>
                  <a:latin typeface="默认字体"/>
                  <a:ea typeface="默认字体"/>
                  <a:cs typeface="思源黑体 CN Regular"/>
                  <a:sym typeface="思源宋体 CN"/>
                </a:endParaRPr>
              </a:p>
            </p:txBody>
          </p:sp>
          <p:grpSp>
            <p:nvGrpSpPr>
              <p:cNvPr id="351" name="Group 128"/>
              <p:cNvGrpSpPr/>
              <p:nvPr/>
            </p:nvGrpSpPr>
            <p:grpSpPr>
              <a:xfrm rot="0" flipH="false" flipV="false">
                <a:off x="9873266" y="2175286"/>
                <a:ext cx="339634" cy="335415"/>
                <a:chOff x="819150" y="-1422400"/>
                <a:chExt cx="766763" cy="757237"/>
              </a:xfrm>
              <a:solidFill>
                <a:sysClr val="window" lastClr="FFFFFF"/>
              </a:solidFill>
            </p:grpSpPr>
            <p:sp>
              <p:nvSpPr>
                <p:cNvPr id="352" name=""/>
                <p:cNvSpPr>
                  <a:spLocks noEditPoints="true"/>
                </p:cNvSpPr>
                <p:nvPr/>
              </p:nvSpPr>
              <p:spPr bwMode="auto">
                <a:xfrm>
                  <a:off x="1168400" y="-1077913"/>
                  <a:ext cx="417513" cy="412750"/>
                </a:xfrm>
                <a:custGeom>
                  <a:avLst/>
                  <a:gdLst>
                    <a:gd name="T0" fmla="*/ 639 w 1839"/>
                    <a:gd name="T1" fmla="*/ 284 h 1819"/>
                    <a:gd name="T2" fmla="*/ 497 w 1839"/>
                    <a:gd name="T3" fmla="*/ 345 h 1819"/>
                    <a:gd name="T4" fmla="*/ 378 w 1839"/>
                    <a:gd name="T5" fmla="*/ 451 h 1819"/>
                    <a:gd name="T6" fmla="*/ 301 w 1839"/>
                    <a:gd name="T7" fmla="*/ 585 h 1819"/>
                    <a:gd name="T8" fmla="*/ 270 w 1839"/>
                    <a:gd name="T9" fmla="*/ 732 h 1819"/>
                    <a:gd name="T10" fmla="*/ 286 w 1839"/>
                    <a:gd name="T11" fmla="*/ 881 h 1819"/>
                    <a:gd name="T12" fmla="*/ 347 w 1839"/>
                    <a:gd name="T13" fmla="*/ 1022 h 1819"/>
                    <a:gd name="T14" fmla="*/ 455 w 1839"/>
                    <a:gd name="T15" fmla="*/ 1140 h 1819"/>
                    <a:gd name="T16" fmla="*/ 591 w 1839"/>
                    <a:gd name="T17" fmla="*/ 1216 h 1819"/>
                    <a:gd name="T18" fmla="*/ 740 w 1839"/>
                    <a:gd name="T19" fmla="*/ 1246 h 1819"/>
                    <a:gd name="T20" fmla="*/ 891 w 1839"/>
                    <a:gd name="T21" fmla="*/ 1231 h 1819"/>
                    <a:gd name="T22" fmla="*/ 1033 w 1839"/>
                    <a:gd name="T23" fmla="*/ 1170 h 1819"/>
                    <a:gd name="T24" fmla="*/ 1152 w 1839"/>
                    <a:gd name="T25" fmla="*/ 1064 h 1819"/>
                    <a:gd name="T26" fmla="*/ 1229 w 1839"/>
                    <a:gd name="T27" fmla="*/ 930 h 1819"/>
                    <a:gd name="T28" fmla="*/ 1260 w 1839"/>
                    <a:gd name="T29" fmla="*/ 782 h 1819"/>
                    <a:gd name="T30" fmla="*/ 1244 w 1839"/>
                    <a:gd name="T31" fmla="*/ 633 h 1819"/>
                    <a:gd name="T32" fmla="*/ 1183 w 1839"/>
                    <a:gd name="T33" fmla="*/ 493 h 1819"/>
                    <a:gd name="T34" fmla="*/ 1076 w 1839"/>
                    <a:gd name="T35" fmla="*/ 375 h 1819"/>
                    <a:gd name="T36" fmla="*/ 939 w 1839"/>
                    <a:gd name="T37" fmla="*/ 299 h 1819"/>
                    <a:gd name="T38" fmla="*/ 790 w 1839"/>
                    <a:gd name="T39" fmla="*/ 268 h 1819"/>
                    <a:gd name="T40" fmla="*/ 858 w 1839"/>
                    <a:gd name="T41" fmla="*/ 6 h 1819"/>
                    <a:gd name="T42" fmla="*/ 1038 w 1839"/>
                    <a:gd name="T43" fmla="*/ 49 h 1819"/>
                    <a:gd name="T44" fmla="*/ 1207 w 1839"/>
                    <a:gd name="T45" fmla="*/ 138 h 1819"/>
                    <a:gd name="T46" fmla="*/ 1350 w 1839"/>
                    <a:gd name="T47" fmla="*/ 268 h 1819"/>
                    <a:gd name="T48" fmla="*/ 1454 w 1839"/>
                    <a:gd name="T49" fmla="*/ 425 h 1819"/>
                    <a:gd name="T50" fmla="*/ 1513 w 1839"/>
                    <a:gd name="T51" fmla="*/ 598 h 1819"/>
                    <a:gd name="T52" fmla="*/ 1530 w 1839"/>
                    <a:gd name="T53" fmla="*/ 778 h 1819"/>
                    <a:gd name="T54" fmla="*/ 1502 w 1839"/>
                    <a:gd name="T55" fmla="*/ 956 h 1819"/>
                    <a:gd name="T56" fmla="*/ 1760 w 1839"/>
                    <a:gd name="T57" fmla="*/ 1368 h 1819"/>
                    <a:gd name="T58" fmla="*/ 1818 w 1839"/>
                    <a:gd name="T59" fmla="*/ 1454 h 1819"/>
                    <a:gd name="T60" fmla="*/ 1839 w 1839"/>
                    <a:gd name="T61" fmla="*/ 1555 h 1819"/>
                    <a:gd name="T62" fmla="*/ 1818 w 1839"/>
                    <a:gd name="T63" fmla="*/ 1656 h 1819"/>
                    <a:gd name="T64" fmla="*/ 1760 w 1839"/>
                    <a:gd name="T65" fmla="*/ 1743 h 1819"/>
                    <a:gd name="T66" fmla="*/ 1663 w 1839"/>
                    <a:gd name="T67" fmla="*/ 1804 h 1819"/>
                    <a:gd name="T68" fmla="*/ 1553 w 1839"/>
                    <a:gd name="T69" fmla="*/ 1819 h 1819"/>
                    <a:gd name="T70" fmla="*/ 1445 w 1839"/>
                    <a:gd name="T71" fmla="*/ 1788 h 1819"/>
                    <a:gd name="T72" fmla="*/ 1082 w 1839"/>
                    <a:gd name="T73" fmla="*/ 1446 h 1819"/>
                    <a:gd name="T74" fmla="*/ 907 w 1839"/>
                    <a:gd name="T75" fmla="*/ 1501 h 1819"/>
                    <a:gd name="T76" fmla="*/ 725 w 1839"/>
                    <a:gd name="T77" fmla="*/ 1513 h 1819"/>
                    <a:gd name="T78" fmla="*/ 545 w 1839"/>
                    <a:gd name="T79" fmla="*/ 1482 h 1819"/>
                    <a:gd name="T80" fmla="*/ 375 w 1839"/>
                    <a:gd name="T81" fmla="*/ 1409 h 1819"/>
                    <a:gd name="T82" fmla="*/ 224 w 1839"/>
                    <a:gd name="T83" fmla="*/ 1293 h 1819"/>
                    <a:gd name="T84" fmla="*/ 105 w 1839"/>
                    <a:gd name="T85" fmla="*/ 1141 h 1819"/>
                    <a:gd name="T86" fmla="*/ 30 w 1839"/>
                    <a:gd name="T87" fmla="*/ 970 h 1819"/>
                    <a:gd name="T88" fmla="*/ 0 w 1839"/>
                    <a:gd name="T89" fmla="*/ 787 h 1819"/>
                    <a:gd name="T90" fmla="*/ 15 w 1839"/>
                    <a:gd name="T91" fmla="*/ 604 h 1819"/>
                    <a:gd name="T92" fmla="*/ 74 w 1839"/>
                    <a:gd name="T93" fmla="*/ 429 h 1819"/>
                    <a:gd name="T94" fmla="*/ 179 w 1839"/>
                    <a:gd name="T95" fmla="*/ 270 h 1819"/>
                    <a:gd name="T96" fmla="*/ 323 w 1839"/>
                    <a:gd name="T97" fmla="*/ 138 h 1819"/>
                    <a:gd name="T98" fmla="*/ 491 w 1839"/>
                    <a:gd name="T99" fmla="*/ 49 h 1819"/>
                    <a:gd name="T100" fmla="*/ 672 w 1839"/>
                    <a:gd name="T101" fmla="*/ 6 h 18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1839" h="1819">
                      <a:moveTo>
                        <a:pt x="740" y="268"/>
                      </a:moveTo>
                      <a:lnTo>
                        <a:pt x="689" y="273"/>
                      </a:lnTo>
                      <a:lnTo>
                        <a:pt x="639" y="284"/>
                      </a:lnTo>
                      <a:lnTo>
                        <a:pt x="591" y="299"/>
                      </a:lnTo>
                      <a:lnTo>
                        <a:pt x="544" y="319"/>
                      </a:lnTo>
                      <a:lnTo>
                        <a:pt x="497" y="345"/>
                      </a:lnTo>
                      <a:lnTo>
                        <a:pt x="455" y="375"/>
                      </a:lnTo>
                      <a:lnTo>
                        <a:pt x="415" y="410"/>
                      </a:lnTo>
                      <a:lnTo>
                        <a:pt x="378" y="451"/>
                      </a:lnTo>
                      <a:lnTo>
                        <a:pt x="347" y="493"/>
                      </a:lnTo>
                      <a:lnTo>
                        <a:pt x="322" y="538"/>
                      </a:lnTo>
                      <a:lnTo>
                        <a:pt x="301" y="585"/>
                      </a:lnTo>
                      <a:lnTo>
                        <a:pt x="286" y="633"/>
                      </a:lnTo>
                      <a:lnTo>
                        <a:pt x="276" y="682"/>
                      </a:lnTo>
                      <a:lnTo>
                        <a:pt x="270" y="732"/>
                      </a:lnTo>
                      <a:lnTo>
                        <a:pt x="270" y="782"/>
                      </a:lnTo>
                      <a:lnTo>
                        <a:pt x="276" y="832"/>
                      </a:lnTo>
                      <a:lnTo>
                        <a:pt x="286" y="881"/>
                      </a:lnTo>
                      <a:lnTo>
                        <a:pt x="301" y="930"/>
                      </a:lnTo>
                      <a:lnTo>
                        <a:pt x="322" y="977"/>
                      </a:lnTo>
                      <a:lnTo>
                        <a:pt x="347" y="1022"/>
                      </a:lnTo>
                      <a:lnTo>
                        <a:pt x="378" y="1064"/>
                      </a:lnTo>
                      <a:lnTo>
                        <a:pt x="415" y="1104"/>
                      </a:lnTo>
                      <a:lnTo>
                        <a:pt x="455" y="1140"/>
                      </a:lnTo>
                      <a:lnTo>
                        <a:pt x="497" y="1170"/>
                      </a:lnTo>
                      <a:lnTo>
                        <a:pt x="544" y="1195"/>
                      </a:lnTo>
                      <a:lnTo>
                        <a:pt x="591" y="1216"/>
                      </a:lnTo>
                      <a:lnTo>
                        <a:pt x="639" y="1231"/>
                      </a:lnTo>
                      <a:lnTo>
                        <a:pt x="689" y="1241"/>
                      </a:lnTo>
                      <a:lnTo>
                        <a:pt x="740" y="1246"/>
                      </a:lnTo>
                      <a:lnTo>
                        <a:pt x="790" y="1246"/>
                      </a:lnTo>
                      <a:lnTo>
                        <a:pt x="841" y="1241"/>
                      </a:lnTo>
                      <a:lnTo>
                        <a:pt x="891" y="1231"/>
                      </a:lnTo>
                      <a:lnTo>
                        <a:pt x="939" y="1216"/>
                      </a:lnTo>
                      <a:lnTo>
                        <a:pt x="986" y="1195"/>
                      </a:lnTo>
                      <a:lnTo>
                        <a:pt x="1033" y="1170"/>
                      </a:lnTo>
                      <a:lnTo>
                        <a:pt x="1076" y="1140"/>
                      </a:lnTo>
                      <a:lnTo>
                        <a:pt x="1115" y="1104"/>
                      </a:lnTo>
                      <a:lnTo>
                        <a:pt x="1152" y="1064"/>
                      </a:lnTo>
                      <a:lnTo>
                        <a:pt x="1183" y="1022"/>
                      </a:lnTo>
                      <a:lnTo>
                        <a:pt x="1208" y="977"/>
                      </a:lnTo>
                      <a:lnTo>
                        <a:pt x="1229" y="930"/>
                      </a:lnTo>
                      <a:lnTo>
                        <a:pt x="1244" y="881"/>
                      </a:lnTo>
                      <a:lnTo>
                        <a:pt x="1254" y="832"/>
                      </a:lnTo>
                      <a:lnTo>
                        <a:pt x="1260" y="782"/>
                      </a:lnTo>
                      <a:lnTo>
                        <a:pt x="1260" y="732"/>
                      </a:lnTo>
                      <a:lnTo>
                        <a:pt x="1254" y="682"/>
                      </a:lnTo>
                      <a:lnTo>
                        <a:pt x="1244" y="633"/>
                      </a:lnTo>
                      <a:lnTo>
                        <a:pt x="1229" y="585"/>
                      </a:lnTo>
                      <a:lnTo>
                        <a:pt x="1208" y="538"/>
                      </a:lnTo>
                      <a:lnTo>
                        <a:pt x="1183" y="493"/>
                      </a:lnTo>
                      <a:lnTo>
                        <a:pt x="1152" y="451"/>
                      </a:lnTo>
                      <a:lnTo>
                        <a:pt x="1115" y="410"/>
                      </a:lnTo>
                      <a:lnTo>
                        <a:pt x="1076" y="375"/>
                      </a:lnTo>
                      <a:lnTo>
                        <a:pt x="1033" y="345"/>
                      </a:lnTo>
                      <a:lnTo>
                        <a:pt x="986" y="319"/>
                      </a:lnTo>
                      <a:lnTo>
                        <a:pt x="939" y="299"/>
                      </a:lnTo>
                      <a:lnTo>
                        <a:pt x="891" y="284"/>
                      </a:lnTo>
                      <a:lnTo>
                        <a:pt x="841" y="273"/>
                      </a:lnTo>
                      <a:lnTo>
                        <a:pt x="790" y="268"/>
                      </a:lnTo>
                      <a:lnTo>
                        <a:pt x="740" y="268"/>
                      </a:lnTo>
                      <a:close/>
                      <a:moveTo>
                        <a:pt x="796" y="0"/>
                      </a:moveTo>
                      <a:lnTo>
                        <a:pt x="858" y="6"/>
                      </a:lnTo>
                      <a:lnTo>
                        <a:pt x="919" y="16"/>
                      </a:lnTo>
                      <a:lnTo>
                        <a:pt x="980" y="30"/>
                      </a:lnTo>
                      <a:lnTo>
                        <a:pt x="1038" y="49"/>
                      </a:lnTo>
                      <a:lnTo>
                        <a:pt x="1097" y="74"/>
                      </a:lnTo>
                      <a:lnTo>
                        <a:pt x="1153" y="104"/>
                      </a:lnTo>
                      <a:lnTo>
                        <a:pt x="1207" y="138"/>
                      </a:lnTo>
                      <a:lnTo>
                        <a:pt x="1257" y="177"/>
                      </a:lnTo>
                      <a:lnTo>
                        <a:pt x="1306" y="221"/>
                      </a:lnTo>
                      <a:lnTo>
                        <a:pt x="1350" y="268"/>
                      </a:lnTo>
                      <a:lnTo>
                        <a:pt x="1390" y="319"/>
                      </a:lnTo>
                      <a:lnTo>
                        <a:pt x="1424" y="371"/>
                      </a:lnTo>
                      <a:lnTo>
                        <a:pt x="1454" y="425"/>
                      </a:lnTo>
                      <a:lnTo>
                        <a:pt x="1478" y="481"/>
                      </a:lnTo>
                      <a:lnTo>
                        <a:pt x="1498" y="539"/>
                      </a:lnTo>
                      <a:lnTo>
                        <a:pt x="1513" y="598"/>
                      </a:lnTo>
                      <a:lnTo>
                        <a:pt x="1523" y="658"/>
                      </a:lnTo>
                      <a:lnTo>
                        <a:pt x="1528" y="718"/>
                      </a:lnTo>
                      <a:lnTo>
                        <a:pt x="1530" y="778"/>
                      </a:lnTo>
                      <a:lnTo>
                        <a:pt x="1525" y="838"/>
                      </a:lnTo>
                      <a:lnTo>
                        <a:pt x="1516" y="898"/>
                      </a:lnTo>
                      <a:lnTo>
                        <a:pt x="1502" y="956"/>
                      </a:lnTo>
                      <a:lnTo>
                        <a:pt x="1483" y="1014"/>
                      </a:lnTo>
                      <a:lnTo>
                        <a:pt x="1460" y="1071"/>
                      </a:lnTo>
                      <a:lnTo>
                        <a:pt x="1760" y="1368"/>
                      </a:lnTo>
                      <a:lnTo>
                        <a:pt x="1784" y="1394"/>
                      </a:lnTo>
                      <a:lnTo>
                        <a:pt x="1803" y="1423"/>
                      </a:lnTo>
                      <a:lnTo>
                        <a:pt x="1818" y="1454"/>
                      </a:lnTo>
                      <a:lnTo>
                        <a:pt x="1830" y="1486"/>
                      </a:lnTo>
                      <a:lnTo>
                        <a:pt x="1837" y="1520"/>
                      </a:lnTo>
                      <a:lnTo>
                        <a:pt x="1839" y="1555"/>
                      </a:lnTo>
                      <a:lnTo>
                        <a:pt x="1837" y="1590"/>
                      </a:lnTo>
                      <a:lnTo>
                        <a:pt x="1830" y="1624"/>
                      </a:lnTo>
                      <a:lnTo>
                        <a:pt x="1818" y="1656"/>
                      </a:lnTo>
                      <a:lnTo>
                        <a:pt x="1803" y="1687"/>
                      </a:lnTo>
                      <a:lnTo>
                        <a:pt x="1784" y="1716"/>
                      </a:lnTo>
                      <a:lnTo>
                        <a:pt x="1760" y="1743"/>
                      </a:lnTo>
                      <a:lnTo>
                        <a:pt x="1730" y="1768"/>
                      </a:lnTo>
                      <a:lnTo>
                        <a:pt x="1698" y="1788"/>
                      </a:lnTo>
                      <a:lnTo>
                        <a:pt x="1663" y="1804"/>
                      </a:lnTo>
                      <a:lnTo>
                        <a:pt x="1626" y="1815"/>
                      </a:lnTo>
                      <a:lnTo>
                        <a:pt x="1590" y="1819"/>
                      </a:lnTo>
                      <a:lnTo>
                        <a:pt x="1553" y="1819"/>
                      </a:lnTo>
                      <a:lnTo>
                        <a:pt x="1515" y="1815"/>
                      </a:lnTo>
                      <a:lnTo>
                        <a:pt x="1479" y="1804"/>
                      </a:lnTo>
                      <a:lnTo>
                        <a:pt x="1445" y="1788"/>
                      </a:lnTo>
                      <a:lnTo>
                        <a:pt x="1412" y="1768"/>
                      </a:lnTo>
                      <a:lnTo>
                        <a:pt x="1382" y="1743"/>
                      </a:lnTo>
                      <a:lnTo>
                        <a:pt x="1082" y="1446"/>
                      </a:lnTo>
                      <a:lnTo>
                        <a:pt x="1025" y="1469"/>
                      </a:lnTo>
                      <a:lnTo>
                        <a:pt x="967" y="1487"/>
                      </a:lnTo>
                      <a:lnTo>
                        <a:pt x="907" y="1501"/>
                      </a:lnTo>
                      <a:lnTo>
                        <a:pt x="847" y="1509"/>
                      </a:lnTo>
                      <a:lnTo>
                        <a:pt x="786" y="1514"/>
                      </a:lnTo>
                      <a:lnTo>
                        <a:pt x="725" y="1513"/>
                      </a:lnTo>
                      <a:lnTo>
                        <a:pt x="665" y="1508"/>
                      </a:lnTo>
                      <a:lnTo>
                        <a:pt x="604" y="1497"/>
                      </a:lnTo>
                      <a:lnTo>
                        <a:pt x="545" y="1482"/>
                      </a:lnTo>
                      <a:lnTo>
                        <a:pt x="486" y="1462"/>
                      </a:lnTo>
                      <a:lnTo>
                        <a:pt x="430" y="1438"/>
                      </a:lnTo>
                      <a:lnTo>
                        <a:pt x="375" y="1409"/>
                      </a:lnTo>
                      <a:lnTo>
                        <a:pt x="322" y="1375"/>
                      </a:lnTo>
                      <a:lnTo>
                        <a:pt x="271" y="1336"/>
                      </a:lnTo>
                      <a:lnTo>
                        <a:pt x="224" y="1293"/>
                      </a:lnTo>
                      <a:lnTo>
                        <a:pt x="179" y="1244"/>
                      </a:lnTo>
                      <a:lnTo>
                        <a:pt x="139" y="1194"/>
                      </a:lnTo>
                      <a:lnTo>
                        <a:pt x="105" y="1141"/>
                      </a:lnTo>
                      <a:lnTo>
                        <a:pt x="75" y="1085"/>
                      </a:lnTo>
                      <a:lnTo>
                        <a:pt x="50" y="1027"/>
                      </a:lnTo>
                      <a:lnTo>
                        <a:pt x="30" y="970"/>
                      </a:lnTo>
                      <a:lnTo>
                        <a:pt x="15" y="910"/>
                      </a:lnTo>
                      <a:lnTo>
                        <a:pt x="5" y="849"/>
                      </a:lnTo>
                      <a:lnTo>
                        <a:pt x="0" y="787"/>
                      </a:lnTo>
                      <a:lnTo>
                        <a:pt x="0" y="726"/>
                      </a:lnTo>
                      <a:lnTo>
                        <a:pt x="5" y="665"/>
                      </a:lnTo>
                      <a:lnTo>
                        <a:pt x="15" y="604"/>
                      </a:lnTo>
                      <a:lnTo>
                        <a:pt x="30" y="545"/>
                      </a:lnTo>
                      <a:lnTo>
                        <a:pt x="50" y="487"/>
                      </a:lnTo>
                      <a:lnTo>
                        <a:pt x="74" y="429"/>
                      </a:lnTo>
                      <a:lnTo>
                        <a:pt x="104" y="374"/>
                      </a:lnTo>
                      <a:lnTo>
                        <a:pt x="139" y="321"/>
                      </a:lnTo>
                      <a:lnTo>
                        <a:pt x="179" y="270"/>
                      </a:lnTo>
                      <a:lnTo>
                        <a:pt x="223" y="222"/>
                      </a:lnTo>
                      <a:lnTo>
                        <a:pt x="271" y="177"/>
                      </a:lnTo>
                      <a:lnTo>
                        <a:pt x="323" y="138"/>
                      </a:lnTo>
                      <a:lnTo>
                        <a:pt x="377" y="104"/>
                      </a:lnTo>
                      <a:lnTo>
                        <a:pt x="433" y="74"/>
                      </a:lnTo>
                      <a:lnTo>
                        <a:pt x="491" y="49"/>
                      </a:lnTo>
                      <a:lnTo>
                        <a:pt x="550" y="30"/>
                      </a:lnTo>
                      <a:lnTo>
                        <a:pt x="611" y="16"/>
                      </a:lnTo>
                      <a:lnTo>
                        <a:pt x="672" y="6"/>
                      </a:lnTo>
                      <a:lnTo>
                        <a:pt x="734" y="0"/>
                      </a:lnTo>
                      <a:lnTo>
                        <a:pt x="796" y="0"/>
                      </a:lnTo>
                      <a:close/>
                    </a:path>
                  </a:pathLst>
                </a:custGeom>
                <a:solidFill>
                  <a:schemeClr val="bg1">
                    <a:alpha val="100000"/>
                  </a:schemeClr>
                </a:solidFill>
                <a:ln w="0">
                  <a:noFill/>
                  <a:prstDash val="solid"/>
                  <a:round/>
                </a:ln>
              </p:spPr>
              <p:txBody>
                <a:bodyPr vert="horz" wrap="square" lIns="91440" tIns="45720" rIns="91440" bIns="45720" numCol="1" anchor="t" anchorCtr="false" compatLnSpc="true"/>
                <a:lstStyle/>
                <a:p>
                  <a:pPr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endParaRPr lang="en-US" sz="1200">
                    <a:solidFill>
                      <a:srgbClr val="404040">
                        <a:alpha val="100000"/>
                      </a:srgbClr>
                    </a:solidFill>
                    <a:latin typeface="默认字体"/>
                    <a:ea typeface="默认字体"/>
                    <a:cs typeface="思源黑体 CN Regular"/>
                    <a:sym typeface="思源宋体 CN"/>
                  </a:endParaRPr>
                </a:p>
              </p:txBody>
            </p:sp>
            <p:sp>
              <p:nvSpPr>
                <p:cNvPr id="353" name=""/>
                <p:cNvSpPr/>
                <p:nvPr/>
              </p:nvSpPr>
              <p:spPr bwMode="auto">
                <a:xfrm>
                  <a:off x="1204913" y="-1346200"/>
                  <a:ext cx="374650" cy="474663"/>
                </a:xfrm>
                <a:custGeom>
                  <a:avLst/>
                  <a:gdLst>
                    <a:gd name="T0" fmla="*/ 503 w 1655"/>
                    <a:gd name="T1" fmla="*/ 30 h 2089"/>
                    <a:gd name="T2" fmla="*/ 679 w 1655"/>
                    <a:gd name="T3" fmla="*/ 255 h 2089"/>
                    <a:gd name="T4" fmla="*/ 922 w 1655"/>
                    <a:gd name="T5" fmla="*/ 543 h 2089"/>
                    <a:gd name="T6" fmla="*/ 1053 w 1655"/>
                    <a:gd name="T7" fmla="*/ 442 h 2089"/>
                    <a:gd name="T8" fmla="*/ 1370 w 1655"/>
                    <a:gd name="T9" fmla="*/ 402 h 2089"/>
                    <a:gd name="T10" fmla="*/ 1470 w 1655"/>
                    <a:gd name="T11" fmla="*/ 566 h 2089"/>
                    <a:gd name="T12" fmla="*/ 1548 w 1655"/>
                    <a:gd name="T13" fmla="*/ 743 h 2089"/>
                    <a:gd name="T14" fmla="*/ 1606 w 1655"/>
                    <a:gd name="T15" fmla="*/ 929 h 2089"/>
                    <a:gd name="T16" fmla="*/ 1643 w 1655"/>
                    <a:gd name="T17" fmla="*/ 1125 h 2089"/>
                    <a:gd name="T18" fmla="*/ 1655 w 1655"/>
                    <a:gd name="T19" fmla="*/ 1326 h 2089"/>
                    <a:gd name="T20" fmla="*/ 1643 w 1655"/>
                    <a:gd name="T21" fmla="*/ 1530 h 2089"/>
                    <a:gd name="T22" fmla="*/ 1605 w 1655"/>
                    <a:gd name="T23" fmla="*/ 1725 h 2089"/>
                    <a:gd name="T24" fmla="*/ 1546 w 1655"/>
                    <a:gd name="T25" fmla="*/ 1913 h 2089"/>
                    <a:gd name="T26" fmla="*/ 1466 w 1655"/>
                    <a:gd name="T27" fmla="*/ 2089 h 2089"/>
                    <a:gd name="T28" fmla="*/ 1480 w 1655"/>
                    <a:gd name="T29" fmla="*/ 1951 h 2089"/>
                    <a:gd name="T30" fmla="*/ 1471 w 1655"/>
                    <a:gd name="T31" fmla="*/ 1814 h 2089"/>
                    <a:gd name="T32" fmla="*/ 1440 w 1655"/>
                    <a:gd name="T33" fmla="*/ 1680 h 2089"/>
                    <a:gd name="T34" fmla="*/ 1389 w 1655"/>
                    <a:gd name="T35" fmla="*/ 1552 h 2089"/>
                    <a:gd name="T36" fmla="*/ 1318 w 1655"/>
                    <a:gd name="T37" fmla="*/ 1433 h 2089"/>
                    <a:gd name="T38" fmla="*/ 1225 w 1655"/>
                    <a:gd name="T39" fmla="*/ 1325 h 2089"/>
                    <a:gd name="T40" fmla="*/ 1120 w 1655"/>
                    <a:gd name="T41" fmla="*/ 1237 h 2089"/>
                    <a:gd name="T42" fmla="*/ 1004 w 1655"/>
                    <a:gd name="T43" fmla="*/ 1166 h 2089"/>
                    <a:gd name="T44" fmla="*/ 878 w 1655"/>
                    <a:gd name="T45" fmla="*/ 1115 h 2089"/>
                    <a:gd name="T46" fmla="*/ 746 w 1655"/>
                    <a:gd name="T47" fmla="*/ 1083 h 2089"/>
                    <a:gd name="T48" fmla="*/ 607 w 1655"/>
                    <a:gd name="T49" fmla="*/ 1072 h 2089"/>
                    <a:gd name="T50" fmla="*/ 456 w 1655"/>
                    <a:gd name="T51" fmla="*/ 1085 h 2089"/>
                    <a:gd name="T52" fmla="*/ 311 w 1655"/>
                    <a:gd name="T53" fmla="*/ 1123 h 2089"/>
                    <a:gd name="T54" fmla="*/ 175 w 1655"/>
                    <a:gd name="T55" fmla="*/ 1186 h 2089"/>
                    <a:gd name="T56" fmla="*/ 648 w 1655"/>
                    <a:gd name="T57" fmla="*/ 815 h 2089"/>
                    <a:gd name="T58" fmla="*/ 824 w 1655"/>
                    <a:gd name="T59" fmla="*/ 757 h 2089"/>
                    <a:gd name="T60" fmla="*/ 549 w 1655"/>
                    <a:gd name="T61" fmla="*/ 408 h 2089"/>
                    <a:gd name="T62" fmla="*/ 370 w 1655"/>
                    <a:gd name="T63" fmla="*/ 368 h 2089"/>
                    <a:gd name="T64" fmla="*/ 192 w 1655"/>
                    <a:gd name="T65" fmla="*/ 521 h 2089"/>
                    <a:gd name="T66" fmla="*/ 0 w 1655"/>
                    <a:gd name="T67" fmla="*/ 377 h 2089"/>
                    <a:gd name="T68" fmla="*/ 182 w 1655"/>
                    <a:gd name="T69" fmla="*/ 152 h 2089"/>
                    <a:gd name="T70" fmla="*/ 315 w 1655"/>
                    <a:gd name="T71" fmla="*/ 290 h 2089"/>
                    <a:gd name="T72" fmla="*/ 488 w 1655"/>
                    <a:gd name="T73" fmla="*/ 353 h 2089"/>
                    <a:gd name="T74" fmla="*/ 497 w 1655"/>
                    <a:gd name="T75" fmla="*/ 221 h 2089"/>
                    <a:gd name="T76" fmla="*/ 346 w 1655"/>
                    <a:gd name="T77" fmla="*/ 0 h 208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1655" h="2089">
                      <a:moveTo>
                        <a:pt x="346" y="0"/>
                      </a:moveTo>
                      <a:lnTo>
                        <a:pt x="503" y="30"/>
                      </a:lnTo>
                      <a:lnTo>
                        <a:pt x="638" y="150"/>
                      </a:lnTo>
                      <a:lnTo>
                        <a:pt x="679" y="255"/>
                      </a:lnTo>
                      <a:lnTo>
                        <a:pt x="709" y="354"/>
                      </a:lnTo>
                      <a:lnTo>
                        <a:pt x="922" y="543"/>
                      </a:lnTo>
                      <a:lnTo>
                        <a:pt x="977" y="561"/>
                      </a:lnTo>
                      <a:lnTo>
                        <a:pt x="1053" y="442"/>
                      </a:lnTo>
                      <a:lnTo>
                        <a:pt x="1321" y="418"/>
                      </a:lnTo>
                      <a:lnTo>
                        <a:pt x="1370" y="402"/>
                      </a:lnTo>
                      <a:lnTo>
                        <a:pt x="1422" y="482"/>
                      </a:lnTo>
                      <a:lnTo>
                        <a:pt x="1470" y="566"/>
                      </a:lnTo>
                      <a:lnTo>
                        <a:pt x="1511" y="654"/>
                      </a:lnTo>
                      <a:lnTo>
                        <a:pt x="1548" y="743"/>
                      </a:lnTo>
                      <a:lnTo>
                        <a:pt x="1580" y="835"/>
                      </a:lnTo>
                      <a:lnTo>
                        <a:pt x="1606" y="929"/>
                      </a:lnTo>
                      <a:lnTo>
                        <a:pt x="1627" y="1025"/>
                      </a:lnTo>
                      <a:lnTo>
                        <a:pt x="1643" y="1125"/>
                      </a:lnTo>
                      <a:lnTo>
                        <a:pt x="1651" y="1225"/>
                      </a:lnTo>
                      <a:lnTo>
                        <a:pt x="1655" y="1326"/>
                      </a:lnTo>
                      <a:lnTo>
                        <a:pt x="1651" y="1429"/>
                      </a:lnTo>
                      <a:lnTo>
                        <a:pt x="1643" y="1530"/>
                      </a:lnTo>
                      <a:lnTo>
                        <a:pt x="1627" y="1628"/>
                      </a:lnTo>
                      <a:lnTo>
                        <a:pt x="1605" y="1725"/>
                      </a:lnTo>
                      <a:lnTo>
                        <a:pt x="1579" y="1820"/>
                      </a:lnTo>
                      <a:lnTo>
                        <a:pt x="1546" y="1913"/>
                      </a:lnTo>
                      <a:lnTo>
                        <a:pt x="1508" y="2002"/>
                      </a:lnTo>
                      <a:lnTo>
                        <a:pt x="1466" y="2089"/>
                      </a:lnTo>
                      <a:lnTo>
                        <a:pt x="1475" y="2021"/>
                      </a:lnTo>
                      <a:lnTo>
                        <a:pt x="1480" y="1951"/>
                      </a:lnTo>
                      <a:lnTo>
                        <a:pt x="1477" y="1882"/>
                      </a:lnTo>
                      <a:lnTo>
                        <a:pt x="1471" y="1814"/>
                      </a:lnTo>
                      <a:lnTo>
                        <a:pt x="1457" y="1746"/>
                      </a:lnTo>
                      <a:lnTo>
                        <a:pt x="1440" y="1680"/>
                      </a:lnTo>
                      <a:lnTo>
                        <a:pt x="1418" y="1615"/>
                      </a:lnTo>
                      <a:lnTo>
                        <a:pt x="1389" y="1552"/>
                      </a:lnTo>
                      <a:lnTo>
                        <a:pt x="1356" y="1491"/>
                      </a:lnTo>
                      <a:lnTo>
                        <a:pt x="1318" y="1433"/>
                      </a:lnTo>
                      <a:lnTo>
                        <a:pt x="1274" y="1378"/>
                      </a:lnTo>
                      <a:lnTo>
                        <a:pt x="1225" y="1325"/>
                      </a:lnTo>
                      <a:lnTo>
                        <a:pt x="1174" y="1279"/>
                      </a:lnTo>
                      <a:lnTo>
                        <a:pt x="1120" y="1237"/>
                      </a:lnTo>
                      <a:lnTo>
                        <a:pt x="1063" y="1199"/>
                      </a:lnTo>
                      <a:lnTo>
                        <a:pt x="1004" y="1166"/>
                      </a:lnTo>
                      <a:lnTo>
                        <a:pt x="942" y="1138"/>
                      </a:lnTo>
                      <a:lnTo>
                        <a:pt x="878" y="1115"/>
                      </a:lnTo>
                      <a:lnTo>
                        <a:pt x="813" y="1096"/>
                      </a:lnTo>
                      <a:lnTo>
                        <a:pt x="746" y="1083"/>
                      </a:lnTo>
                      <a:lnTo>
                        <a:pt x="676" y="1076"/>
                      </a:lnTo>
                      <a:lnTo>
                        <a:pt x="607" y="1072"/>
                      </a:lnTo>
                      <a:lnTo>
                        <a:pt x="531" y="1076"/>
                      </a:lnTo>
                      <a:lnTo>
                        <a:pt x="456" y="1085"/>
                      </a:lnTo>
                      <a:lnTo>
                        <a:pt x="382" y="1102"/>
                      </a:lnTo>
                      <a:lnTo>
                        <a:pt x="311" y="1123"/>
                      </a:lnTo>
                      <a:lnTo>
                        <a:pt x="241" y="1152"/>
                      </a:lnTo>
                      <a:lnTo>
                        <a:pt x="175" y="1186"/>
                      </a:lnTo>
                      <a:lnTo>
                        <a:pt x="370" y="954"/>
                      </a:lnTo>
                      <a:lnTo>
                        <a:pt x="648" y="815"/>
                      </a:lnTo>
                      <a:lnTo>
                        <a:pt x="810" y="836"/>
                      </a:lnTo>
                      <a:lnTo>
                        <a:pt x="824" y="757"/>
                      </a:lnTo>
                      <a:lnTo>
                        <a:pt x="625" y="558"/>
                      </a:lnTo>
                      <a:lnTo>
                        <a:pt x="549" y="408"/>
                      </a:lnTo>
                      <a:lnTo>
                        <a:pt x="438" y="408"/>
                      </a:lnTo>
                      <a:lnTo>
                        <a:pt x="370" y="368"/>
                      </a:lnTo>
                      <a:lnTo>
                        <a:pt x="223" y="346"/>
                      </a:lnTo>
                      <a:lnTo>
                        <a:pt x="192" y="521"/>
                      </a:lnTo>
                      <a:lnTo>
                        <a:pt x="13" y="486"/>
                      </a:lnTo>
                      <a:lnTo>
                        <a:pt x="0" y="377"/>
                      </a:lnTo>
                      <a:lnTo>
                        <a:pt x="137" y="346"/>
                      </a:lnTo>
                      <a:lnTo>
                        <a:pt x="182" y="152"/>
                      </a:lnTo>
                      <a:lnTo>
                        <a:pt x="318" y="208"/>
                      </a:lnTo>
                      <a:lnTo>
                        <a:pt x="315" y="290"/>
                      </a:lnTo>
                      <a:lnTo>
                        <a:pt x="419" y="333"/>
                      </a:lnTo>
                      <a:lnTo>
                        <a:pt x="488" y="353"/>
                      </a:lnTo>
                      <a:lnTo>
                        <a:pt x="573" y="309"/>
                      </a:lnTo>
                      <a:lnTo>
                        <a:pt x="497" y="221"/>
                      </a:lnTo>
                      <a:lnTo>
                        <a:pt x="343" y="71"/>
                      </a:lnTo>
                      <a:lnTo>
                        <a:pt x="346" y="0"/>
                      </a:lnTo>
                      <a:close/>
                    </a:path>
                  </a:pathLst>
                </a:custGeom>
                <a:solidFill>
                  <a:schemeClr val="bg1">
                    <a:alpha val="100000"/>
                  </a:schemeClr>
                </a:solidFill>
                <a:ln w="0">
                  <a:noFill/>
                  <a:prstDash val="solid"/>
                  <a:round/>
                </a:ln>
              </p:spPr>
              <p:txBody>
                <a:bodyPr vert="horz" wrap="square" lIns="91440" tIns="45720" rIns="91440" bIns="45720" numCol="1" anchor="t" anchorCtr="false" compatLnSpc="true"/>
                <a:lstStyle/>
                <a:p>
                  <a:pPr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endParaRPr lang="en-US" sz="1200">
                    <a:solidFill>
                      <a:srgbClr val="404040">
                        <a:alpha val="100000"/>
                      </a:srgbClr>
                    </a:solidFill>
                    <a:latin typeface="默认字体"/>
                    <a:ea typeface="默认字体"/>
                    <a:cs typeface="思源黑体 CN Regular"/>
                    <a:sym typeface="思源宋体 CN"/>
                  </a:endParaRPr>
                </a:p>
              </p:txBody>
            </p:sp>
            <p:sp>
              <p:nvSpPr>
                <p:cNvPr id="354" name=""/>
                <p:cNvSpPr/>
                <p:nvPr/>
              </p:nvSpPr>
              <p:spPr bwMode="auto">
                <a:xfrm>
                  <a:off x="1160463" y="-1065213"/>
                  <a:ext cx="52388" cy="44450"/>
                </a:xfrm>
                <a:custGeom>
                  <a:avLst/>
                  <a:gdLst>
                    <a:gd name="T0" fmla="*/ 130 w 229"/>
                    <a:gd name="T1" fmla="*/ 0 h 197"/>
                    <a:gd name="T2" fmla="*/ 229 w 229"/>
                    <a:gd name="T3" fmla="*/ 45 h 197"/>
                    <a:gd name="T4" fmla="*/ 205 w 229"/>
                    <a:gd name="T5" fmla="*/ 66 h 197"/>
                    <a:gd name="T6" fmla="*/ 182 w 229"/>
                    <a:gd name="T7" fmla="*/ 89 h 197"/>
                    <a:gd name="T8" fmla="*/ 162 w 229"/>
                    <a:gd name="T9" fmla="*/ 109 h 197"/>
                    <a:gd name="T10" fmla="*/ 143 w 229"/>
                    <a:gd name="T11" fmla="*/ 131 h 197"/>
                    <a:gd name="T12" fmla="*/ 89 w 229"/>
                    <a:gd name="T13" fmla="*/ 132 h 197"/>
                    <a:gd name="T14" fmla="*/ 32 w 229"/>
                    <a:gd name="T15" fmla="*/ 197 h 197"/>
                    <a:gd name="T16" fmla="*/ 0 w 229"/>
                    <a:gd name="T17" fmla="*/ 61 h 197"/>
                    <a:gd name="T18" fmla="*/ 130 w 229"/>
                    <a:gd name="T19" fmla="*/ 0 h 1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29" h="197">
                      <a:moveTo>
                        <a:pt x="130" y="0"/>
                      </a:moveTo>
                      <a:lnTo>
                        <a:pt x="229" y="45"/>
                      </a:lnTo>
                      <a:lnTo>
                        <a:pt x="205" y="66"/>
                      </a:lnTo>
                      <a:lnTo>
                        <a:pt x="182" y="89"/>
                      </a:lnTo>
                      <a:lnTo>
                        <a:pt x="162" y="109"/>
                      </a:lnTo>
                      <a:lnTo>
                        <a:pt x="143" y="131"/>
                      </a:lnTo>
                      <a:lnTo>
                        <a:pt x="89" y="132"/>
                      </a:lnTo>
                      <a:lnTo>
                        <a:pt x="32" y="197"/>
                      </a:lnTo>
                      <a:lnTo>
                        <a:pt x="0" y="61"/>
                      </a:lnTo>
                      <a:lnTo>
                        <a:pt x="130" y="0"/>
                      </a:lnTo>
                      <a:close/>
                    </a:path>
                  </a:pathLst>
                </a:custGeom>
                <a:solidFill>
                  <a:schemeClr val="bg1">
                    <a:alpha val="100000"/>
                  </a:schemeClr>
                </a:solidFill>
                <a:ln w="0">
                  <a:noFill/>
                  <a:prstDash val="solid"/>
                  <a:round/>
                </a:ln>
              </p:spPr>
              <p:txBody>
                <a:bodyPr vert="horz" wrap="square" lIns="91440" tIns="45720" rIns="91440" bIns="45720" numCol="1" anchor="t" anchorCtr="false" compatLnSpc="true"/>
                <a:lstStyle/>
                <a:p>
                  <a:pPr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endParaRPr lang="en-US" sz="1200">
                    <a:solidFill>
                      <a:srgbClr val="404040">
                        <a:alpha val="100000"/>
                      </a:srgbClr>
                    </a:solidFill>
                    <a:latin typeface="默认字体"/>
                    <a:ea typeface="默认字体"/>
                    <a:cs typeface="思源黑体 CN Regular"/>
                    <a:sym typeface="思源宋体 CN"/>
                  </a:endParaRPr>
                </a:p>
              </p:txBody>
            </p:sp>
            <p:sp>
              <p:nvSpPr>
                <p:cNvPr id="355" name=""/>
                <p:cNvSpPr/>
                <p:nvPr/>
              </p:nvSpPr>
              <p:spPr bwMode="auto">
                <a:xfrm>
                  <a:off x="1289050" y="-714375"/>
                  <a:ext cx="92075" cy="34925"/>
                </a:xfrm>
                <a:custGeom>
                  <a:avLst/>
                  <a:gdLst>
                    <a:gd name="T0" fmla="*/ 404 w 404"/>
                    <a:gd name="T1" fmla="*/ 0 h 154"/>
                    <a:gd name="T2" fmla="*/ 327 w 404"/>
                    <a:gd name="T3" fmla="*/ 38 h 154"/>
                    <a:gd name="T4" fmla="*/ 249 w 404"/>
                    <a:gd name="T5" fmla="*/ 73 h 154"/>
                    <a:gd name="T6" fmla="*/ 168 w 404"/>
                    <a:gd name="T7" fmla="*/ 105 h 154"/>
                    <a:gd name="T8" fmla="*/ 85 w 404"/>
                    <a:gd name="T9" fmla="*/ 131 h 154"/>
                    <a:gd name="T10" fmla="*/ 0 w 404"/>
                    <a:gd name="T11" fmla="*/ 154 h 154"/>
                    <a:gd name="T12" fmla="*/ 31 w 404"/>
                    <a:gd name="T13" fmla="*/ 44 h 154"/>
                    <a:gd name="T14" fmla="*/ 92 w 404"/>
                    <a:gd name="T15" fmla="*/ 5 h 154"/>
                    <a:gd name="T16" fmla="*/ 163 w 404"/>
                    <a:gd name="T17" fmla="*/ 13 h 154"/>
                    <a:gd name="T18" fmla="*/ 236 w 404"/>
                    <a:gd name="T19" fmla="*/ 17 h 154"/>
                    <a:gd name="T20" fmla="*/ 292 w 404"/>
                    <a:gd name="T21" fmla="*/ 14 h 154"/>
                    <a:gd name="T22" fmla="*/ 348 w 404"/>
                    <a:gd name="T23" fmla="*/ 9 h 154"/>
                    <a:gd name="T24" fmla="*/ 404 w 404"/>
                    <a:gd name="T25" fmla="*/ 0 h 1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404" h="154">
                      <a:moveTo>
                        <a:pt x="404" y="0"/>
                      </a:moveTo>
                      <a:lnTo>
                        <a:pt x="327" y="38"/>
                      </a:lnTo>
                      <a:lnTo>
                        <a:pt x="249" y="73"/>
                      </a:lnTo>
                      <a:lnTo>
                        <a:pt x="168" y="105"/>
                      </a:lnTo>
                      <a:lnTo>
                        <a:pt x="85" y="131"/>
                      </a:lnTo>
                      <a:lnTo>
                        <a:pt x="0" y="154"/>
                      </a:lnTo>
                      <a:lnTo>
                        <a:pt x="31" y="44"/>
                      </a:lnTo>
                      <a:lnTo>
                        <a:pt x="92" y="5"/>
                      </a:lnTo>
                      <a:lnTo>
                        <a:pt x="163" y="13"/>
                      </a:lnTo>
                      <a:lnTo>
                        <a:pt x="236" y="17"/>
                      </a:lnTo>
                      <a:lnTo>
                        <a:pt x="292" y="14"/>
                      </a:lnTo>
                      <a:lnTo>
                        <a:pt x="348" y="9"/>
                      </a:lnTo>
                      <a:lnTo>
                        <a:pt x="404" y="0"/>
                      </a:lnTo>
                      <a:close/>
                    </a:path>
                  </a:pathLst>
                </a:custGeom>
                <a:solidFill>
                  <a:schemeClr val="bg1">
                    <a:alpha val="100000"/>
                  </a:schemeClr>
                </a:solidFill>
                <a:ln w="0">
                  <a:noFill/>
                  <a:prstDash val="solid"/>
                  <a:round/>
                </a:ln>
              </p:spPr>
              <p:txBody>
                <a:bodyPr vert="horz" wrap="square" lIns="91440" tIns="45720" rIns="91440" bIns="45720" numCol="1" anchor="t" anchorCtr="false" compatLnSpc="true"/>
                <a:lstStyle/>
                <a:p>
                  <a:pPr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endParaRPr lang="en-US" sz="1200">
                    <a:solidFill>
                      <a:srgbClr val="404040">
                        <a:alpha val="100000"/>
                      </a:srgbClr>
                    </a:solidFill>
                    <a:latin typeface="默认字体"/>
                    <a:ea typeface="默认字体"/>
                    <a:cs typeface="思源黑体 CN Regular"/>
                    <a:sym typeface="思源宋体 CN"/>
                  </a:endParaRPr>
                </a:p>
              </p:txBody>
            </p:sp>
            <p:sp>
              <p:nvSpPr>
                <p:cNvPr id="356" name=""/>
                <p:cNvSpPr/>
                <p:nvPr/>
              </p:nvSpPr>
              <p:spPr bwMode="auto">
                <a:xfrm>
                  <a:off x="819150" y="-1241425"/>
                  <a:ext cx="428625" cy="573088"/>
                </a:xfrm>
                <a:custGeom>
                  <a:avLst/>
                  <a:gdLst>
                    <a:gd name="T0" fmla="*/ 230 w 1890"/>
                    <a:gd name="T1" fmla="*/ 95 h 2526"/>
                    <a:gd name="T2" fmla="*/ 513 w 1890"/>
                    <a:gd name="T3" fmla="*/ 157 h 2526"/>
                    <a:gd name="T4" fmla="*/ 969 w 1890"/>
                    <a:gd name="T5" fmla="*/ 390 h 2526"/>
                    <a:gd name="T6" fmla="*/ 1211 w 1890"/>
                    <a:gd name="T7" fmla="*/ 979 h 2526"/>
                    <a:gd name="T8" fmla="*/ 1251 w 1890"/>
                    <a:gd name="T9" fmla="*/ 864 h 2526"/>
                    <a:gd name="T10" fmla="*/ 1524 w 1890"/>
                    <a:gd name="T11" fmla="*/ 1097 h 2526"/>
                    <a:gd name="T12" fmla="*/ 1475 w 1890"/>
                    <a:gd name="T13" fmla="*/ 1216 h 2526"/>
                    <a:gd name="T14" fmla="*/ 1444 w 1890"/>
                    <a:gd name="T15" fmla="*/ 1344 h 2526"/>
                    <a:gd name="T16" fmla="*/ 1434 w 1890"/>
                    <a:gd name="T17" fmla="*/ 1476 h 2526"/>
                    <a:gd name="T18" fmla="*/ 1445 w 1890"/>
                    <a:gd name="T19" fmla="*/ 1613 h 2526"/>
                    <a:gd name="T20" fmla="*/ 1477 w 1890"/>
                    <a:gd name="T21" fmla="*/ 1745 h 2526"/>
                    <a:gd name="T22" fmla="*/ 1529 w 1890"/>
                    <a:gd name="T23" fmla="*/ 1870 h 2526"/>
                    <a:gd name="T24" fmla="*/ 1601 w 1890"/>
                    <a:gd name="T25" fmla="*/ 1984 h 2526"/>
                    <a:gd name="T26" fmla="*/ 1691 w 1890"/>
                    <a:gd name="T27" fmla="*/ 2089 h 2526"/>
                    <a:gd name="T28" fmla="*/ 1786 w 1890"/>
                    <a:gd name="T29" fmla="*/ 2170 h 2526"/>
                    <a:gd name="T30" fmla="*/ 1890 w 1890"/>
                    <a:gd name="T31" fmla="*/ 2236 h 2526"/>
                    <a:gd name="T32" fmla="*/ 1880 w 1890"/>
                    <a:gd name="T33" fmla="*/ 2274 h 2526"/>
                    <a:gd name="T34" fmla="*/ 1874 w 1890"/>
                    <a:gd name="T35" fmla="*/ 2300 h 2526"/>
                    <a:gd name="T36" fmla="*/ 1872 w 1890"/>
                    <a:gd name="T37" fmla="*/ 2310 h 2526"/>
                    <a:gd name="T38" fmla="*/ 1820 w 1890"/>
                    <a:gd name="T39" fmla="*/ 2519 h 2526"/>
                    <a:gd name="T40" fmla="*/ 1679 w 1890"/>
                    <a:gd name="T41" fmla="*/ 2526 h 2526"/>
                    <a:gd name="T42" fmla="*/ 1468 w 1890"/>
                    <a:gd name="T43" fmla="*/ 2513 h 2526"/>
                    <a:gd name="T44" fmla="*/ 1266 w 1890"/>
                    <a:gd name="T45" fmla="*/ 2475 h 2526"/>
                    <a:gd name="T46" fmla="*/ 1072 w 1890"/>
                    <a:gd name="T47" fmla="*/ 2414 h 2526"/>
                    <a:gd name="T48" fmla="*/ 889 w 1890"/>
                    <a:gd name="T49" fmla="*/ 2331 h 2526"/>
                    <a:gd name="T50" fmla="*/ 719 w 1890"/>
                    <a:gd name="T51" fmla="*/ 2228 h 2526"/>
                    <a:gd name="T52" fmla="*/ 564 w 1890"/>
                    <a:gd name="T53" fmla="*/ 2106 h 2526"/>
                    <a:gd name="T54" fmla="*/ 424 w 1890"/>
                    <a:gd name="T55" fmla="*/ 1968 h 2526"/>
                    <a:gd name="T56" fmla="*/ 301 w 1890"/>
                    <a:gd name="T57" fmla="*/ 1814 h 2526"/>
                    <a:gd name="T58" fmla="*/ 197 w 1890"/>
                    <a:gd name="T59" fmla="*/ 1645 h 2526"/>
                    <a:gd name="T60" fmla="*/ 113 w 1890"/>
                    <a:gd name="T61" fmla="*/ 1465 h 2526"/>
                    <a:gd name="T62" fmla="*/ 52 w 1890"/>
                    <a:gd name="T63" fmla="*/ 1273 h 2526"/>
                    <a:gd name="T64" fmla="*/ 13 w 1890"/>
                    <a:gd name="T65" fmla="*/ 1073 h 2526"/>
                    <a:gd name="T66" fmla="*/ 0 w 1890"/>
                    <a:gd name="T67" fmla="*/ 864 h 2526"/>
                    <a:gd name="T68" fmla="*/ 12 w 1890"/>
                    <a:gd name="T69" fmla="*/ 664 h 2526"/>
                    <a:gd name="T70" fmla="*/ 48 w 1890"/>
                    <a:gd name="T71" fmla="*/ 471 h 2526"/>
                    <a:gd name="T72" fmla="*/ 106 w 1890"/>
                    <a:gd name="T73" fmla="*/ 285 h 2526"/>
                    <a:gd name="T74" fmla="*/ 184 w 1890"/>
                    <a:gd name="T75" fmla="*/ 111 h 2526"/>
                    <a:gd name="T76" fmla="*/ 351 w 1890"/>
                    <a:gd name="T77" fmla="*/ 0 h 25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1890" h="2526">
                      <a:moveTo>
                        <a:pt x="351" y="0"/>
                      </a:moveTo>
                      <a:lnTo>
                        <a:pt x="230" y="95"/>
                      </a:lnTo>
                      <a:lnTo>
                        <a:pt x="325" y="157"/>
                      </a:lnTo>
                      <a:lnTo>
                        <a:pt x="513" y="157"/>
                      </a:lnTo>
                      <a:lnTo>
                        <a:pt x="794" y="107"/>
                      </a:lnTo>
                      <a:lnTo>
                        <a:pt x="969" y="390"/>
                      </a:lnTo>
                      <a:lnTo>
                        <a:pt x="969" y="656"/>
                      </a:lnTo>
                      <a:lnTo>
                        <a:pt x="1211" y="979"/>
                      </a:lnTo>
                      <a:lnTo>
                        <a:pt x="1251" y="979"/>
                      </a:lnTo>
                      <a:lnTo>
                        <a:pt x="1251" y="864"/>
                      </a:lnTo>
                      <a:lnTo>
                        <a:pt x="1344" y="1056"/>
                      </a:lnTo>
                      <a:lnTo>
                        <a:pt x="1524" y="1097"/>
                      </a:lnTo>
                      <a:lnTo>
                        <a:pt x="1497" y="1155"/>
                      </a:lnTo>
                      <a:lnTo>
                        <a:pt x="1475" y="1216"/>
                      </a:lnTo>
                      <a:lnTo>
                        <a:pt x="1457" y="1280"/>
                      </a:lnTo>
                      <a:lnTo>
                        <a:pt x="1444" y="1344"/>
                      </a:lnTo>
                      <a:lnTo>
                        <a:pt x="1436" y="1409"/>
                      </a:lnTo>
                      <a:lnTo>
                        <a:pt x="1434" y="1476"/>
                      </a:lnTo>
                      <a:lnTo>
                        <a:pt x="1436" y="1546"/>
                      </a:lnTo>
                      <a:lnTo>
                        <a:pt x="1445" y="1613"/>
                      </a:lnTo>
                      <a:lnTo>
                        <a:pt x="1459" y="1680"/>
                      </a:lnTo>
                      <a:lnTo>
                        <a:pt x="1477" y="1745"/>
                      </a:lnTo>
                      <a:lnTo>
                        <a:pt x="1500" y="1807"/>
                      </a:lnTo>
                      <a:lnTo>
                        <a:pt x="1529" y="1870"/>
                      </a:lnTo>
                      <a:lnTo>
                        <a:pt x="1562" y="1928"/>
                      </a:lnTo>
                      <a:lnTo>
                        <a:pt x="1601" y="1984"/>
                      </a:lnTo>
                      <a:lnTo>
                        <a:pt x="1644" y="2037"/>
                      </a:lnTo>
                      <a:lnTo>
                        <a:pt x="1691" y="2089"/>
                      </a:lnTo>
                      <a:lnTo>
                        <a:pt x="1737" y="2131"/>
                      </a:lnTo>
                      <a:lnTo>
                        <a:pt x="1786" y="2170"/>
                      </a:lnTo>
                      <a:lnTo>
                        <a:pt x="1837" y="2205"/>
                      </a:lnTo>
                      <a:lnTo>
                        <a:pt x="1890" y="2236"/>
                      </a:lnTo>
                      <a:lnTo>
                        <a:pt x="1885" y="2257"/>
                      </a:lnTo>
                      <a:lnTo>
                        <a:pt x="1880" y="2274"/>
                      </a:lnTo>
                      <a:lnTo>
                        <a:pt x="1877" y="2289"/>
                      </a:lnTo>
                      <a:lnTo>
                        <a:pt x="1874" y="2300"/>
                      </a:lnTo>
                      <a:lnTo>
                        <a:pt x="1872" y="2308"/>
                      </a:lnTo>
                      <a:lnTo>
                        <a:pt x="1872" y="2310"/>
                      </a:lnTo>
                      <a:lnTo>
                        <a:pt x="1889" y="2512"/>
                      </a:lnTo>
                      <a:lnTo>
                        <a:pt x="1820" y="2519"/>
                      </a:lnTo>
                      <a:lnTo>
                        <a:pt x="1749" y="2524"/>
                      </a:lnTo>
                      <a:lnTo>
                        <a:pt x="1679" y="2526"/>
                      </a:lnTo>
                      <a:lnTo>
                        <a:pt x="1572" y="2523"/>
                      </a:lnTo>
                      <a:lnTo>
                        <a:pt x="1468" y="2513"/>
                      </a:lnTo>
                      <a:lnTo>
                        <a:pt x="1366" y="2496"/>
                      </a:lnTo>
                      <a:lnTo>
                        <a:pt x="1266" y="2475"/>
                      </a:lnTo>
                      <a:lnTo>
                        <a:pt x="1168" y="2447"/>
                      </a:lnTo>
                      <a:lnTo>
                        <a:pt x="1072" y="2414"/>
                      </a:lnTo>
                      <a:lnTo>
                        <a:pt x="979" y="2375"/>
                      </a:lnTo>
                      <a:lnTo>
                        <a:pt x="889" y="2331"/>
                      </a:lnTo>
                      <a:lnTo>
                        <a:pt x="803" y="2282"/>
                      </a:lnTo>
                      <a:lnTo>
                        <a:pt x="719" y="2228"/>
                      </a:lnTo>
                      <a:lnTo>
                        <a:pt x="640" y="2169"/>
                      </a:lnTo>
                      <a:lnTo>
                        <a:pt x="564" y="2106"/>
                      </a:lnTo>
                      <a:lnTo>
                        <a:pt x="491" y="2040"/>
                      </a:lnTo>
                      <a:lnTo>
                        <a:pt x="424" y="1968"/>
                      </a:lnTo>
                      <a:lnTo>
                        <a:pt x="360" y="1892"/>
                      </a:lnTo>
                      <a:lnTo>
                        <a:pt x="301" y="1814"/>
                      </a:lnTo>
                      <a:lnTo>
                        <a:pt x="247" y="1731"/>
                      </a:lnTo>
                      <a:lnTo>
                        <a:pt x="197" y="1645"/>
                      </a:lnTo>
                      <a:lnTo>
                        <a:pt x="152" y="1557"/>
                      </a:lnTo>
                      <a:lnTo>
                        <a:pt x="113" y="1465"/>
                      </a:lnTo>
                      <a:lnTo>
                        <a:pt x="79" y="1370"/>
                      </a:lnTo>
                      <a:lnTo>
                        <a:pt x="52" y="1273"/>
                      </a:lnTo>
                      <a:lnTo>
                        <a:pt x="30" y="1174"/>
                      </a:lnTo>
                      <a:lnTo>
                        <a:pt x="13" y="1073"/>
                      </a:lnTo>
                      <a:lnTo>
                        <a:pt x="3" y="970"/>
                      </a:lnTo>
                      <a:lnTo>
                        <a:pt x="0" y="864"/>
                      </a:lnTo>
                      <a:lnTo>
                        <a:pt x="3" y="763"/>
                      </a:lnTo>
                      <a:lnTo>
                        <a:pt x="12" y="664"/>
                      </a:lnTo>
                      <a:lnTo>
                        <a:pt x="27" y="567"/>
                      </a:lnTo>
                      <a:lnTo>
                        <a:pt x="48" y="471"/>
                      </a:lnTo>
                      <a:lnTo>
                        <a:pt x="75" y="377"/>
                      </a:lnTo>
                      <a:lnTo>
                        <a:pt x="106" y="285"/>
                      </a:lnTo>
                      <a:lnTo>
                        <a:pt x="143" y="197"/>
                      </a:lnTo>
                      <a:lnTo>
                        <a:pt x="184" y="111"/>
                      </a:lnTo>
                      <a:lnTo>
                        <a:pt x="230" y="27"/>
                      </a:lnTo>
                      <a:lnTo>
                        <a:pt x="351" y="0"/>
                      </a:lnTo>
                      <a:close/>
                    </a:path>
                  </a:pathLst>
                </a:custGeom>
                <a:solidFill>
                  <a:schemeClr val="bg1">
                    <a:alpha val="100000"/>
                  </a:schemeClr>
                </a:solidFill>
                <a:ln w="0">
                  <a:noFill/>
                  <a:prstDash val="solid"/>
                  <a:round/>
                </a:ln>
              </p:spPr>
              <p:txBody>
                <a:bodyPr vert="horz" wrap="square" lIns="91440" tIns="45720" rIns="91440" bIns="45720" numCol="1" anchor="t" anchorCtr="false" compatLnSpc="true"/>
                <a:lstStyle/>
                <a:p>
                  <a:pPr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endParaRPr lang="en-US" sz="1200">
                    <a:solidFill>
                      <a:srgbClr val="404040">
                        <a:alpha val="100000"/>
                      </a:srgbClr>
                    </a:solidFill>
                    <a:latin typeface="默认字体"/>
                    <a:ea typeface="默认字体"/>
                    <a:cs typeface="思源黑体 CN Regular"/>
                    <a:sym typeface="思源宋体 CN"/>
                  </a:endParaRPr>
                </a:p>
              </p:txBody>
            </p:sp>
            <p:sp>
              <p:nvSpPr>
                <p:cNvPr id="357" name=""/>
                <p:cNvSpPr>
                  <a:spLocks noEditPoints="true"/>
                </p:cNvSpPr>
                <p:nvPr/>
              </p:nvSpPr>
              <p:spPr bwMode="auto">
                <a:xfrm>
                  <a:off x="906463" y="-1422400"/>
                  <a:ext cx="455613" cy="138113"/>
                </a:xfrm>
                <a:custGeom>
                  <a:avLst/>
                  <a:gdLst>
                    <a:gd name="T0" fmla="*/ 857 w 2009"/>
                    <a:gd name="T1" fmla="*/ 178 h 604"/>
                    <a:gd name="T2" fmla="*/ 854 w 2009"/>
                    <a:gd name="T3" fmla="*/ 185 h 604"/>
                    <a:gd name="T4" fmla="*/ 848 w 2009"/>
                    <a:gd name="T5" fmla="*/ 194 h 604"/>
                    <a:gd name="T6" fmla="*/ 837 w 2009"/>
                    <a:gd name="T7" fmla="*/ 204 h 604"/>
                    <a:gd name="T8" fmla="*/ 823 w 2009"/>
                    <a:gd name="T9" fmla="*/ 214 h 604"/>
                    <a:gd name="T10" fmla="*/ 809 w 2009"/>
                    <a:gd name="T11" fmla="*/ 225 h 604"/>
                    <a:gd name="T12" fmla="*/ 795 w 2009"/>
                    <a:gd name="T13" fmla="*/ 235 h 604"/>
                    <a:gd name="T14" fmla="*/ 780 w 2009"/>
                    <a:gd name="T15" fmla="*/ 246 h 604"/>
                    <a:gd name="T16" fmla="*/ 767 w 2009"/>
                    <a:gd name="T17" fmla="*/ 254 h 604"/>
                    <a:gd name="T18" fmla="*/ 757 w 2009"/>
                    <a:gd name="T19" fmla="*/ 261 h 604"/>
                    <a:gd name="T20" fmla="*/ 750 w 2009"/>
                    <a:gd name="T21" fmla="*/ 266 h 604"/>
                    <a:gd name="T22" fmla="*/ 747 w 2009"/>
                    <a:gd name="T23" fmla="*/ 267 h 604"/>
                    <a:gd name="T24" fmla="*/ 857 w 2009"/>
                    <a:gd name="T25" fmla="*/ 331 h 604"/>
                    <a:gd name="T26" fmla="*/ 1087 w 2009"/>
                    <a:gd name="T27" fmla="*/ 271 h 604"/>
                    <a:gd name="T28" fmla="*/ 1033 w 2009"/>
                    <a:gd name="T29" fmla="*/ 178 h 604"/>
                    <a:gd name="T30" fmla="*/ 933 w 2009"/>
                    <a:gd name="T31" fmla="*/ 210 h 604"/>
                    <a:gd name="T32" fmla="*/ 857 w 2009"/>
                    <a:gd name="T33" fmla="*/ 178 h 604"/>
                    <a:gd name="T34" fmla="*/ 1537 w 2009"/>
                    <a:gd name="T35" fmla="*/ 72 h 604"/>
                    <a:gd name="T36" fmla="*/ 1365 w 2009"/>
                    <a:gd name="T37" fmla="*/ 165 h 604"/>
                    <a:gd name="T38" fmla="*/ 1267 w 2009"/>
                    <a:gd name="T39" fmla="*/ 226 h 604"/>
                    <a:gd name="T40" fmla="*/ 1336 w 2009"/>
                    <a:gd name="T41" fmla="*/ 270 h 604"/>
                    <a:gd name="T42" fmla="*/ 1488 w 2009"/>
                    <a:gd name="T43" fmla="*/ 255 h 604"/>
                    <a:gd name="T44" fmla="*/ 1647 w 2009"/>
                    <a:gd name="T45" fmla="*/ 135 h 604"/>
                    <a:gd name="T46" fmla="*/ 1537 w 2009"/>
                    <a:gd name="T47" fmla="*/ 72 h 604"/>
                    <a:gd name="T48" fmla="*/ 1295 w 2009"/>
                    <a:gd name="T49" fmla="*/ 0 h 604"/>
                    <a:gd name="T50" fmla="*/ 1295 w 2009"/>
                    <a:gd name="T51" fmla="*/ 0 h 604"/>
                    <a:gd name="T52" fmla="*/ 1390 w 2009"/>
                    <a:gd name="T53" fmla="*/ 3 h 604"/>
                    <a:gd name="T54" fmla="*/ 1483 w 2009"/>
                    <a:gd name="T55" fmla="*/ 11 h 604"/>
                    <a:gd name="T56" fmla="*/ 1576 w 2009"/>
                    <a:gd name="T57" fmla="*/ 24 h 604"/>
                    <a:gd name="T58" fmla="*/ 1666 w 2009"/>
                    <a:gd name="T59" fmla="*/ 42 h 604"/>
                    <a:gd name="T60" fmla="*/ 1755 w 2009"/>
                    <a:gd name="T61" fmla="*/ 65 h 604"/>
                    <a:gd name="T62" fmla="*/ 1842 w 2009"/>
                    <a:gd name="T63" fmla="*/ 92 h 604"/>
                    <a:gd name="T64" fmla="*/ 1926 w 2009"/>
                    <a:gd name="T65" fmla="*/ 124 h 604"/>
                    <a:gd name="T66" fmla="*/ 2009 w 2009"/>
                    <a:gd name="T67" fmla="*/ 160 h 604"/>
                    <a:gd name="T68" fmla="*/ 1948 w 2009"/>
                    <a:gd name="T69" fmla="*/ 169 h 604"/>
                    <a:gd name="T70" fmla="*/ 1784 w 2009"/>
                    <a:gd name="T71" fmla="*/ 145 h 604"/>
                    <a:gd name="T72" fmla="*/ 1668 w 2009"/>
                    <a:gd name="T73" fmla="*/ 221 h 604"/>
                    <a:gd name="T74" fmla="*/ 1586 w 2009"/>
                    <a:gd name="T75" fmla="*/ 311 h 604"/>
                    <a:gd name="T76" fmla="*/ 1285 w 2009"/>
                    <a:gd name="T77" fmla="*/ 339 h 604"/>
                    <a:gd name="T78" fmla="*/ 1162 w 2009"/>
                    <a:gd name="T79" fmla="*/ 319 h 604"/>
                    <a:gd name="T80" fmla="*/ 1077 w 2009"/>
                    <a:gd name="T81" fmla="*/ 450 h 604"/>
                    <a:gd name="T82" fmla="*/ 830 w 2009"/>
                    <a:gd name="T83" fmla="*/ 464 h 604"/>
                    <a:gd name="T84" fmla="*/ 676 w 2009"/>
                    <a:gd name="T85" fmla="*/ 421 h 604"/>
                    <a:gd name="T86" fmla="*/ 538 w 2009"/>
                    <a:gd name="T87" fmla="*/ 495 h 604"/>
                    <a:gd name="T88" fmla="*/ 239 w 2009"/>
                    <a:gd name="T89" fmla="*/ 536 h 604"/>
                    <a:gd name="T90" fmla="*/ 0 w 2009"/>
                    <a:gd name="T91" fmla="*/ 604 h 604"/>
                    <a:gd name="T92" fmla="*/ 0 w 2009"/>
                    <a:gd name="T93" fmla="*/ 604 h 604"/>
                    <a:gd name="T94" fmla="*/ 63 w 2009"/>
                    <a:gd name="T95" fmla="*/ 532 h 604"/>
                    <a:gd name="T96" fmla="*/ 131 w 2009"/>
                    <a:gd name="T97" fmla="*/ 464 h 604"/>
                    <a:gd name="T98" fmla="*/ 203 w 2009"/>
                    <a:gd name="T99" fmla="*/ 400 h 604"/>
                    <a:gd name="T100" fmla="*/ 278 w 2009"/>
                    <a:gd name="T101" fmla="*/ 339 h 604"/>
                    <a:gd name="T102" fmla="*/ 356 w 2009"/>
                    <a:gd name="T103" fmla="*/ 283 h 604"/>
                    <a:gd name="T104" fmla="*/ 439 w 2009"/>
                    <a:gd name="T105" fmla="*/ 232 h 604"/>
                    <a:gd name="T106" fmla="*/ 524 w 2009"/>
                    <a:gd name="T107" fmla="*/ 185 h 604"/>
                    <a:gd name="T108" fmla="*/ 612 w 2009"/>
                    <a:gd name="T109" fmla="*/ 144 h 604"/>
                    <a:gd name="T110" fmla="*/ 702 w 2009"/>
                    <a:gd name="T111" fmla="*/ 107 h 604"/>
                    <a:gd name="T112" fmla="*/ 796 w 2009"/>
                    <a:gd name="T113" fmla="*/ 75 h 604"/>
                    <a:gd name="T114" fmla="*/ 892 w 2009"/>
                    <a:gd name="T115" fmla="*/ 49 h 604"/>
                    <a:gd name="T116" fmla="*/ 990 w 2009"/>
                    <a:gd name="T117" fmla="*/ 27 h 604"/>
                    <a:gd name="T118" fmla="*/ 1089 w 2009"/>
                    <a:gd name="T119" fmla="*/ 13 h 604"/>
                    <a:gd name="T120" fmla="*/ 1191 w 2009"/>
                    <a:gd name="T121" fmla="*/ 3 h 604"/>
                    <a:gd name="T122" fmla="*/ 1295 w 2009"/>
                    <a:gd name="T123" fmla="*/ 0 h 6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2009" h="604">
                      <a:moveTo>
                        <a:pt x="857" y="178"/>
                      </a:moveTo>
                      <a:lnTo>
                        <a:pt x="854" y="185"/>
                      </a:lnTo>
                      <a:lnTo>
                        <a:pt x="848" y="194"/>
                      </a:lnTo>
                      <a:lnTo>
                        <a:pt x="837" y="204"/>
                      </a:lnTo>
                      <a:lnTo>
                        <a:pt x="823" y="214"/>
                      </a:lnTo>
                      <a:lnTo>
                        <a:pt x="809" y="225"/>
                      </a:lnTo>
                      <a:lnTo>
                        <a:pt x="795" y="235"/>
                      </a:lnTo>
                      <a:lnTo>
                        <a:pt x="780" y="246"/>
                      </a:lnTo>
                      <a:lnTo>
                        <a:pt x="767" y="254"/>
                      </a:lnTo>
                      <a:lnTo>
                        <a:pt x="757" y="261"/>
                      </a:lnTo>
                      <a:lnTo>
                        <a:pt x="750" y="266"/>
                      </a:lnTo>
                      <a:lnTo>
                        <a:pt x="747" y="267"/>
                      </a:lnTo>
                      <a:lnTo>
                        <a:pt x="857" y="331"/>
                      </a:lnTo>
                      <a:lnTo>
                        <a:pt x="1087" y="271"/>
                      </a:lnTo>
                      <a:lnTo>
                        <a:pt x="1033" y="178"/>
                      </a:lnTo>
                      <a:lnTo>
                        <a:pt x="933" y="210"/>
                      </a:lnTo>
                      <a:lnTo>
                        <a:pt x="857" y="178"/>
                      </a:lnTo>
                      <a:close/>
                      <a:moveTo>
                        <a:pt x="1537" y="72"/>
                      </a:moveTo>
                      <a:lnTo>
                        <a:pt x="1365" y="165"/>
                      </a:lnTo>
                      <a:lnTo>
                        <a:pt x="1267" y="226"/>
                      </a:lnTo>
                      <a:lnTo>
                        <a:pt x="1336" y="270"/>
                      </a:lnTo>
                      <a:lnTo>
                        <a:pt x="1488" y="255"/>
                      </a:lnTo>
                      <a:lnTo>
                        <a:pt x="1647" y="135"/>
                      </a:lnTo>
                      <a:lnTo>
                        <a:pt x="1537" y="72"/>
                      </a:lnTo>
                      <a:close/>
                      <a:moveTo>
                        <a:pt x="1295" y="0"/>
                      </a:moveTo>
                      <a:lnTo>
                        <a:pt x="1295" y="0"/>
                      </a:lnTo>
                      <a:lnTo>
                        <a:pt x="1390" y="3"/>
                      </a:lnTo>
                      <a:lnTo>
                        <a:pt x="1483" y="11"/>
                      </a:lnTo>
                      <a:lnTo>
                        <a:pt x="1576" y="24"/>
                      </a:lnTo>
                      <a:lnTo>
                        <a:pt x="1666" y="42"/>
                      </a:lnTo>
                      <a:lnTo>
                        <a:pt x="1755" y="65"/>
                      </a:lnTo>
                      <a:lnTo>
                        <a:pt x="1842" y="92"/>
                      </a:lnTo>
                      <a:lnTo>
                        <a:pt x="1926" y="124"/>
                      </a:lnTo>
                      <a:lnTo>
                        <a:pt x="2009" y="160"/>
                      </a:lnTo>
                      <a:lnTo>
                        <a:pt x="1948" y="169"/>
                      </a:lnTo>
                      <a:lnTo>
                        <a:pt x="1784" y="145"/>
                      </a:lnTo>
                      <a:lnTo>
                        <a:pt x="1668" y="221"/>
                      </a:lnTo>
                      <a:lnTo>
                        <a:pt x="1586" y="311"/>
                      </a:lnTo>
                      <a:lnTo>
                        <a:pt x="1285" y="339"/>
                      </a:lnTo>
                      <a:lnTo>
                        <a:pt x="1162" y="319"/>
                      </a:lnTo>
                      <a:lnTo>
                        <a:pt x="1077" y="450"/>
                      </a:lnTo>
                      <a:lnTo>
                        <a:pt x="830" y="464"/>
                      </a:lnTo>
                      <a:lnTo>
                        <a:pt x="676" y="421"/>
                      </a:lnTo>
                      <a:lnTo>
                        <a:pt x="538" y="495"/>
                      </a:lnTo>
                      <a:lnTo>
                        <a:pt x="239" y="536"/>
                      </a:lnTo>
                      <a:lnTo>
                        <a:pt x="0" y="604"/>
                      </a:lnTo>
                      <a:lnTo>
                        <a:pt x="0" y="604"/>
                      </a:lnTo>
                      <a:lnTo>
                        <a:pt x="63" y="532"/>
                      </a:lnTo>
                      <a:lnTo>
                        <a:pt x="131" y="464"/>
                      </a:lnTo>
                      <a:lnTo>
                        <a:pt x="203" y="400"/>
                      </a:lnTo>
                      <a:lnTo>
                        <a:pt x="278" y="339"/>
                      </a:lnTo>
                      <a:lnTo>
                        <a:pt x="356" y="283"/>
                      </a:lnTo>
                      <a:lnTo>
                        <a:pt x="439" y="232"/>
                      </a:lnTo>
                      <a:lnTo>
                        <a:pt x="524" y="185"/>
                      </a:lnTo>
                      <a:lnTo>
                        <a:pt x="612" y="144"/>
                      </a:lnTo>
                      <a:lnTo>
                        <a:pt x="702" y="107"/>
                      </a:lnTo>
                      <a:lnTo>
                        <a:pt x="796" y="75"/>
                      </a:lnTo>
                      <a:lnTo>
                        <a:pt x="892" y="49"/>
                      </a:lnTo>
                      <a:lnTo>
                        <a:pt x="990" y="27"/>
                      </a:lnTo>
                      <a:lnTo>
                        <a:pt x="1089" y="13"/>
                      </a:lnTo>
                      <a:lnTo>
                        <a:pt x="1191" y="3"/>
                      </a:lnTo>
                      <a:lnTo>
                        <a:pt x="1295" y="0"/>
                      </a:lnTo>
                      <a:close/>
                    </a:path>
                  </a:pathLst>
                </a:custGeom>
                <a:solidFill>
                  <a:schemeClr val="bg1">
                    <a:alpha val="100000"/>
                  </a:schemeClr>
                </a:solidFill>
                <a:ln w="0">
                  <a:noFill/>
                  <a:prstDash val="solid"/>
                  <a:round/>
                </a:ln>
              </p:spPr>
              <p:txBody>
                <a:bodyPr vert="horz" wrap="square" lIns="91440" tIns="45720" rIns="91440" bIns="45720" numCol="1" anchor="t" anchorCtr="false" compatLnSpc="true"/>
                <a:lstStyle/>
                <a:p>
                  <a:pPr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endParaRPr lang="en-US" sz="1200">
                    <a:solidFill>
                      <a:srgbClr val="404040">
                        <a:alpha val="100000"/>
                      </a:srgbClr>
                    </a:solidFill>
                    <a:latin typeface="默认字体"/>
                    <a:ea typeface="默认字体"/>
                    <a:cs typeface="思源黑体 CN Regular"/>
                    <a:sym typeface="思源宋体 CN"/>
                  </a:endParaRPr>
                </a:p>
              </p:txBody>
            </p:sp>
          </p:grpSp>
          <p:sp>
            <p:nvSpPr>
              <p:cNvPr id="358" name="" descr="{&quot;isTemplate&quot;:true,&quot;type&quot;:&quot;content&quot;,&quot;canOmit&quot;:false,&quot;range&quot;:0}"/>
              <p:cNvSpPr/>
              <p:nvPr/>
            </p:nvSpPr>
            <p:spPr>
              <a:xfrm rot="0" flipH="false" flipV="false">
                <a:off x="5839173" y="2041514"/>
                <a:ext cx="3600450" cy="1015364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pPr marL="0" indent="0">
                  <a:lnSpc>
                    <a:spcPct val="130000"/>
                  </a:lnSpc>
                  <a:buNone/>
                  <a:defRPr sz="1800">
                    <a:solidFill>
                      <a:schemeClr val="tx1">
                        <a:alpha val="100000"/>
                      </a:schemeClr>
                    </a:solidFill>
                    <a:latin typeface="等线"/>
                    <a:ea typeface="等线"/>
                    <a:cs typeface="+mn-cs"/>
                  </a:defRPr>
                </a:pPr>
                <a:r>
                  <a:rPr lang="zh-CN" sz="1400">
                    <a:solidFill>
                      <a:schemeClr val="tx1"/>
                    </a:solidFill>
                    <a:latin typeface="默认字体"/>
                    <a:ea typeface="默认字体"/>
                    <a:cs typeface="思源黑体 CN Regular"/>
                    <a:sym typeface="思源宋体 CN"/>
                  </a:rPr>
                  <a:t>平台为激励用户积极招募新用户，推出了招募奖励政策，根据招募人数和层级，可获得不同程度的积分或现金奖励。</a:t>
                </a:r>
                <a:endParaRPr/>
              </a:p>
            </p:txBody>
          </p:sp>
          <p:sp>
            <p:nvSpPr>
              <p:cNvPr id="359" name="" descr="{&quot;isTemplate&quot;:true,&quot;type&quot;:&quot;title&quot;,&quot;canOmit&quot;:false,&quot;range&quot;:0}"/>
              <p:cNvSpPr/>
              <p:nvPr/>
            </p:nvSpPr>
            <p:spPr>
              <a:xfrm rot="0" flipH="false" flipV="false">
                <a:off x="5839167" y="1748150"/>
                <a:ext cx="3600450" cy="3683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indent="0">
                  <a:lnSpc>
                    <a:spcPct val="100000"/>
                  </a:lnSpc>
                  <a:buNone/>
                  <a:defRPr sz="1800">
                    <a:solidFill>
                      <a:schemeClr val="tx1">
                        <a:alpha val="100000"/>
                      </a:schemeClr>
                    </a:solidFill>
                    <a:latin typeface="等线"/>
                    <a:ea typeface="等线"/>
                    <a:cs typeface="+mn-cs"/>
                  </a:defRPr>
                </a:pPr>
                <a:r>
                  <a:rPr lang="zh-CN" sz="1600" b="true">
                    <a:solidFill>
                      <a:schemeClr val="tx1"/>
                    </a:solidFill>
                    <a:latin typeface="默认字体"/>
                    <a:ea typeface="默认字体"/>
                    <a:cs typeface="思源黑体 CN Regular"/>
                    <a:sym typeface="思源宋体 CN"/>
                  </a:rPr>
                  <a:t>招募奖励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</p:grpSp>
        <p:grpSp>
          <p:nvGrpSpPr>
            <p:cNvPr id="360" name=""/>
            <p:cNvGrpSpPr/>
            <p:nvPr/>
          </p:nvGrpSpPr>
          <p:grpSpPr>
            <a:xfrm rot="0" flipH="false" flipV="false">
              <a:off x="1324239" y="3036830"/>
              <a:ext cx="4615821" cy="1349593"/>
              <a:chOff x="1012623" y="2189151"/>
              <a:chExt cx="4615821" cy="1349593"/>
            </a:xfrm>
          </p:grpSpPr>
          <p:sp>
            <p:nvSpPr>
              <p:cNvPr id="361" name=""/>
              <p:cNvSpPr/>
              <p:nvPr/>
            </p:nvSpPr>
            <p:spPr>
              <a:xfrm rot="0" flipH="false" flipV="false">
                <a:off x="1012623" y="2523378"/>
                <a:ext cx="1015365" cy="1015366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false" anchor="ctr"/>
              <a:lstStyle/>
              <a:p>
                <a:pPr algn="ctr">
                  <a:defRPr sz="1800">
                    <a:solidFill>
                      <a:schemeClr val="tx1">
                        <a:alpha val="100000"/>
                      </a:schemeClr>
                    </a:solidFill>
                    <a:latin typeface="等线"/>
                    <a:ea typeface="等线"/>
                    <a:cs typeface="+mn-cs"/>
                  </a:defRPr>
                </a:pPr>
                <a:endParaRPr lang="en-US" sz="1200">
                  <a:solidFill>
                    <a:srgbClr val="404040">
                      <a:alpha val="100000"/>
                    </a:srgbClr>
                  </a:solidFill>
                  <a:latin typeface="默认字体"/>
                  <a:ea typeface="默认字体"/>
                  <a:cs typeface="思源黑体 CN Regular"/>
                  <a:sym typeface="思源宋体 CN"/>
                </a:endParaRPr>
              </a:p>
            </p:txBody>
          </p:sp>
          <p:grpSp>
            <p:nvGrpSpPr>
              <p:cNvPr id="362" name="Group 41"/>
              <p:cNvGrpSpPr>
                <a:grpSpLocks noChangeAspect="true"/>
              </p:cNvGrpSpPr>
              <p:nvPr/>
            </p:nvGrpSpPr>
            <p:grpSpPr>
              <a:xfrm rot="0" flipH="false" flipV="false">
                <a:off x="1343296" y="2827459"/>
                <a:ext cx="380610" cy="380610"/>
                <a:chOff x="1643" y="866"/>
                <a:chExt cx="229" cy="229"/>
              </a:xfrm>
              <a:solidFill>
                <a:sysClr val="window" lastClr="FFFFFF"/>
              </a:solidFill>
            </p:grpSpPr>
            <p:sp>
              <p:nvSpPr>
                <p:cNvPr id="363" name=""/>
                <p:cNvSpPr/>
                <p:nvPr/>
              </p:nvSpPr>
              <p:spPr bwMode="auto">
                <a:xfrm>
                  <a:off x="1643" y="866"/>
                  <a:ext cx="163" cy="107"/>
                </a:xfrm>
                <a:custGeom>
                  <a:avLst/>
                  <a:gdLst>
                    <a:gd name="T0" fmla="*/ 1830 w 2445"/>
                    <a:gd name="T1" fmla="*/ 5 h 1608"/>
                    <a:gd name="T2" fmla="*/ 2034 w 2445"/>
                    <a:gd name="T3" fmla="*/ 33 h 1608"/>
                    <a:gd name="T4" fmla="*/ 2239 w 2445"/>
                    <a:gd name="T5" fmla="*/ 85 h 1608"/>
                    <a:gd name="T6" fmla="*/ 2445 w 2445"/>
                    <a:gd name="T7" fmla="*/ 161 h 1608"/>
                    <a:gd name="T8" fmla="*/ 2348 w 2445"/>
                    <a:gd name="T9" fmla="*/ 371 h 1608"/>
                    <a:gd name="T10" fmla="*/ 2205 w 2445"/>
                    <a:gd name="T11" fmla="*/ 434 h 1608"/>
                    <a:gd name="T12" fmla="*/ 2012 w 2445"/>
                    <a:gd name="T13" fmla="*/ 378 h 1608"/>
                    <a:gd name="T14" fmla="*/ 1822 w 2445"/>
                    <a:gd name="T15" fmla="*/ 350 h 1608"/>
                    <a:gd name="T16" fmla="*/ 1634 w 2445"/>
                    <a:gd name="T17" fmla="*/ 349 h 1608"/>
                    <a:gd name="T18" fmla="*/ 1452 w 2445"/>
                    <a:gd name="T19" fmla="*/ 373 h 1608"/>
                    <a:gd name="T20" fmla="*/ 1279 w 2445"/>
                    <a:gd name="T21" fmla="*/ 420 h 1608"/>
                    <a:gd name="T22" fmla="*/ 1113 w 2445"/>
                    <a:gd name="T23" fmla="*/ 490 h 1608"/>
                    <a:gd name="T24" fmla="*/ 958 w 2445"/>
                    <a:gd name="T25" fmla="*/ 578 h 1608"/>
                    <a:gd name="T26" fmla="*/ 817 w 2445"/>
                    <a:gd name="T27" fmla="*/ 685 h 1608"/>
                    <a:gd name="T28" fmla="*/ 691 w 2445"/>
                    <a:gd name="T29" fmla="*/ 808 h 1608"/>
                    <a:gd name="T30" fmla="*/ 581 w 2445"/>
                    <a:gd name="T31" fmla="*/ 946 h 1608"/>
                    <a:gd name="T32" fmla="*/ 489 w 2445"/>
                    <a:gd name="T33" fmla="*/ 1097 h 1608"/>
                    <a:gd name="T34" fmla="*/ 417 w 2445"/>
                    <a:gd name="T35" fmla="*/ 1258 h 1608"/>
                    <a:gd name="T36" fmla="*/ 368 w 2445"/>
                    <a:gd name="T37" fmla="*/ 1429 h 1608"/>
                    <a:gd name="T38" fmla="*/ 342 w 2445"/>
                    <a:gd name="T39" fmla="*/ 1608 h 1608"/>
                    <a:gd name="T40" fmla="*/ 117 w 2445"/>
                    <a:gd name="T41" fmla="*/ 1589 h 1608"/>
                    <a:gd name="T42" fmla="*/ 15 w 2445"/>
                    <a:gd name="T43" fmla="*/ 1477 h 1608"/>
                    <a:gd name="T44" fmla="*/ 56 w 2445"/>
                    <a:gd name="T45" fmla="*/ 1282 h 1608"/>
                    <a:gd name="T46" fmla="*/ 115 w 2445"/>
                    <a:gd name="T47" fmla="*/ 1100 h 1608"/>
                    <a:gd name="T48" fmla="*/ 190 w 2445"/>
                    <a:gd name="T49" fmla="*/ 928 h 1608"/>
                    <a:gd name="T50" fmla="*/ 284 w 2445"/>
                    <a:gd name="T51" fmla="*/ 767 h 1608"/>
                    <a:gd name="T52" fmla="*/ 394 w 2445"/>
                    <a:gd name="T53" fmla="*/ 619 h 1608"/>
                    <a:gd name="T54" fmla="*/ 524 w 2445"/>
                    <a:gd name="T55" fmla="*/ 482 h 1608"/>
                    <a:gd name="T56" fmla="*/ 672 w 2445"/>
                    <a:gd name="T57" fmla="*/ 358 h 1608"/>
                    <a:gd name="T58" fmla="*/ 838 w 2445"/>
                    <a:gd name="T59" fmla="*/ 247 h 1608"/>
                    <a:gd name="T60" fmla="*/ 1033 w 2445"/>
                    <a:gd name="T61" fmla="*/ 145 h 1608"/>
                    <a:gd name="T62" fmla="*/ 1229 w 2445"/>
                    <a:gd name="T63" fmla="*/ 71 h 1608"/>
                    <a:gd name="T64" fmla="*/ 1428 w 2445"/>
                    <a:gd name="T65" fmla="*/ 24 h 1608"/>
                    <a:gd name="T66" fmla="*/ 1628 w 2445"/>
                    <a:gd name="T67" fmla="*/ 1 h 16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2445" h="1608">
                      <a:moveTo>
                        <a:pt x="1728" y="0"/>
                      </a:moveTo>
                      <a:lnTo>
                        <a:pt x="1830" y="5"/>
                      </a:lnTo>
                      <a:lnTo>
                        <a:pt x="1931" y="16"/>
                      </a:lnTo>
                      <a:lnTo>
                        <a:pt x="2034" y="33"/>
                      </a:lnTo>
                      <a:lnTo>
                        <a:pt x="2136" y="56"/>
                      </a:lnTo>
                      <a:lnTo>
                        <a:pt x="2239" y="85"/>
                      </a:lnTo>
                      <a:lnTo>
                        <a:pt x="2342" y="120"/>
                      </a:lnTo>
                      <a:lnTo>
                        <a:pt x="2445" y="161"/>
                      </a:lnTo>
                      <a:lnTo>
                        <a:pt x="2396" y="268"/>
                      </a:lnTo>
                      <a:lnTo>
                        <a:pt x="2348" y="371"/>
                      </a:lnTo>
                      <a:lnTo>
                        <a:pt x="2300" y="474"/>
                      </a:lnTo>
                      <a:lnTo>
                        <a:pt x="2205" y="434"/>
                      </a:lnTo>
                      <a:lnTo>
                        <a:pt x="2108" y="403"/>
                      </a:lnTo>
                      <a:lnTo>
                        <a:pt x="2012" y="378"/>
                      </a:lnTo>
                      <a:lnTo>
                        <a:pt x="1916" y="361"/>
                      </a:lnTo>
                      <a:lnTo>
                        <a:pt x="1822" y="350"/>
                      </a:lnTo>
                      <a:lnTo>
                        <a:pt x="1727" y="346"/>
                      </a:lnTo>
                      <a:lnTo>
                        <a:pt x="1634" y="349"/>
                      </a:lnTo>
                      <a:lnTo>
                        <a:pt x="1542" y="357"/>
                      </a:lnTo>
                      <a:lnTo>
                        <a:pt x="1452" y="373"/>
                      </a:lnTo>
                      <a:lnTo>
                        <a:pt x="1364" y="394"/>
                      </a:lnTo>
                      <a:lnTo>
                        <a:pt x="1279" y="420"/>
                      </a:lnTo>
                      <a:lnTo>
                        <a:pt x="1194" y="452"/>
                      </a:lnTo>
                      <a:lnTo>
                        <a:pt x="1113" y="490"/>
                      </a:lnTo>
                      <a:lnTo>
                        <a:pt x="1034" y="532"/>
                      </a:lnTo>
                      <a:lnTo>
                        <a:pt x="958" y="578"/>
                      </a:lnTo>
                      <a:lnTo>
                        <a:pt x="886" y="629"/>
                      </a:lnTo>
                      <a:lnTo>
                        <a:pt x="817" y="685"/>
                      </a:lnTo>
                      <a:lnTo>
                        <a:pt x="752" y="745"/>
                      </a:lnTo>
                      <a:lnTo>
                        <a:pt x="691" y="808"/>
                      </a:lnTo>
                      <a:lnTo>
                        <a:pt x="633" y="875"/>
                      </a:lnTo>
                      <a:lnTo>
                        <a:pt x="581" y="946"/>
                      </a:lnTo>
                      <a:lnTo>
                        <a:pt x="531" y="1020"/>
                      </a:lnTo>
                      <a:lnTo>
                        <a:pt x="489" y="1097"/>
                      </a:lnTo>
                      <a:lnTo>
                        <a:pt x="450" y="1176"/>
                      </a:lnTo>
                      <a:lnTo>
                        <a:pt x="417" y="1258"/>
                      </a:lnTo>
                      <a:lnTo>
                        <a:pt x="389" y="1343"/>
                      </a:lnTo>
                      <a:lnTo>
                        <a:pt x="368" y="1429"/>
                      </a:lnTo>
                      <a:lnTo>
                        <a:pt x="353" y="1518"/>
                      </a:lnTo>
                      <a:lnTo>
                        <a:pt x="342" y="1608"/>
                      </a:lnTo>
                      <a:lnTo>
                        <a:pt x="230" y="1599"/>
                      </a:lnTo>
                      <a:lnTo>
                        <a:pt x="117" y="1589"/>
                      </a:lnTo>
                      <a:lnTo>
                        <a:pt x="0" y="1579"/>
                      </a:lnTo>
                      <a:lnTo>
                        <a:pt x="15" y="1477"/>
                      </a:lnTo>
                      <a:lnTo>
                        <a:pt x="33" y="1378"/>
                      </a:lnTo>
                      <a:lnTo>
                        <a:pt x="56" y="1282"/>
                      </a:lnTo>
                      <a:lnTo>
                        <a:pt x="84" y="1190"/>
                      </a:lnTo>
                      <a:lnTo>
                        <a:pt x="115" y="1100"/>
                      </a:lnTo>
                      <a:lnTo>
                        <a:pt x="151" y="1012"/>
                      </a:lnTo>
                      <a:lnTo>
                        <a:pt x="190" y="928"/>
                      </a:lnTo>
                      <a:lnTo>
                        <a:pt x="234" y="846"/>
                      </a:lnTo>
                      <a:lnTo>
                        <a:pt x="284" y="767"/>
                      </a:lnTo>
                      <a:lnTo>
                        <a:pt x="337" y="691"/>
                      </a:lnTo>
                      <a:lnTo>
                        <a:pt x="394" y="619"/>
                      </a:lnTo>
                      <a:lnTo>
                        <a:pt x="457" y="550"/>
                      </a:lnTo>
                      <a:lnTo>
                        <a:pt x="524" y="482"/>
                      </a:lnTo>
                      <a:lnTo>
                        <a:pt x="595" y="419"/>
                      </a:lnTo>
                      <a:lnTo>
                        <a:pt x="672" y="358"/>
                      </a:lnTo>
                      <a:lnTo>
                        <a:pt x="753" y="302"/>
                      </a:lnTo>
                      <a:lnTo>
                        <a:pt x="838" y="247"/>
                      </a:lnTo>
                      <a:lnTo>
                        <a:pt x="935" y="193"/>
                      </a:lnTo>
                      <a:lnTo>
                        <a:pt x="1033" y="145"/>
                      </a:lnTo>
                      <a:lnTo>
                        <a:pt x="1131" y="105"/>
                      </a:lnTo>
                      <a:lnTo>
                        <a:pt x="1229" y="71"/>
                      </a:lnTo>
                      <a:lnTo>
                        <a:pt x="1329" y="43"/>
                      </a:lnTo>
                      <a:lnTo>
                        <a:pt x="1428" y="24"/>
                      </a:lnTo>
                      <a:lnTo>
                        <a:pt x="1528" y="9"/>
                      </a:lnTo>
                      <a:lnTo>
                        <a:pt x="1628" y="1"/>
                      </a:lnTo>
                      <a:lnTo>
                        <a:pt x="1728" y="0"/>
                      </a:lnTo>
                      <a:close/>
                    </a:path>
                  </a:pathLst>
                </a:custGeom>
                <a:solidFill>
                  <a:schemeClr val="bg1">
                    <a:alpha val="100000"/>
                  </a:schemeClr>
                </a:solidFill>
                <a:ln w="0">
                  <a:noFill/>
                  <a:prstDash val="solid"/>
                  <a:round/>
                </a:ln>
              </p:spPr>
              <p:txBody>
                <a:bodyPr vert="horz" wrap="square" lIns="91440" tIns="45720" rIns="91440" bIns="45720" numCol="1" anchor="t" anchorCtr="false" compatLnSpc="true"/>
                <a:lstStyle/>
                <a:p>
                  <a:pPr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endParaRPr lang="en-US" sz="1200">
                    <a:solidFill>
                      <a:srgbClr val="404040">
                        <a:alpha val="100000"/>
                      </a:srgbClr>
                    </a:solidFill>
                    <a:latin typeface="默认字体"/>
                    <a:ea typeface="默认字体"/>
                    <a:cs typeface="思源黑体 CN Regular"/>
                    <a:sym typeface="思源宋体 CN"/>
                  </a:endParaRPr>
                </a:p>
              </p:txBody>
            </p:sp>
            <p:sp>
              <p:nvSpPr>
                <p:cNvPr id="364" name=""/>
                <p:cNvSpPr/>
                <p:nvPr/>
              </p:nvSpPr>
              <p:spPr bwMode="auto">
                <a:xfrm>
                  <a:off x="1765" y="961"/>
                  <a:ext cx="107" cy="134"/>
                </a:xfrm>
                <a:custGeom>
                  <a:avLst/>
                  <a:gdLst>
                    <a:gd name="T0" fmla="*/ 1575 w 1599"/>
                    <a:gd name="T1" fmla="*/ 0 h 2013"/>
                    <a:gd name="T2" fmla="*/ 1588 w 1599"/>
                    <a:gd name="T3" fmla="*/ 107 h 2013"/>
                    <a:gd name="T4" fmla="*/ 1597 w 1599"/>
                    <a:gd name="T5" fmla="*/ 212 h 2013"/>
                    <a:gd name="T6" fmla="*/ 1599 w 1599"/>
                    <a:gd name="T7" fmla="*/ 313 h 2013"/>
                    <a:gd name="T8" fmla="*/ 1596 w 1599"/>
                    <a:gd name="T9" fmla="*/ 413 h 2013"/>
                    <a:gd name="T10" fmla="*/ 1586 w 1599"/>
                    <a:gd name="T11" fmla="*/ 512 h 2013"/>
                    <a:gd name="T12" fmla="*/ 1573 w 1599"/>
                    <a:gd name="T13" fmla="*/ 607 h 2013"/>
                    <a:gd name="T14" fmla="*/ 1553 w 1599"/>
                    <a:gd name="T15" fmla="*/ 701 h 2013"/>
                    <a:gd name="T16" fmla="*/ 1529 w 1599"/>
                    <a:gd name="T17" fmla="*/ 792 h 2013"/>
                    <a:gd name="T18" fmla="*/ 1501 w 1599"/>
                    <a:gd name="T19" fmla="*/ 880 h 2013"/>
                    <a:gd name="T20" fmla="*/ 1467 w 1599"/>
                    <a:gd name="T21" fmla="*/ 966 h 2013"/>
                    <a:gd name="T22" fmla="*/ 1429 w 1599"/>
                    <a:gd name="T23" fmla="*/ 1050 h 2013"/>
                    <a:gd name="T24" fmla="*/ 1388 w 1599"/>
                    <a:gd name="T25" fmla="*/ 1130 h 2013"/>
                    <a:gd name="T26" fmla="*/ 1343 w 1599"/>
                    <a:gd name="T27" fmla="*/ 1208 h 2013"/>
                    <a:gd name="T28" fmla="*/ 1293 w 1599"/>
                    <a:gd name="T29" fmla="*/ 1284 h 2013"/>
                    <a:gd name="T30" fmla="*/ 1241 w 1599"/>
                    <a:gd name="T31" fmla="*/ 1355 h 2013"/>
                    <a:gd name="T32" fmla="*/ 1185 w 1599"/>
                    <a:gd name="T33" fmla="*/ 1423 h 2013"/>
                    <a:gd name="T34" fmla="*/ 1126 w 1599"/>
                    <a:gd name="T35" fmla="*/ 1488 h 2013"/>
                    <a:gd name="T36" fmla="*/ 1065 w 1599"/>
                    <a:gd name="T37" fmla="*/ 1550 h 2013"/>
                    <a:gd name="T38" fmla="*/ 1000 w 1599"/>
                    <a:gd name="T39" fmla="*/ 1609 h 2013"/>
                    <a:gd name="T40" fmla="*/ 935 w 1599"/>
                    <a:gd name="T41" fmla="*/ 1664 h 2013"/>
                    <a:gd name="T42" fmla="*/ 865 w 1599"/>
                    <a:gd name="T43" fmla="*/ 1715 h 2013"/>
                    <a:gd name="T44" fmla="*/ 795 w 1599"/>
                    <a:gd name="T45" fmla="*/ 1762 h 2013"/>
                    <a:gd name="T46" fmla="*/ 723 w 1599"/>
                    <a:gd name="T47" fmla="*/ 1806 h 2013"/>
                    <a:gd name="T48" fmla="*/ 650 w 1599"/>
                    <a:gd name="T49" fmla="*/ 1846 h 2013"/>
                    <a:gd name="T50" fmla="*/ 575 w 1599"/>
                    <a:gd name="T51" fmla="*/ 1882 h 2013"/>
                    <a:gd name="T52" fmla="*/ 498 w 1599"/>
                    <a:gd name="T53" fmla="*/ 1914 h 2013"/>
                    <a:gd name="T54" fmla="*/ 421 w 1599"/>
                    <a:gd name="T55" fmla="*/ 1942 h 2013"/>
                    <a:gd name="T56" fmla="*/ 343 w 1599"/>
                    <a:gd name="T57" fmla="*/ 1965 h 2013"/>
                    <a:gd name="T58" fmla="*/ 265 w 1599"/>
                    <a:gd name="T59" fmla="*/ 1984 h 2013"/>
                    <a:gd name="T60" fmla="*/ 186 w 1599"/>
                    <a:gd name="T61" fmla="*/ 1999 h 2013"/>
                    <a:gd name="T62" fmla="*/ 108 w 1599"/>
                    <a:gd name="T63" fmla="*/ 2008 h 2013"/>
                    <a:gd name="T64" fmla="*/ 30 w 1599"/>
                    <a:gd name="T65" fmla="*/ 2013 h 2013"/>
                    <a:gd name="T66" fmla="*/ 15 w 1599"/>
                    <a:gd name="T67" fmla="*/ 1846 h 2013"/>
                    <a:gd name="T68" fmla="*/ 0 w 1599"/>
                    <a:gd name="T69" fmla="*/ 1677 h 2013"/>
                    <a:gd name="T70" fmla="*/ 91 w 1599"/>
                    <a:gd name="T71" fmla="*/ 1665 h 2013"/>
                    <a:gd name="T72" fmla="*/ 179 w 1599"/>
                    <a:gd name="T73" fmla="*/ 1648 h 2013"/>
                    <a:gd name="T74" fmla="*/ 265 w 1599"/>
                    <a:gd name="T75" fmla="*/ 1626 h 2013"/>
                    <a:gd name="T76" fmla="*/ 348 w 1599"/>
                    <a:gd name="T77" fmla="*/ 1600 h 2013"/>
                    <a:gd name="T78" fmla="*/ 428 w 1599"/>
                    <a:gd name="T79" fmla="*/ 1568 h 2013"/>
                    <a:gd name="T80" fmla="*/ 506 w 1599"/>
                    <a:gd name="T81" fmla="*/ 1532 h 2013"/>
                    <a:gd name="T82" fmla="*/ 580 w 1599"/>
                    <a:gd name="T83" fmla="*/ 1491 h 2013"/>
                    <a:gd name="T84" fmla="*/ 652 w 1599"/>
                    <a:gd name="T85" fmla="*/ 1445 h 2013"/>
                    <a:gd name="T86" fmla="*/ 721 w 1599"/>
                    <a:gd name="T87" fmla="*/ 1395 h 2013"/>
                    <a:gd name="T88" fmla="*/ 787 w 1599"/>
                    <a:gd name="T89" fmla="*/ 1339 h 2013"/>
                    <a:gd name="T90" fmla="*/ 851 w 1599"/>
                    <a:gd name="T91" fmla="*/ 1279 h 2013"/>
                    <a:gd name="T92" fmla="*/ 912 w 1599"/>
                    <a:gd name="T93" fmla="*/ 1213 h 2013"/>
                    <a:gd name="T94" fmla="*/ 969 w 1599"/>
                    <a:gd name="T95" fmla="*/ 1143 h 2013"/>
                    <a:gd name="T96" fmla="*/ 1023 w 1599"/>
                    <a:gd name="T97" fmla="*/ 1069 h 2013"/>
                    <a:gd name="T98" fmla="*/ 1071 w 1599"/>
                    <a:gd name="T99" fmla="*/ 994 h 2013"/>
                    <a:gd name="T100" fmla="*/ 1113 w 1599"/>
                    <a:gd name="T101" fmla="*/ 916 h 2013"/>
                    <a:gd name="T102" fmla="*/ 1150 w 1599"/>
                    <a:gd name="T103" fmla="*/ 837 h 2013"/>
                    <a:gd name="T104" fmla="*/ 1181 w 1599"/>
                    <a:gd name="T105" fmla="*/ 756 h 2013"/>
                    <a:gd name="T106" fmla="*/ 1207 w 1599"/>
                    <a:gd name="T107" fmla="*/ 675 h 2013"/>
                    <a:gd name="T108" fmla="*/ 1228 w 1599"/>
                    <a:gd name="T109" fmla="*/ 592 h 2013"/>
                    <a:gd name="T110" fmla="*/ 1242 w 1599"/>
                    <a:gd name="T111" fmla="*/ 507 h 2013"/>
                    <a:gd name="T112" fmla="*/ 1252 w 1599"/>
                    <a:gd name="T113" fmla="*/ 420 h 2013"/>
                    <a:gd name="T114" fmla="*/ 1256 w 1599"/>
                    <a:gd name="T115" fmla="*/ 332 h 2013"/>
                    <a:gd name="T116" fmla="*/ 1255 w 1599"/>
                    <a:gd name="T117" fmla="*/ 243 h 2013"/>
                    <a:gd name="T118" fmla="*/ 1248 w 1599"/>
                    <a:gd name="T119" fmla="*/ 153 h 2013"/>
                    <a:gd name="T120" fmla="*/ 1238 w 1599"/>
                    <a:gd name="T121" fmla="*/ 60 h 2013"/>
                    <a:gd name="T122" fmla="*/ 1407 w 1599"/>
                    <a:gd name="T123" fmla="*/ 30 h 2013"/>
                    <a:gd name="T124" fmla="*/ 1575 w 1599"/>
                    <a:gd name="T125" fmla="*/ 0 h 20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599" h="2013">
                      <a:moveTo>
                        <a:pt x="1575" y="0"/>
                      </a:moveTo>
                      <a:lnTo>
                        <a:pt x="1588" y="107"/>
                      </a:lnTo>
                      <a:lnTo>
                        <a:pt x="1597" y="212"/>
                      </a:lnTo>
                      <a:lnTo>
                        <a:pt x="1599" y="313"/>
                      </a:lnTo>
                      <a:lnTo>
                        <a:pt x="1596" y="413"/>
                      </a:lnTo>
                      <a:lnTo>
                        <a:pt x="1586" y="512"/>
                      </a:lnTo>
                      <a:lnTo>
                        <a:pt x="1573" y="607"/>
                      </a:lnTo>
                      <a:lnTo>
                        <a:pt x="1553" y="701"/>
                      </a:lnTo>
                      <a:lnTo>
                        <a:pt x="1529" y="792"/>
                      </a:lnTo>
                      <a:lnTo>
                        <a:pt x="1501" y="880"/>
                      </a:lnTo>
                      <a:lnTo>
                        <a:pt x="1467" y="966"/>
                      </a:lnTo>
                      <a:lnTo>
                        <a:pt x="1429" y="1050"/>
                      </a:lnTo>
                      <a:lnTo>
                        <a:pt x="1388" y="1130"/>
                      </a:lnTo>
                      <a:lnTo>
                        <a:pt x="1343" y="1208"/>
                      </a:lnTo>
                      <a:lnTo>
                        <a:pt x="1293" y="1284"/>
                      </a:lnTo>
                      <a:lnTo>
                        <a:pt x="1241" y="1355"/>
                      </a:lnTo>
                      <a:lnTo>
                        <a:pt x="1185" y="1423"/>
                      </a:lnTo>
                      <a:lnTo>
                        <a:pt x="1126" y="1488"/>
                      </a:lnTo>
                      <a:lnTo>
                        <a:pt x="1065" y="1550"/>
                      </a:lnTo>
                      <a:lnTo>
                        <a:pt x="1000" y="1609"/>
                      </a:lnTo>
                      <a:lnTo>
                        <a:pt x="935" y="1664"/>
                      </a:lnTo>
                      <a:lnTo>
                        <a:pt x="865" y="1715"/>
                      </a:lnTo>
                      <a:lnTo>
                        <a:pt x="795" y="1762"/>
                      </a:lnTo>
                      <a:lnTo>
                        <a:pt x="723" y="1806"/>
                      </a:lnTo>
                      <a:lnTo>
                        <a:pt x="650" y="1846"/>
                      </a:lnTo>
                      <a:lnTo>
                        <a:pt x="575" y="1882"/>
                      </a:lnTo>
                      <a:lnTo>
                        <a:pt x="498" y="1914"/>
                      </a:lnTo>
                      <a:lnTo>
                        <a:pt x="421" y="1942"/>
                      </a:lnTo>
                      <a:lnTo>
                        <a:pt x="343" y="1965"/>
                      </a:lnTo>
                      <a:lnTo>
                        <a:pt x="265" y="1984"/>
                      </a:lnTo>
                      <a:lnTo>
                        <a:pt x="186" y="1999"/>
                      </a:lnTo>
                      <a:lnTo>
                        <a:pt x="108" y="2008"/>
                      </a:lnTo>
                      <a:lnTo>
                        <a:pt x="30" y="2013"/>
                      </a:lnTo>
                      <a:lnTo>
                        <a:pt x="15" y="1846"/>
                      </a:lnTo>
                      <a:lnTo>
                        <a:pt x="0" y="1677"/>
                      </a:lnTo>
                      <a:lnTo>
                        <a:pt x="91" y="1665"/>
                      </a:lnTo>
                      <a:lnTo>
                        <a:pt x="179" y="1648"/>
                      </a:lnTo>
                      <a:lnTo>
                        <a:pt x="265" y="1626"/>
                      </a:lnTo>
                      <a:lnTo>
                        <a:pt x="348" y="1600"/>
                      </a:lnTo>
                      <a:lnTo>
                        <a:pt x="428" y="1568"/>
                      </a:lnTo>
                      <a:lnTo>
                        <a:pt x="506" y="1532"/>
                      </a:lnTo>
                      <a:lnTo>
                        <a:pt x="580" y="1491"/>
                      </a:lnTo>
                      <a:lnTo>
                        <a:pt x="652" y="1445"/>
                      </a:lnTo>
                      <a:lnTo>
                        <a:pt x="721" y="1395"/>
                      </a:lnTo>
                      <a:lnTo>
                        <a:pt x="787" y="1339"/>
                      </a:lnTo>
                      <a:lnTo>
                        <a:pt x="851" y="1279"/>
                      </a:lnTo>
                      <a:lnTo>
                        <a:pt x="912" y="1213"/>
                      </a:lnTo>
                      <a:lnTo>
                        <a:pt x="969" y="1143"/>
                      </a:lnTo>
                      <a:lnTo>
                        <a:pt x="1023" y="1069"/>
                      </a:lnTo>
                      <a:lnTo>
                        <a:pt x="1071" y="994"/>
                      </a:lnTo>
                      <a:lnTo>
                        <a:pt x="1113" y="916"/>
                      </a:lnTo>
                      <a:lnTo>
                        <a:pt x="1150" y="837"/>
                      </a:lnTo>
                      <a:lnTo>
                        <a:pt x="1181" y="756"/>
                      </a:lnTo>
                      <a:lnTo>
                        <a:pt x="1207" y="675"/>
                      </a:lnTo>
                      <a:lnTo>
                        <a:pt x="1228" y="592"/>
                      </a:lnTo>
                      <a:lnTo>
                        <a:pt x="1242" y="507"/>
                      </a:lnTo>
                      <a:lnTo>
                        <a:pt x="1252" y="420"/>
                      </a:lnTo>
                      <a:lnTo>
                        <a:pt x="1256" y="332"/>
                      </a:lnTo>
                      <a:lnTo>
                        <a:pt x="1255" y="243"/>
                      </a:lnTo>
                      <a:lnTo>
                        <a:pt x="1248" y="153"/>
                      </a:lnTo>
                      <a:lnTo>
                        <a:pt x="1238" y="60"/>
                      </a:lnTo>
                      <a:lnTo>
                        <a:pt x="1407" y="30"/>
                      </a:lnTo>
                      <a:lnTo>
                        <a:pt x="1575" y="0"/>
                      </a:lnTo>
                      <a:close/>
                    </a:path>
                  </a:pathLst>
                </a:custGeom>
                <a:solidFill>
                  <a:schemeClr val="bg1">
                    <a:alpha val="100000"/>
                  </a:schemeClr>
                </a:solidFill>
                <a:ln w="0">
                  <a:noFill/>
                  <a:prstDash val="solid"/>
                  <a:round/>
                </a:ln>
              </p:spPr>
              <p:txBody>
                <a:bodyPr vert="horz" wrap="square" lIns="91440" tIns="45720" rIns="91440" bIns="45720" numCol="1" anchor="t" anchorCtr="false" compatLnSpc="true"/>
                <a:lstStyle/>
                <a:p>
                  <a:pPr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endParaRPr lang="en-US" sz="1200">
                    <a:solidFill>
                      <a:srgbClr val="404040">
                        <a:alpha val="100000"/>
                      </a:srgbClr>
                    </a:solidFill>
                    <a:latin typeface="默认字体"/>
                    <a:ea typeface="默认字体"/>
                    <a:cs typeface="思源黑体 CN Regular"/>
                    <a:sym typeface="思源宋体 CN"/>
                  </a:endParaRPr>
                </a:p>
              </p:txBody>
            </p:sp>
            <p:sp>
              <p:nvSpPr>
                <p:cNvPr id="365" name=""/>
                <p:cNvSpPr/>
                <p:nvPr/>
              </p:nvSpPr>
              <p:spPr bwMode="auto">
                <a:xfrm>
                  <a:off x="1644" y="989"/>
                  <a:ext cx="105" cy="106"/>
                </a:xfrm>
                <a:custGeom>
                  <a:avLst/>
                  <a:gdLst>
                    <a:gd name="T0" fmla="*/ 328 w 1588"/>
                    <a:gd name="T1" fmla="*/ 0 h 1599"/>
                    <a:gd name="T2" fmla="*/ 348 w 1588"/>
                    <a:gd name="T3" fmla="*/ 102 h 1599"/>
                    <a:gd name="T4" fmla="*/ 371 w 1588"/>
                    <a:gd name="T5" fmla="*/ 200 h 1599"/>
                    <a:gd name="T6" fmla="*/ 398 w 1588"/>
                    <a:gd name="T7" fmla="*/ 292 h 1599"/>
                    <a:gd name="T8" fmla="*/ 429 w 1588"/>
                    <a:gd name="T9" fmla="*/ 382 h 1599"/>
                    <a:gd name="T10" fmla="*/ 465 w 1588"/>
                    <a:gd name="T11" fmla="*/ 467 h 1599"/>
                    <a:gd name="T12" fmla="*/ 505 w 1588"/>
                    <a:gd name="T13" fmla="*/ 548 h 1599"/>
                    <a:gd name="T14" fmla="*/ 549 w 1588"/>
                    <a:gd name="T15" fmla="*/ 624 h 1599"/>
                    <a:gd name="T16" fmla="*/ 597 w 1588"/>
                    <a:gd name="T17" fmla="*/ 697 h 1599"/>
                    <a:gd name="T18" fmla="*/ 648 w 1588"/>
                    <a:gd name="T19" fmla="*/ 765 h 1599"/>
                    <a:gd name="T20" fmla="*/ 703 w 1588"/>
                    <a:gd name="T21" fmla="*/ 829 h 1599"/>
                    <a:gd name="T22" fmla="*/ 764 w 1588"/>
                    <a:gd name="T23" fmla="*/ 889 h 1599"/>
                    <a:gd name="T24" fmla="*/ 828 w 1588"/>
                    <a:gd name="T25" fmla="*/ 944 h 1599"/>
                    <a:gd name="T26" fmla="*/ 896 w 1588"/>
                    <a:gd name="T27" fmla="*/ 997 h 1599"/>
                    <a:gd name="T28" fmla="*/ 968 w 1588"/>
                    <a:gd name="T29" fmla="*/ 1044 h 1599"/>
                    <a:gd name="T30" fmla="*/ 1045 w 1588"/>
                    <a:gd name="T31" fmla="*/ 1088 h 1599"/>
                    <a:gd name="T32" fmla="*/ 1124 w 1588"/>
                    <a:gd name="T33" fmla="*/ 1128 h 1599"/>
                    <a:gd name="T34" fmla="*/ 1209 w 1588"/>
                    <a:gd name="T35" fmla="*/ 1163 h 1599"/>
                    <a:gd name="T36" fmla="*/ 1297 w 1588"/>
                    <a:gd name="T37" fmla="*/ 1194 h 1599"/>
                    <a:gd name="T38" fmla="*/ 1390 w 1588"/>
                    <a:gd name="T39" fmla="*/ 1222 h 1599"/>
                    <a:gd name="T40" fmla="*/ 1486 w 1588"/>
                    <a:gd name="T41" fmla="*/ 1246 h 1599"/>
                    <a:gd name="T42" fmla="*/ 1588 w 1588"/>
                    <a:gd name="T43" fmla="*/ 1265 h 1599"/>
                    <a:gd name="T44" fmla="*/ 1573 w 1588"/>
                    <a:gd name="T45" fmla="*/ 1430 h 1599"/>
                    <a:gd name="T46" fmla="*/ 1558 w 1588"/>
                    <a:gd name="T47" fmla="*/ 1599 h 1599"/>
                    <a:gd name="T48" fmla="*/ 1461 w 1588"/>
                    <a:gd name="T49" fmla="*/ 1587 h 1599"/>
                    <a:gd name="T50" fmla="*/ 1366 w 1588"/>
                    <a:gd name="T51" fmla="*/ 1571 h 1599"/>
                    <a:gd name="T52" fmla="*/ 1273 w 1588"/>
                    <a:gd name="T53" fmla="*/ 1550 h 1599"/>
                    <a:gd name="T54" fmla="*/ 1184 w 1588"/>
                    <a:gd name="T55" fmla="*/ 1524 h 1599"/>
                    <a:gd name="T56" fmla="*/ 1096 w 1588"/>
                    <a:gd name="T57" fmla="*/ 1494 h 1599"/>
                    <a:gd name="T58" fmla="*/ 1011 w 1588"/>
                    <a:gd name="T59" fmla="*/ 1459 h 1599"/>
                    <a:gd name="T60" fmla="*/ 929 w 1588"/>
                    <a:gd name="T61" fmla="*/ 1420 h 1599"/>
                    <a:gd name="T62" fmla="*/ 851 w 1588"/>
                    <a:gd name="T63" fmla="*/ 1377 h 1599"/>
                    <a:gd name="T64" fmla="*/ 776 w 1588"/>
                    <a:gd name="T65" fmla="*/ 1331 h 1599"/>
                    <a:gd name="T66" fmla="*/ 702 w 1588"/>
                    <a:gd name="T67" fmla="*/ 1280 h 1599"/>
                    <a:gd name="T68" fmla="*/ 633 w 1588"/>
                    <a:gd name="T69" fmla="*/ 1227 h 1599"/>
                    <a:gd name="T70" fmla="*/ 566 w 1588"/>
                    <a:gd name="T71" fmla="*/ 1170 h 1599"/>
                    <a:gd name="T72" fmla="*/ 504 w 1588"/>
                    <a:gd name="T73" fmla="*/ 1111 h 1599"/>
                    <a:gd name="T74" fmla="*/ 444 w 1588"/>
                    <a:gd name="T75" fmla="*/ 1049 h 1599"/>
                    <a:gd name="T76" fmla="*/ 388 w 1588"/>
                    <a:gd name="T77" fmla="*/ 984 h 1599"/>
                    <a:gd name="T78" fmla="*/ 334 w 1588"/>
                    <a:gd name="T79" fmla="*/ 918 h 1599"/>
                    <a:gd name="T80" fmla="*/ 285 w 1588"/>
                    <a:gd name="T81" fmla="*/ 850 h 1599"/>
                    <a:gd name="T82" fmla="*/ 240 w 1588"/>
                    <a:gd name="T83" fmla="*/ 780 h 1599"/>
                    <a:gd name="T84" fmla="*/ 198 w 1588"/>
                    <a:gd name="T85" fmla="*/ 708 h 1599"/>
                    <a:gd name="T86" fmla="*/ 159 w 1588"/>
                    <a:gd name="T87" fmla="*/ 635 h 1599"/>
                    <a:gd name="T88" fmla="*/ 125 w 1588"/>
                    <a:gd name="T89" fmla="*/ 560 h 1599"/>
                    <a:gd name="T90" fmla="*/ 95 w 1588"/>
                    <a:gd name="T91" fmla="*/ 486 h 1599"/>
                    <a:gd name="T92" fmla="*/ 68 w 1588"/>
                    <a:gd name="T93" fmla="*/ 410 h 1599"/>
                    <a:gd name="T94" fmla="*/ 46 w 1588"/>
                    <a:gd name="T95" fmla="*/ 333 h 1599"/>
                    <a:gd name="T96" fmla="*/ 29 w 1588"/>
                    <a:gd name="T97" fmla="*/ 258 h 1599"/>
                    <a:gd name="T98" fmla="*/ 15 w 1588"/>
                    <a:gd name="T99" fmla="*/ 181 h 1599"/>
                    <a:gd name="T100" fmla="*/ 6 w 1588"/>
                    <a:gd name="T101" fmla="*/ 105 h 1599"/>
                    <a:gd name="T102" fmla="*/ 0 w 1588"/>
                    <a:gd name="T103" fmla="*/ 30 h 1599"/>
                    <a:gd name="T104" fmla="*/ 166 w 1588"/>
                    <a:gd name="T105" fmla="*/ 15 h 1599"/>
                    <a:gd name="T106" fmla="*/ 328 w 1588"/>
                    <a:gd name="T107" fmla="*/ 0 h 15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1588" h="1599">
                      <a:moveTo>
                        <a:pt x="328" y="0"/>
                      </a:moveTo>
                      <a:lnTo>
                        <a:pt x="348" y="102"/>
                      </a:lnTo>
                      <a:lnTo>
                        <a:pt x="371" y="200"/>
                      </a:lnTo>
                      <a:lnTo>
                        <a:pt x="398" y="292"/>
                      </a:lnTo>
                      <a:lnTo>
                        <a:pt x="429" y="382"/>
                      </a:lnTo>
                      <a:lnTo>
                        <a:pt x="465" y="467"/>
                      </a:lnTo>
                      <a:lnTo>
                        <a:pt x="505" y="548"/>
                      </a:lnTo>
                      <a:lnTo>
                        <a:pt x="549" y="624"/>
                      </a:lnTo>
                      <a:lnTo>
                        <a:pt x="597" y="697"/>
                      </a:lnTo>
                      <a:lnTo>
                        <a:pt x="648" y="765"/>
                      </a:lnTo>
                      <a:lnTo>
                        <a:pt x="703" y="829"/>
                      </a:lnTo>
                      <a:lnTo>
                        <a:pt x="764" y="889"/>
                      </a:lnTo>
                      <a:lnTo>
                        <a:pt x="828" y="944"/>
                      </a:lnTo>
                      <a:lnTo>
                        <a:pt x="896" y="997"/>
                      </a:lnTo>
                      <a:lnTo>
                        <a:pt x="968" y="1044"/>
                      </a:lnTo>
                      <a:lnTo>
                        <a:pt x="1045" y="1088"/>
                      </a:lnTo>
                      <a:lnTo>
                        <a:pt x="1124" y="1128"/>
                      </a:lnTo>
                      <a:lnTo>
                        <a:pt x="1209" y="1163"/>
                      </a:lnTo>
                      <a:lnTo>
                        <a:pt x="1297" y="1194"/>
                      </a:lnTo>
                      <a:lnTo>
                        <a:pt x="1390" y="1222"/>
                      </a:lnTo>
                      <a:lnTo>
                        <a:pt x="1486" y="1246"/>
                      </a:lnTo>
                      <a:lnTo>
                        <a:pt x="1588" y="1265"/>
                      </a:lnTo>
                      <a:lnTo>
                        <a:pt x="1573" y="1430"/>
                      </a:lnTo>
                      <a:lnTo>
                        <a:pt x="1558" y="1599"/>
                      </a:lnTo>
                      <a:lnTo>
                        <a:pt x="1461" y="1587"/>
                      </a:lnTo>
                      <a:lnTo>
                        <a:pt x="1366" y="1571"/>
                      </a:lnTo>
                      <a:lnTo>
                        <a:pt x="1273" y="1550"/>
                      </a:lnTo>
                      <a:lnTo>
                        <a:pt x="1184" y="1524"/>
                      </a:lnTo>
                      <a:lnTo>
                        <a:pt x="1096" y="1494"/>
                      </a:lnTo>
                      <a:lnTo>
                        <a:pt x="1011" y="1459"/>
                      </a:lnTo>
                      <a:lnTo>
                        <a:pt x="929" y="1420"/>
                      </a:lnTo>
                      <a:lnTo>
                        <a:pt x="851" y="1377"/>
                      </a:lnTo>
                      <a:lnTo>
                        <a:pt x="776" y="1331"/>
                      </a:lnTo>
                      <a:lnTo>
                        <a:pt x="702" y="1280"/>
                      </a:lnTo>
                      <a:lnTo>
                        <a:pt x="633" y="1227"/>
                      </a:lnTo>
                      <a:lnTo>
                        <a:pt x="566" y="1170"/>
                      </a:lnTo>
                      <a:lnTo>
                        <a:pt x="504" y="1111"/>
                      </a:lnTo>
                      <a:lnTo>
                        <a:pt x="444" y="1049"/>
                      </a:lnTo>
                      <a:lnTo>
                        <a:pt x="388" y="984"/>
                      </a:lnTo>
                      <a:lnTo>
                        <a:pt x="334" y="918"/>
                      </a:lnTo>
                      <a:lnTo>
                        <a:pt x="285" y="850"/>
                      </a:lnTo>
                      <a:lnTo>
                        <a:pt x="240" y="780"/>
                      </a:lnTo>
                      <a:lnTo>
                        <a:pt x="198" y="708"/>
                      </a:lnTo>
                      <a:lnTo>
                        <a:pt x="159" y="635"/>
                      </a:lnTo>
                      <a:lnTo>
                        <a:pt x="125" y="560"/>
                      </a:lnTo>
                      <a:lnTo>
                        <a:pt x="95" y="486"/>
                      </a:lnTo>
                      <a:lnTo>
                        <a:pt x="68" y="410"/>
                      </a:lnTo>
                      <a:lnTo>
                        <a:pt x="46" y="333"/>
                      </a:lnTo>
                      <a:lnTo>
                        <a:pt x="29" y="258"/>
                      </a:lnTo>
                      <a:lnTo>
                        <a:pt x="15" y="181"/>
                      </a:lnTo>
                      <a:lnTo>
                        <a:pt x="6" y="105"/>
                      </a:lnTo>
                      <a:lnTo>
                        <a:pt x="0" y="30"/>
                      </a:lnTo>
                      <a:lnTo>
                        <a:pt x="166" y="15"/>
                      </a:lnTo>
                      <a:lnTo>
                        <a:pt x="328" y="0"/>
                      </a:lnTo>
                      <a:close/>
                    </a:path>
                  </a:pathLst>
                </a:custGeom>
                <a:solidFill>
                  <a:schemeClr val="bg1">
                    <a:alpha val="100000"/>
                  </a:schemeClr>
                </a:solidFill>
                <a:ln w="0">
                  <a:noFill/>
                  <a:prstDash val="solid"/>
                  <a:round/>
                </a:ln>
              </p:spPr>
              <p:txBody>
                <a:bodyPr vert="horz" wrap="square" lIns="91440" tIns="45720" rIns="91440" bIns="45720" numCol="1" anchor="t" anchorCtr="false" compatLnSpc="true"/>
                <a:lstStyle/>
                <a:p>
                  <a:pPr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endParaRPr lang="en-US" sz="1200">
                    <a:solidFill>
                      <a:srgbClr val="404040">
                        <a:alpha val="100000"/>
                      </a:srgbClr>
                    </a:solidFill>
                    <a:latin typeface="默认字体"/>
                    <a:ea typeface="默认字体"/>
                    <a:cs typeface="思源黑体 CN Regular"/>
                    <a:sym typeface="思源宋体 CN"/>
                  </a:endParaRPr>
                </a:p>
              </p:txBody>
            </p:sp>
            <p:sp>
              <p:nvSpPr>
                <p:cNvPr id="366" name=""/>
                <p:cNvSpPr/>
                <p:nvPr/>
              </p:nvSpPr>
              <p:spPr bwMode="auto">
                <a:xfrm>
                  <a:off x="1810" y="886"/>
                  <a:ext cx="55" cy="63"/>
                </a:xfrm>
                <a:custGeom>
                  <a:avLst/>
                  <a:gdLst>
                    <a:gd name="T0" fmla="*/ 197 w 828"/>
                    <a:gd name="T1" fmla="*/ 0 h 942"/>
                    <a:gd name="T2" fmla="*/ 275 w 828"/>
                    <a:gd name="T3" fmla="*/ 60 h 942"/>
                    <a:gd name="T4" fmla="*/ 349 w 828"/>
                    <a:gd name="T5" fmla="*/ 122 h 942"/>
                    <a:gd name="T6" fmla="*/ 418 w 828"/>
                    <a:gd name="T7" fmla="*/ 188 h 942"/>
                    <a:gd name="T8" fmla="*/ 484 w 828"/>
                    <a:gd name="T9" fmla="*/ 257 h 942"/>
                    <a:gd name="T10" fmla="*/ 546 w 828"/>
                    <a:gd name="T11" fmla="*/ 328 h 942"/>
                    <a:gd name="T12" fmla="*/ 603 w 828"/>
                    <a:gd name="T13" fmla="*/ 403 h 942"/>
                    <a:gd name="T14" fmla="*/ 656 w 828"/>
                    <a:gd name="T15" fmla="*/ 480 h 942"/>
                    <a:gd name="T16" fmla="*/ 705 w 828"/>
                    <a:gd name="T17" fmla="*/ 561 h 942"/>
                    <a:gd name="T18" fmla="*/ 750 w 828"/>
                    <a:gd name="T19" fmla="*/ 646 h 942"/>
                    <a:gd name="T20" fmla="*/ 791 w 828"/>
                    <a:gd name="T21" fmla="*/ 733 h 942"/>
                    <a:gd name="T22" fmla="*/ 828 w 828"/>
                    <a:gd name="T23" fmla="*/ 825 h 942"/>
                    <a:gd name="T24" fmla="*/ 718 w 828"/>
                    <a:gd name="T25" fmla="*/ 865 h 942"/>
                    <a:gd name="T26" fmla="*/ 611 w 828"/>
                    <a:gd name="T27" fmla="*/ 903 h 942"/>
                    <a:gd name="T28" fmla="*/ 504 w 828"/>
                    <a:gd name="T29" fmla="*/ 942 h 942"/>
                    <a:gd name="T30" fmla="*/ 472 w 828"/>
                    <a:gd name="T31" fmla="*/ 862 h 942"/>
                    <a:gd name="T32" fmla="*/ 435 w 828"/>
                    <a:gd name="T33" fmla="*/ 786 h 942"/>
                    <a:gd name="T34" fmla="*/ 394 w 828"/>
                    <a:gd name="T35" fmla="*/ 712 h 942"/>
                    <a:gd name="T36" fmla="*/ 349 w 828"/>
                    <a:gd name="T37" fmla="*/ 641 h 942"/>
                    <a:gd name="T38" fmla="*/ 300 w 828"/>
                    <a:gd name="T39" fmla="*/ 573 h 942"/>
                    <a:gd name="T40" fmla="*/ 247 w 828"/>
                    <a:gd name="T41" fmla="*/ 508 h 942"/>
                    <a:gd name="T42" fmla="*/ 190 w 828"/>
                    <a:gd name="T43" fmla="*/ 447 h 942"/>
                    <a:gd name="T44" fmla="*/ 130 w 828"/>
                    <a:gd name="T45" fmla="*/ 389 h 942"/>
                    <a:gd name="T46" fmla="*/ 67 w 828"/>
                    <a:gd name="T47" fmla="*/ 334 h 942"/>
                    <a:gd name="T48" fmla="*/ 0 w 828"/>
                    <a:gd name="T49" fmla="*/ 283 h 942"/>
                    <a:gd name="T50" fmla="*/ 66 w 828"/>
                    <a:gd name="T51" fmla="*/ 188 h 942"/>
                    <a:gd name="T52" fmla="*/ 132 w 828"/>
                    <a:gd name="T53" fmla="*/ 94 h 942"/>
                    <a:gd name="T54" fmla="*/ 197 w 828"/>
                    <a:gd name="T55" fmla="*/ 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828" h="942">
                      <a:moveTo>
                        <a:pt x="197" y="0"/>
                      </a:moveTo>
                      <a:lnTo>
                        <a:pt x="275" y="60"/>
                      </a:lnTo>
                      <a:lnTo>
                        <a:pt x="349" y="122"/>
                      </a:lnTo>
                      <a:lnTo>
                        <a:pt x="418" y="188"/>
                      </a:lnTo>
                      <a:lnTo>
                        <a:pt x="484" y="257"/>
                      </a:lnTo>
                      <a:lnTo>
                        <a:pt x="546" y="328"/>
                      </a:lnTo>
                      <a:lnTo>
                        <a:pt x="603" y="403"/>
                      </a:lnTo>
                      <a:lnTo>
                        <a:pt x="656" y="480"/>
                      </a:lnTo>
                      <a:lnTo>
                        <a:pt x="705" y="561"/>
                      </a:lnTo>
                      <a:lnTo>
                        <a:pt x="750" y="646"/>
                      </a:lnTo>
                      <a:lnTo>
                        <a:pt x="791" y="733"/>
                      </a:lnTo>
                      <a:lnTo>
                        <a:pt x="828" y="825"/>
                      </a:lnTo>
                      <a:lnTo>
                        <a:pt x="718" y="865"/>
                      </a:lnTo>
                      <a:lnTo>
                        <a:pt x="611" y="903"/>
                      </a:lnTo>
                      <a:lnTo>
                        <a:pt x="504" y="942"/>
                      </a:lnTo>
                      <a:lnTo>
                        <a:pt x="472" y="862"/>
                      </a:lnTo>
                      <a:lnTo>
                        <a:pt x="435" y="786"/>
                      </a:lnTo>
                      <a:lnTo>
                        <a:pt x="394" y="712"/>
                      </a:lnTo>
                      <a:lnTo>
                        <a:pt x="349" y="641"/>
                      </a:lnTo>
                      <a:lnTo>
                        <a:pt x="300" y="573"/>
                      </a:lnTo>
                      <a:lnTo>
                        <a:pt x="247" y="508"/>
                      </a:lnTo>
                      <a:lnTo>
                        <a:pt x="190" y="447"/>
                      </a:lnTo>
                      <a:lnTo>
                        <a:pt x="130" y="389"/>
                      </a:lnTo>
                      <a:lnTo>
                        <a:pt x="67" y="334"/>
                      </a:lnTo>
                      <a:lnTo>
                        <a:pt x="0" y="283"/>
                      </a:lnTo>
                      <a:lnTo>
                        <a:pt x="66" y="188"/>
                      </a:lnTo>
                      <a:lnTo>
                        <a:pt x="132" y="94"/>
                      </a:lnTo>
                      <a:lnTo>
                        <a:pt x="197" y="0"/>
                      </a:lnTo>
                      <a:close/>
                    </a:path>
                  </a:pathLst>
                </a:custGeom>
                <a:solidFill>
                  <a:schemeClr val="bg1">
                    <a:alpha val="100000"/>
                  </a:schemeClr>
                </a:solidFill>
                <a:ln w="0">
                  <a:noFill/>
                  <a:prstDash val="solid"/>
                  <a:round/>
                </a:ln>
              </p:spPr>
              <p:txBody>
                <a:bodyPr vert="horz" wrap="square" lIns="91440" tIns="45720" rIns="91440" bIns="45720" numCol="1" anchor="t" anchorCtr="false" compatLnSpc="true"/>
                <a:lstStyle/>
                <a:p>
                  <a:pPr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endParaRPr lang="en-US" sz="1200">
                    <a:solidFill>
                      <a:srgbClr val="404040">
                        <a:alpha val="100000"/>
                      </a:srgbClr>
                    </a:solidFill>
                    <a:latin typeface="默认字体"/>
                    <a:ea typeface="默认字体"/>
                    <a:cs typeface="思源黑体 CN Regular"/>
                    <a:sym typeface="思源宋体 CN"/>
                  </a:endParaRPr>
                </a:p>
              </p:txBody>
            </p:sp>
            <p:sp>
              <p:nvSpPr>
                <p:cNvPr id="367" name=""/>
                <p:cNvSpPr>
                  <a:spLocks noEditPoints="true"/>
                </p:cNvSpPr>
                <p:nvPr/>
              </p:nvSpPr>
              <p:spPr bwMode="auto">
                <a:xfrm>
                  <a:off x="1782" y="950"/>
                  <a:ext cx="33" cy="81"/>
                </a:xfrm>
                <a:custGeom>
                  <a:avLst/>
                  <a:gdLst>
                    <a:gd name="T0" fmla="*/ 112 w 495"/>
                    <a:gd name="T1" fmla="*/ 113 h 1223"/>
                    <a:gd name="T2" fmla="*/ 112 w 495"/>
                    <a:gd name="T3" fmla="*/ 1110 h 1223"/>
                    <a:gd name="T4" fmla="*/ 383 w 495"/>
                    <a:gd name="T5" fmla="*/ 1110 h 1223"/>
                    <a:gd name="T6" fmla="*/ 383 w 495"/>
                    <a:gd name="T7" fmla="*/ 113 h 1223"/>
                    <a:gd name="T8" fmla="*/ 112 w 495"/>
                    <a:gd name="T9" fmla="*/ 113 h 1223"/>
                    <a:gd name="T10" fmla="*/ 56 w 495"/>
                    <a:gd name="T11" fmla="*/ 0 h 1223"/>
                    <a:gd name="T12" fmla="*/ 439 w 495"/>
                    <a:gd name="T13" fmla="*/ 0 h 1223"/>
                    <a:gd name="T14" fmla="*/ 456 w 495"/>
                    <a:gd name="T15" fmla="*/ 3 h 1223"/>
                    <a:gd name="T16" fmla="*/ 472 w 495"/>
                    <a:gd name="T17" fmla="*/ 10 h 1223"/>
                    <a:gd name="T18" fmla="*/ 485 w 495"/>
                    <a:gd name="T19" fmla="*/ 23 h 1223"/>
                    <a:gd name="T20" fmla="*/ 492 w 495"/>
                    <a:gd name="T21" fmla="*/ 37 h 1223"/>
                    <a:gd name="T22" fmla="*/ 495 w 495"/>
                    <a:gd name="T23" fmla="*/ 55 h 1223"/>
                    <a:gd name="T24" fmla="*/ 495 w 495"/>
                    <a:gd name="T25" fmla="*/ 1167 h 1223"/>
                    <a:gd name="T26" fmla="*/ 492 w 495"/>
                    <a:gd name="T27" fmla="*/ 1185 h 1223"/>
                    <a:gd name="T28" fmla="*/ 485 w 495"/>
                    <a:gd name="T29" fmla="*/ 1200 h 1223"/>
                    <a:gd name="T30" fmla="*/ 472 w 495"/>
                    <a:gd name="T31" fmla="*/ 1212 h 1223"/>
                    <a:gd name="T32" fmla="*/ 456 w 495"/>
                    <a:gd name="T33" fmla="*/ 1220 h 1223"/>
                    <a:gd name="T34" fmla="*/ 439 w 495"/>
                    <a:gd name="T35" fmla="*/ 1223 h 1223"/>
                    <a:gd name="T36" fmla="*/ 56 w 495"/>
                    <a:gd name="T37" fmla="*/ 1223 h 1223"/>
                    <a:gd name="T38" fmla="*/ 38 w 495"/>
                    <a:gd name="T39" fmla="*/ 1220 h 1223"/>
                    <a:gd name="T40" fmla="*/ 22 w 495"/>
                    <a:gd name="T41" fmla="*/ 1212 h 1223"/>
                    <a:gd name="T42" fmla="*/ 11 w 495"/>
                    <a:gd name="T43" fmla="*/ 1200 h 1223"/>
                    <a:gd name="T44" fmla="*/ 2 w 495"/>
                    <a:gd name="T45" fmla="*/ 1185 h 1223"/>
                    <a:gd name="T46" fmla="*/ 0 w 495"/>
                    <a:gd name="T47" fmla="*/ 1167 h 1223"/>
                    <a:gd name="T48" fmla="*/ 0 w 495"/>
                    <a:gd name="T49" fmla="*/ 55 h 1223"/>
                    <a:gd name="T50" fmla="*/ 2 w 495"/>
                    <a:gd name="T51" fmla="*/ 37 h 1223"/>
                    <a:gd name="T52" fmla="*/ 11 w 495"/>
                    <a:gd name="T53" fmla="*/ 23 h 1223"/>
                    <a:gd name="T54" fmla="*/ 22 w 495"/>
                    <a:gd name="T55" fmla="*/ 10 h 1223"/>
                    <a:gd name="T56" fmla="*/ 38 w 495"/>
                    <a:gd name="T57" fmla="*/ 3 h 1223"/>
                    <a:gd name="T58" fmla="*/ 56 w 495"/>
                    <a:gd name="T59" fmla="*/ 0 h 12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495" h="1223">
                      <a:moveTo>
                        <a:pt x="112" y="113"/>
                      </a:moveTo>
                      <a:lnTo>
                        <a:pt x="112" y="1110"/>
                      </a:lnTo>
                      <a:lnTo>
                        <a:pt x="383" y="1110"/>
                      </a:lnTo>
                      <a:lnTo>
                        <a:pt x="383" y="113"/>
                      </a:lnTo>
                      <a:lnTo>
                        <a:pt x="112" y="113"/>
                      </a:lnTo>
                      <a:close/>
                      <a:moveTo>
                        <a:pt x="56" y="0"/>
                      </a:moveTo>
                      <a:lnTo>
                        <a:pt x="439" y="0"/>
                      </a:lnTo>
                      <a:lnTo>
                        <a:pt x="456" y="3"/>
                      </a:lnTo>
                      <a:lnTo>
                        <a:pt x="472" y="10"/>
                      </a:lnTo>
                      <a:lnTo>
                        <a:pt x="485" y="23"/>
                      </a:lnTo>
                      <a:lnTo>
                        <a:pt x="492" y="37"/>
                      </a:lnTo>
                      <a:lnTo>
                        <a:pt x="495" y="55"/>
                      </a:lnTo>
                      <a:lnTo>
                        <a:pt x="495" y="1167"/>
                      </a:lnTo>
                      <a:lnTo>
                        <a:pt x="492" y="1185"/>
                      </a:lnTo>
                      <a:lnTo>
                        <a:pt x="485" y="1200"/>
                      </a:lnTo>
                      <a:lnTo>
                        <a:pt x="472" y="1212"/>
                      </a:lnTo>
                      <a:lnTo>
                        <a:pt x="456" y="1220"/>
                      </a:lnTo>
                      <a:lnTo>
                        <a:pt x="439" y="1223"/>
                      </a:lnTo>
                      <a:lnTo>
                        <a:pt x="56" y="1223"/>
                      </a:lnTo>
                      <a:lnTo>
                        <a:pt x="38" y="1220"/>
                      </a:lnTo>
                      <a:lnTo>
                        <a:pt x="22" y="1212"/>
                      </a:lnTo>
                      <a:lnTo>
                        <a:pt x="11" y="1200"/>
                      </a:lnTo>
                      <a:lnTo>
                        <a:pt x="2" y="1185"/>
                      </a:lnTo>
                      <a:lnTo>
                        <a:pt x="0" y="1167"/>
                      </a:lnTo>
                      <a:lnTo>
                        <a:pt x="0" y="55"/>
                      </a:lnTo>
                      <a:lnTo>
                        <a:pt x="2" y="37"/>
                      </a:lnTo>
                      <a:lnTo>
                        <a:pt x="11" y="23"/>
                      </a:lnTo>
                      <a:lnTo>
                        <a:pt x="22" y="10"/>
                      </a:lnTo>
                      <a:lnTo>
                        <a:pt x="38" y="3"/>
                      </a:lnTo>
                      <a:lnTo>
                        <a:pt x="56" y="0"/>
                      </a:lnTo>
                      <a:close/>
                    </a:path>
                  </a:pathLst>
                </a:custGeom>
                <a:solidFill>
                  <a:schemeClr val="bg1">
                    <a:alpha val="100000"/>
                  </a:schemeClr>
                </a:solidFill>
                <a:ln w="0">
                  <a:noFill/>
                  <a:prstDash val="solid"/>
                  <a:round/>
                </a:ln>
              </p:spPr>
              <p:txBody>
                <a:bodyPr vert="horz" wrap="square" lIns="91440" tIns="45720" rIns="91440" bIns="45720" numCol="1" anchor="t" anchorCtr="false" compatLnSpc="true"/>
                <a:lstStyle/>
                <a:p>
                  <a:pPr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endParaRPr lang="en-US" sz="1200">
                    <a:solidFill>
                      <a:srgbClr val="404040">
                        <a:alpha val="100000"/>
                      </a:srgbClr>
                    </a:solidFill>
                    <a:latin typeface="默认字体"/>
                    <a:ea typeface="默认字体"/>
                    <a:cs typeface="思源黑体 CN Regular"/>
                    <a:sym typeface="思源宋体 CN"/>
                  </a:endParaRPr>
                </a:p>
              </p:txBody>
            </p:sp>
            <p:sp>
              <p:nvSpPr>
                <p:cNvPr id="368" name=""/>
                <p:cNvSpPr>
                  <a:spLocks noEditPoints="true"/>
                </p:cNvSpPr>
                <p:nvPr/>
              </p:nvSpPr>
              <p:spPr bwMode="auto">
                <a:xfrm>
                  <a:off x="1700" y="969"/>
                  <a:ext cx="33" cy="62"/>
                </a:xfrm>
                <a:custGeom>
                  <a:avLst/>
                  <a:gdLst>
                    <a:gd name="T0" fmla="*/ 112 w 495"/>
                    <a:gd name="T1" fmla="*/ 728 h 928"/>
                    <a:gd name="T2" fmla="*/ 112 w 495"/>
                    <a:gd name="T3" fmla="*/ 815 h 928"/>
                    <a:gd name="T4" fmla="*/ 199 w 495"/>
                    <a:gd name="T5" fmla="*/ 815 h 928"/>
                    <a:gd name="T6" fmla="*/ 112 w 495"/>
                    <a:gd name="T7" fmla="*/ 728 h 928"/>
                    <a:gd name="T8" fmla="*/ 112 w 495"/>
                    <a:gd name="T9" fmla="*/ 551 h 928"/>
                    <a:gd name="T10" fmla="*/ 112 w 495"/>
                    <a:gd name="T11" fmla="*/ 639 h 928"/>
                    <a:gd name="T12" fmla="*/ 288 w 495"/>
                    <a:gd name="T13" fmla="*/ 815 h 928"/>
                    <a:gd name="T14" fmla="*/ 288 w 495"/>
                    <a:gd name="T15" fmla="*/ 817 h 928"/>
                    <a:gd name="T16" fmla="*/ 376 w 495"/>
                    <a:gd name="T17" fmla="*/ 817 h 928"/>
                    <a:gd name="T18" fmla="*/ 112 w 495"/>
                    <a:gd name="T19" fmla="*/ 551 h 928"/>
                    <a:gd name="T20" fmla="*/ 112 w 495"/>
                    <a:gd name="T21" fmla="*/ 372 h 928"/>
                    <a:gd name="T22" fmla="*/ 112 w 495"/>
                    <a:gd name="T23" fmla="*/ 461 h 928"/>
                    <a:gd name="T24" fmla="*/ 383 w 495"/>
                    <a:gd name="T25" fmla="*/ 734 h 928"/>
                    <a:gd name="T26" fmla="*/ 383 w 495"/>
                    <a:gd name="T27" fmla="*/ 644 h 928"/>
                    <a:gd name="T28" fmla="*/ 112 w 495"/>
                    <a:gd name="T29" fmla="*/ 372 h 928"/>
                    <a:gd name="T30" fmla="*/ 112 w 495"/>
                    <a:gd name="T31" fmla="*/ 194 h 928"/>
                    <a:gd name="T32" fmla="*/ 112 w 495"/>
                    <a:gd name="T33" fmla="*/ 283 h 928"/>
                    <a:gd name="T34" fmla="*/ 383 w 495"/>
                    <a:gd name="T35" fmla="*/ 555 h 928"/>
                    <a:gd name="T36" fmla="*/ 383 w 495"/>
                    <a:gd name="T37" fmla="*/ 467 h 928"/>
                    <a:gd name="T38" fmla="*/ 112 w 495"/>
                    <a:gd name="T39" fmla="*/ 194 h 928"/>
                    <a:gd name="T40" fmla="*/ 119 w 495"/>
                    <a:gd name="T41" fmla="*/ 113 h 928"/>
                    <a:gd name="T42" fmla="*/ 383 w 495"/>
                    <a:gd name="T43" fmla="*/ 378 h 928"/>
                    <a:gd name="T44" fmla="*/ 383 w 495"/>
                    <a:gd name="T45" fmla="*/ 288 h 928"/>
                    <a:gd name="T46" fmla="*/ 208 w 495"/>
                    <a:gd name="T47" fmla="*/ 113 h 928"/>
                    <a:gd name="T48" fmla="*/ 119 w 495"/>
                    <a:gd name="T49" fmla="*/ 113 h 928"/>
                    <a:gd name="T50" fmla="*/ 296 w 495"/>
                    <a:gd name="T51" fmla="*/ 112 h 928"/>
                    <a:gd name="T52" fmla="*/ 383 w 495"/>
                    <a:gd name="T53" fmla="*/ 199 h 928"/>
                    <a:gd name="T54" fmla="*/ 383 w 495"/>
                    <a:gd name="T55" fmla="*/ 112 h 928"/>
                    <a:gd name="T56" fmla="*/ 296 w 495"/>
                    <a:gd name="T57" fmla="*/ 112 h 928"/>
                    <a:gd name="T58" fmla="*/ 56 w 495"/>
                    <a:gd name="T59" fmla="*/ 0 h 928"/>
                    <a:gd name="T60" fmla="*/ 439 w 495"/>
                    <a:gd name="T61" fmla="*/ 0 h 928"/>
                    <a:gd name="T62" fmla="*/ 457 w 495"/>
                    <a:gd name="T63" fmla="*/ 3 h 928"/>
                    <a:gd name="T64" fmla="*/ 473 w 495"/>
                    <a:gd name="T65" fmla="*/ 10 h 928"/>
                    <a:gd name="T66" fmla="*/ 484 w 495"/>
                    <a:gd name="T67" fmla="*/ 23 h 928"/>
                    <a:gd name="T68" fmla="*/ 493 w 495"/>
                    <a:gd name="T69" fmla="*/ 37 h 928"/>
                    <a:gd name="T70" fmla="*/ 495 w 495"/>
                    <a:gd name="T71" fmla="*/ 55 h 928"/>
                    <a:gd name="T72" fmla="*/ 495 w 495"/>
                    <a:gd name="T73" fmla="*/ 872 h 928"/>
                    <a:gd name="T74" fmla="*/ 493 w 495"/>
                    <a:gd name="T75" fmla="*/ 890 h 928"/>
                    <a:gd name="T76" fmla="*/ 484 w 495"/>
                    <a:gd name="T77" fmla="*/ 905 h 928"/>
                    <a:gd name="T78" fmla="*/ 473 w 495"/>
                    <a:gd name="T79" fmla="*/ 917 h 928"/>
                    <a:gd name="T80" fmla="*/ 457 w 495"/>
                    <a:gd name="T81" fmla="*/ 925 h 928"/>
                    <a:gd name="T82" fmla="*/ 439 w 495"/>
                    <a:gd name="T83" fmla="*/ 928 h 928"/>
                    <a:gd name="T84" fmla="*/ 56 w 495"/>
                    <a:gd name="T85" fmla="*/ 928 h 928"/>
                    <a:gd name="T86" fmla="*/ 39 w 495"/>
                    <a:gd name="T87" fmla="*/ 925 h 928"/>
                    <a:gd name="T88" fmla="*/ 23 w 495"/>
                    <a:gd name="T89" fmla="*/ 917 h 928"/>
                    <a:gd name="T90" fmla="*/ 10 w 495"/>
                    <a:gd name="T91" fmla="*/ 905 h 928"/>
                    <a:gd name="T92" fmla="*/ 3 w 495"/>
                    <a:gd name="T93" fmla="*/ 890 h 928"/>
                    <a:gd name="T94" fmla="*/ 0 w 495"/>
                    <a:gd name="T95" fmla="*/ 872 h 928"/>
                    <a:gd name="T96" fmla="*/ 0 w 495"/>
                    <a:gd name="T97" fmla="*/ 55 h 928"/>
                    <a:gd name="T98" fmla="*/ 3 w 495"/>
                    <a:gd name="T99" fmla="*/ 37 h 928"/>
                    <a:gd name="T100" fmla="*/ 10 w 495"/>
                    <a:gd name="T101" fmla="*/ 23 h 928"/>
                    <a:gd name="T102" fmla="*/ 23 w 495"/>
                    <a:gd name="T103" fmla="*/ 10 h 928"/>
                    <a:gd name="T104" fmla="*/ 39 w 495"/>
                    <a:gd name="T105" fmla="*/ 3 h 928"/>
                    <a:gd name="T106" fmla="*/ 56 w 495"/>
                    <a:gd name="T107" fmla="*/ 0 h 9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495" h="928">
                      <a:moveTo>
                        <a:pt x="112" y="728"/>
                      </a:moveTo>
                      <a:lnTo>
                        <a:pt x="112" y="815"/>
                      </a:lnTo>
                      <a:lnTo>
                        <a:pt x="199" y="815"/>
                      </a:lnTo>
                      <a:lnTo>
                        <a:pt x="112" y="728"/>
                      </a:lnTo>
                      <a:close/>
                      <a:moveTo>
                        <a:pt x="112" y="551"/>
                      </a:moveTo>
                      <a:lnTo>
                        <a:pt x="112" y="639"/>
                      </a:lnTo>
                      <a:lnTo>
                        <a:pt x="288" y="815"/>
                      </a:lnTo>
                      <a:lnTo>
                        <a:pt x="288" y="817"/>
                      </a:lnTo>
                      <a:lnTo>
                        <a:pt x="376" y="817"/>
                      </a:lnTo>
                      <a:lnTo>
                        <a:pt x="112" y="551"/>
                      </a:lnTo>
                      <a:close/>
                      <a:moveTo>
                        <a:pt x="112" y="372"/>
                      </a:moveTo>
                      <a:lnTo>
                        <a:pt x="112" y="461"/>
                      </a:lnTo>
                      <a:lnTo>
                        <a:pt x="383" y="734"/>
                      </a:lnTo>
                      <a:lnTo>
                        <a:pt x="383" y="644"/>
                      </a:lnTo>
                      <a:lnTo>
                        <a:pt x="112" y="372"/>
                      </a:lnTo>
                      <a:close/>
                      <a:moveTo>
                        <a:pt x="112" y="194"/>
                      </a:moveTo>
                      <a:lnTo>
                        <a:pt x="112" y="283"/>
                      </a:lnTo>
                      <a:lnTo>
                        <a:pt x="383" y="555"/>
                      </a:lnTo>
                      <a:lnTo>
                        <a:pt x="383" y="467"/>
                      </a:lnTo>
                      <a:lnTo>
                        <a:pt x="112" y="194"/>
                      </a:lnTo>
                      <a:close/>
                      <a:moveTo>
                        <a:pt x="119" y="113"/>
                      </a:moveTo>
                      <a:lnTo>
                        <a:pt x="383" y="378"/>
                      </a:lnTo>
                      <a:lnTo>
                        <a:pt x="383" y="288"/>
                      </a:lnTo>
                      <a:lnTo>
                        <a:pt x="208" y="113"/>
                      </a:lnTo>
                      <a:lnTo>
                        <a:pt x="119" y="113"/>
                      </a:lnTo>
                      <a:close/>
                      <a:moveTo>
                        <a:pt x="296" y="112"/>
                      </a:moveTo>
                      <a:lnTo>
                        <a:pt x="383" y="199"/>
                      </a:lnTo>
                      <a:lnTo>
                        <a:pt x="383" y="112"/>
                      </a:lnTo>
                      <a:lnTo>
                        <a:pt x="296" y="112"/>
                      </a:lnTo>
                      <a:close/>
                      <a:moveTo>
                        <a:pt x="56" y="0"/>
                      </a:moveTo>
                      <a:lnTo>
                        <a:pt x="439" y="0"/>
                      </a:lnTo>
                      <a:lnTo>
                        <a:pt x="457" y="3"/>
                      </a:lnTo>
                      <a:lnTo>
                        <a:pt x="473" y="10"/>
                      </a:lnTo>
                      <a:lnTo>
                        <a:pt x="484" y="23"/>
                      </a:lnTo>
                      <a:lnTo>
                        <a:pt x="493" y="37"/>
                      </a:lnTo>
                      <a:lnTo>
                        <a:pt x="495" y="55"/>
                      </a:lnTo>
                      <a:lnTo>
                        <a:pt x="495" y="872"/>
                      </a:lnTo>
                      <a:lnTo>
                        <a:pt x="493" y="890"/>
                      </a:lnTo>
                      <a:lnTo>
                        <a:pt x="484" y="905"/>
                      </a:lnTo>
                      <a:lnTo>
                        <a:pt x="473" y="917"/>
                      </a:lnTo>
                      <a:lnTo>
                        <a:pt x="457" y="925"/>
                      </a:lnTo>
                      <a:lnTo>
                        <a:pt x="439" y="928"/>
                      </a:lnTo>
                      <a:lnTo>
                        <a:pt x="56" y="928"/>
                      </a:lnTo>
                      <a:lnTo>
                        <a:pt x="39" y="925"/>
                      </a:lnTo>
                      <a:lnTo>
                        <a:pt x="23" y="917"/>
                      </a:lnTo>
                      <a:lnTo>
                        <a:pt x="10" y="905"/>
                      </a:lnTo>
                      <a:lnTo>
                        <a:pt x="3" y="890"/>
                      </a:lnTo>
                      <a:lnTo>
                        <a:pt x="0" y="872"/>
                      </a:lnTo>
                      <a:lnTo>
                        <a:pt x="0" y="55"/>
                      </a:lnTo>
                      <a:lnTo>
                        <a:pt x="3" y="37"/>
                      </a:lnTo>
                      <a:lnTo>
                        <a:pt x="10" y="23"/>
                      </a:lnTo>
                      <a:lnTo>
                        <a:pt x="23" y="10"/>
                      </a:lnTo>
                      <a:lnTo>
                        <a:pt x="39" y="3"/>
                      </a:lnTo>
                      <a:lnTo>
                        <a:pt x="56" y="0"/>
                      </a:lnTo>
                      <a:close/>
                    </a:path>
                  </a:pathLst>
                </a:custGeom>
                <a:solidFill>
                  <a:schemeClr val="bg1">
                    <a:alpha val="100000"/>
                  </a:schemeClr>
                </a:solidFill>
                <a:ln w="0">
                  <a:noFill/>
                  <a:prstDash val="solid"/>
                  <a:round/>
                </a:ln>
              </p:spPr>
              <p:txBody>
                <a:bodyPr vert="horz" wrap="square" lIns="91440" tIns="45720" rIns="91440" bIns="45720" numCol="1" anchor="t" anchorCtr="false" compatLnSpc="true"/>
                <a:lstStyle/>
                <a:p>
                  <a:pPr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endParaRPr lang="en-US" sz="1200">
                    <a:solidFill>
                      <a:srgbClr val="404040">
                        <a:alpha val="100000"/>
                      </a:srgbClr>
                    </a:solidFill>
                    <a:latin typeface="默认字体"/>
                    <a:ea typeface="默认字体"/>
                    <a:cs typeface="思源黑体 CN Regular"/>
                    <a:sym typeface="思源宋体 CN"/>
                  </a:endParaRPr>
                </a:p>
              </p:txBody>
            </p:sp>
            <p:sp>
              <p:nvSpPr>
                <p:cNvPr id="369" name=""/>
                <p:cNvSpPr/>
                <p:nvPr/>
              </p:nvSpPr>
              <p:spPr bwMode="auto">
                <a:xfrm>
                  <a:off x="1741" y="920"/>
                  <a:ext cx="33" cy="111"/>
                </a:xfrm>
                <a:custGeom>
                  <a:avLst/>
                  <a:gdLst>
                    <a:gd name="T0" fmla="*/ 57 w 495"/>
                    <a:gd name="T1" fmla="*/ 0 h 1675"/>
                    <a:gd name="T2" fmla="*/ 439 w 495"/>
                    <a:gd name="T3" fmla="*/ 0 h 1675"/>
                    <a:gd name="T4" fmla="*/ 457 w 495"/>
                    <a:gd name="T5" fmla="*/ 3 h 1675"/>
                    <a:gd name="T6" fmla="*/ 472 w 495"/>
                    <a:gd name="T7" fmla="*/ 11 h 1675"/>
                    <a:gd name="T8" fmla="*/ 484 w 495"/>
                    <a:gd name="T9" fmla="*/ 23 h 1675"/>
                    <a:gd name="T10" fmla="*/ 493 w 495"/>
                    <a:gd name="T11" fmla="*/ 39 h 1675"/>
                    <a:gd name="T12" fmla="*/ 495 w 495"/>
                    <a:gd name="T13" fmla="*/ 57 h 1675"/>
                    <a:gd name="T14" fmla="*/ 495 w 495"/>
                    <a:gd name="T15" fmla="*/ 1619 h 1675"/>
                    <a:gd name="T16" fmla="*/ 493 w 495"/>
                    <a:gd name="T17" fmla="*/ 1637 h 1675"/>
                    <a:gd name="T18" fmla="*/ 484 w 495"/>
                    <a:gd name="T19" fmla="*/ 1652 h 1675"/>
                    <a:gd name="T20" fmla="*/ 472 w 495"/>
                    <a:gd name="T21" fmla="*/ 1664 h 1675"/>
                    <a:gd name="T22" fmla="*/ 457 w 495"/>
                    <a:gd name="T23" fmla="*/ 1672 h 1675"/>
                    <a:gd name="T24" fmla="*/ 439 w 495"/>
                    <a:gd name="T25" fmla="*/ 1675 h 1675"/>
                    <a:gd name="T26" fmla="*/ 57 w 495"/>
                    <a:gd name="T27" fmla="*/ 1675 h 1675"/>
                    <a:gd name="T28" fmla="*/ 39 w 495"/>
                    <a:gd name="T29" fmla="*/ 1672 h 1675"/>
                    <a:gd name="T30" fmla="*/ 23 w 495"/>
                    <a:gd name="T31" fmla="*/ 1664 h 1675"/>
                    <a:gd name="T32" fmla="*/ 10 w 495"/>
                    <a:gd name="T33" fmla="*/ 1652 h 1675"/>
                    <a:gd name="T34" fmla="*/ 3 w 495"/>
                    <a:gd name="T35" fmla="*/ 1637 h 1675"/>
                    <a:gd name="T36" fmla="*/ 0 w 495"/>
                    <a:gd name="T37" fmla="*/ 1619 h 1675"/>
                    <a:gd name="T38" fmla="*/ 0 w 495"/>
                    <a:gd name="T39" fmla="*/ 57 h 1675"/>
                    <a:gd name="T40" fmla="*/ 3 w 495"/>
                    <a:gd name="T41" fmla="*/ 39 h 1675"/>
                    <a:gd name="T42" fmla="*/ 10 w 495"/>
                    <a:gd name="T43" fmla="*/ 23 h 1675"/>
                    <a:gd name="T44" fmla="*/ 23 w 495"/>
                    <a:gd name="T45" fmla="*/ 11 h 1675"/>
                    <a:gd name="T46" fmla="*/ 39 w 495"/>
                    <a:gd name="T47" fmla="*/ 3 h 1675"/>
                    <a:gd name="T48" fmla="*/ 57 w 495"/>
                    <a:gd name="T49" fmla="*/ 0 h 16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495" h="1675">
                      <a:moveTo>
                        <a:pt x="57" y="0"/>
                      </a:moveTo>
                      <a:lnTo>
                        <a:pt x="439" y="0"/>
                      </a:lnTo>
                      <a:lnTo>
                        <a:pt x="457" y="3"/>
                      </a:lnTo>
                      <a:lnTo>
                        <a:pt x="472" y="11"/>
                      </a:lnTo>
                      <a:lnTo>
                        <a:pt x="484" y="23"/>
                      </a:lnTo>
                      <a:lnTo>
                        <a:pt x="493" y="39"/>
                      </a:lnTo>
                      <a:lnTo>
                        <a:pt x="495" y="57"/>
                      </a:lnTo>
                      <a:lnTo>
                        <a:pt x="495" y="1619"/>
                      </a:lnTo>
                      <a:lnTo>
                        <a:pt x="493" y="1637"/>
                      </a:lnTo>
                      <a:lnTo>
                        <a:pt x="484" y="1652"/>
                      </a:lnTo>
                      <a:lnTo>
                        <a:pt x="472" y="1664"/>
                      </a:lnTo>
                      <a:lnTo>
                        <a:pt x="457" y="1672"/>
                      </a:lnTo>
                      <a:lnTo>
                        <a:pt x="439" y="1675"/>
                      </a:lnTo>
                      <a:lnTo>
                        <a:pt x="57" y="1675"/>
                      </a:lnTo>
                      <a:lnTo>
                        <a:pt x="39" y="1672"/>
                      </a:lnTo>
                      <a:lnTo>
                        <a:pt x="23" y="1664"/>
                      </a:lnTo>
                      <a:lnTo>
                        <a:pt x="10" y="1652"/>
                      </a:lnTo>
                      <a:lnTo>
                        <a:pt x="3" y="1637"/>
                      </a:lnTo>
                      <a:lnTo>
                        <a:pt x="0" y="1619"/>
                      </a:lnTo>
                      <a:lnTo>
                        <a:pt x="0" y="57"/>
                      </a:lnTo>
                      <a:lnTo>
                        <a:pt x="3" y="39"/>
                      </a:lnTo>
                      <a:lnTo>
                        <a:pt x="10" y="23"/>
                      </a:lnTo>
                      <a:lnTo>
                        <a:pt x="23" y="11"/>
                      </a:lnTo>
                      <a:lnTo>
                        <a:pt x="39" y="3"/>
                      </a:lnTo>
                      <a:lnTo>
                        <a:pt x="57" y="0"/>
                      </a:lnTo>
                      <a:close/>
                    </a:path>
                  </a:pathLst>
                </a:custGeom>
                <a:solidFill>
                  <a:schemeClr val="bg1">
                    <a:alpha val="100000"/>
                  </a:schemeClr>
                </a:solidFill>
                <a:ln w="0">
                  <a:noFill/>
                  <a:prstDash val="solid"/>
                  <a:round/>
                </a:ln>
              </p:spPr>
              <p:txBody>
                <a:bodyPr vert="horz" wrap="square" lIns="91440" tIns="45720" rIns="91440" bIns="45720" numCol="1" anchor="t" anchorCtr="false" compatLnSpc="true"/>
                <a:lstStyle/>
                <a:p>
                  <a:pPr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endParaRPr lang="en-US" sz="1200">
                    <a:solidFill>
                      <a:srgbClr val="404040">
                        <a:alpha val="100000"/>
                      </a:srgbClr>
                    </a:solidFill>
                    <a:latin typeface="默认字体"/>
                    <a:ea typeface="默认字体"/>
                    <a:cs typeface="思源黑体 CN Regular"/>
                    <a:sym typeface="思源宋体 CN"/>
                  </a:endParaRPr>
                </a:p>
              </p:txBody>
            </p:sp>
          </p:grpSp>
          <p:sp>
            <p:nvSpPr>
              <p:cNvPr id="370" name="" descr="{&quot;isTemplate&quot;:true,&quot;type&quot;:&quot;content&quot;,&quot;canOmit&quot;:false,&quot;range&quot;:0}"/>
              <p:cNvSpPr/>
              <p:nvPr/>
            </p:nvSpPr>
            <p:spPr>
              <a:xfrm rot="0" flipH="false" flipV="false">
                <a:off x="2027994" y="2482515"/>
                <a:ext cx="3600450" cy="1015364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pPr marL="0" indent="0">
                  <a:lnSpc>
                    <a:spcPct val="130000"/>
                  </a:lnSpc>
                  <a:buNone/>
                  <a:defRPr sz="1800">
                    <a:solidFill>
                      <a:schemeClr val="tx1">
                        <a:alpha val="100000"/>
                      </a:schemeClr>
                    </a:solidFill>
                    <a:latin typeface="等线"/>
                    <a:ea typeface="等线"/>
                    <a:cs typeface="+mn-cs"/>
                  </a:defRPr>
                </a:pPr>
                <a:r>
                  <a:rPr lang="zh-CN" sz="1400">
                    <a:solidFill>
                      <a:schemeClr val="tx1">
                        <a:alpha val="100000"/>
                      </a:schemeClr>
                    </a:solidFill>
                    <a:latin typeface="默认字体"/>
                    <a:ea typeface="默认字体"/>
                    <a:cs typeface="思源黑体 CN Regular"/>
                    <a:sym typeface="思源宋体 CN"/>
                  </a:rPr>
                  <a:t>不同级别用户交易时，手续费用有显著差异，如一星会员需支付</a:t>
                </a:r>
                <a:r>
                  <a:rPr lang="en-US" sz="1400">
                    <a:solidFill>
                      <a:schemeClr val="tx1">
                        <a:alpha val="100000"/>
                      </a:schemeClr>
                    </a:solidFill>
                    <a:latin typeface="默认字体"/>
                    <a:ea typeface="默认字体"/>
                    <a:cs typeface="思源黑体 CN Regular"/>
                    <a:sym typeface="思源宋体 CN"/>
                  </a:rPr>
                  <a:t>30</a:t>
                </a:r>
                <a:r>
                  <a:rPr lang="zh-CN" sz="1400">
                    <a:solidFill>
                      <a:schemeClr val="tx1">
                        <a:alpha val="100000"/>
                      </a:schemeClr>
                    </a:solidFill>
                    <a:latin typeface="默认字体"/>
                    <a:ea typeface="默认字体"/>
                    <a:cs typeface="思源黑体 CN Regular"/>
                    <a:sym typeface="思源宋体 CN"/>
                  </a:rPr>
                  <a:t>手续，五星侧手续降低至</a:t>
                </a:r>
                <a:r>
                  <a:rPr lang="en-US" sz="1400">
                    <a:solidFill>
                      <a:schemeClr val="tx1">
                        <a:alpha val="100000"/>
                      </a:schemeClr>
                    </a:solidFill>
                    <a:latin typeface="默认字体"/>
                    <a:ea typeface="默认字体"/>
                    <a:cs typeface="思源黑体 CN Regular"/>
                    <a:sym typeface="思源宋体 CN"/>
                  </a:rPr>
                  <a:t>10%</a:t>
                </a:r>
                <a:r>
                  <a:rPr lang="zh-CN" sz="1400">
                    <a:solidFill>
                      <a:schemeClr val="tx1">
                        <a:alpha val="100000"/>
                      </a:schemeClr>
                    </a:solidFill>
                    <a:latin typeface="默认字体"/>
                    <a:ea typeface="默认字体"/>
                    <a:cs typeface="思源黑体 CN Regular"/>
                    <a:sym typeface="思源宋体 CN"/>
                  </a:rPr>
                  <a:t>。</a:t>
                </a:r>
                <a:endParaRPr/>
              </a:p>
            </p:txBody>
          </p:sp>
          <p:sp>
            <p:nvSpPr>
              <p:cNvPr id="371" name="" descr="{&quot;isTemplate&quot;:true,&quot;type&quot;:&quot;title&quot;,&quot;canOmit&quot;:false,&quot;range&quot;:0}"/>
              <p:cNvSpPr/>
              <p:nvPr/>
            </p:nvSpPr>
            <p:spPr>
              <a:xfrm rot="0" flipH="false" flipV="false">
                <a:off x="2027988" y="2189151"/>
                <a:ext cx="3600450" cy="3683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indent="0">
                  <a:lnSpc>
                    <a:spcPct val="100000"/>
                  </a:lnSpc>
                  <a:buNone/>
                  <a:defRPr sz="1800">
                    <a:solidFill>
                      <a:schemeClr val="tx1">
                        <a:alpha val="100000"/>
                      </a:schemeClr>
                    </a:solidFill>
                    <a:latin typeface="等线"/>
                    <a:ea typeface="等线"/>
                    <a:cs typeface="+mn-cs"/>
                  </a:defRPr>
                </a:pPr>
                <a:r>
                  <a:rPr lang="zh-CN" sz="1600" b="true">
                    <a:solidFill>
                      <a:schemeClr val="tx1"/>
                    </a:solidFill>
                    <a:latin typeface="默认字体"/>
                    <a:ea typeface="默认字体"/>
                    <a:cs typeface="思源黑体 CN Regular"/>
                    <a:sym typeface="思源宋体 CN"/>
                  </a:rPr>
                  <a:t>交易优惠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</p:grpSp>
      </p:grpSp>
      <p:sp>
        <p:nvSpPr>
          <p:cNvPr id="372" name="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660396" y="418039"/>
            <a:ext cx="10668000" cy="520700"/>
          </a:xfrm>
          <a:prstGeom prst="rect">
            <a:avLst/>
          </a:prstGeom>
          <a:noFill/>
        </p:spPr>
        <p:txBody>
          <a:bodyPr wrap="square" lIns="90000" tIns="46800" rIns="90000" bIns="46800" rtlCol="false" anchor="b" anchorCtr="false">
            <a:sp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zh-CN" sz="2800" b="true">
                <a:latin typeface="默认字体"/>
                <a:ea typeface="默认字体"/>
                <a:cs typeface="+mn-cs"/>
              </a:rPr>
              <a:t>转赠与招募奖励</a:t>
            </a:r>
            <a:endParaRPr lang="en-US" sz="2800" b="true">
              <a:latin typeface="默认字体"/>
              <a:ea typeface="默认字体"/>
              <a:cs typeface="+mn-c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>
  <p:cSld>
    <p:spTree>
      <p:nvGrpSpPr>
        <p:cNvPr id="37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标题 8"/>
          <p:cNvSpPr txBox="true"/>
          <p:nvPr/>
        </p:nvSpPr>
        <p:spPr>
          <a:xfrm>
            <a:off x="2133105" y="1765815"/>
            <a:ext cx="1443629" cy="77262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false" eaLnBrk="true" latinLnBrk="false" hangingPunct="true">
              <a:lnSpc>
                <a:spcPct val="90000"/>
              </a:lnSpc>
              <a:spcBef>
                <a:spcPct val="1"/>
              </a:spcBef>
              <a:buNone/>
              <a:defRPr lang="zh-CN" altLang="en-US" sz="2800" b="tru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altLang="zh-CN" sz="5400" dirty="false">
                <a:solidFill>
                  <a:schemeClr val="accent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07.</a:t>
            </a:r>
            <a:endParaRPr lang="en-GB" sz="6600" spc="300" dirty="false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75" name="标题 8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2133105" y="2661556"/>
            <a:ext cx="9435008" cy="991376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 defTabSz="914400" rtl="false" eaLnBrk="true" latinLnBrk="false" hangingPunct="true">
              <a:lnSpc>
                <a:spcPct val="90000"/>
              </a:lnSpc>
              <a:spcBef>
                <a:spcPct val="1"/>
              </a:spcBef>
              <a:buNone/>
              <a:defRPr lang="zh-CN" altLang="en-US" sz="6000" b="tru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l">
              <a:lnSpc>
                <a:spcPct val="100000"/>
              </a:lnSpc>
              <a:buNone/>
            </a:pPr>
            <a:r>
              <a:rPr lang="zh-CN" sz="5400" spc="300">
                <a:latin typeface="Microsoft YaHei"/>
                <a:ea typeface="Microsoft YaHei"/>
                <a:cs typeface="+mj-cs"/>
              </a:rPr>
              <a:t>交易规则与排行榜</a:t>
            </a:r>
            <a:endParaRPr/>
          </a:p>
        </p:txBody>
      </p:sp>
      <p:sp>
        <p:nvSpPr>
          <p:cNvPr id="376" name="iṡliďé"/>
          <p:cNvSpPr/>
          <p:nvPr/>
        </p:nvSpPr>
        <p:spPr>
          <a:xfrm>
            <a:off x="10955135" y="641708"/>
            <a:ext cx="612978" cy="579536"/>
          </a:xfrm>
          <a:prstGeom prst="rect">
            <a:avLst/>
          </a:prstGeom>
          <a:gradFill flip="none" rotWithShape="true">
            <a:gsLst>
              <a:gs pos="0">
                <a:schemeClr val="accent1"/>
              </a:gs>
              <a:gs pos="61000">
                <a:schemeClr val="accent2">
                  <a:alpha val="40000"/>
                </a:schemeClr>
              </a:gs>
            </a:gsLst>
            <a:lin ang="2700000" scaled="true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lvl="0"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377" name="组合 13"/>
          <p:cNvGrpSpPr/>
          <p:nvPr/>
        </p:nvGrpSpPr>
        <p:grpSpPr>
          <a:xfrm>
            <a:off x="5561956" y="6125703"/>
            <a:ext cx="1105410" cy="45719"/>
            <a:chOff x="2000373" y="6117473"/>
            <a:chExt cx="1195538" cy="57600"/>
          </a:xfrm>
        </p:grpSpPr>
        <p:sp>
          <p:nvSpPr>
            <p:cNvPr id="378" name="ï$ľiḓè"/>
            <p:cNvSpPr/>
            <p:nvPr/>
          </p:nvSpPr>
          <p:spPr>
            <a:xfrm>
              <a:off x="2000373" y="6117473"/>
              <a:ext cx="324000" cy="57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  <p:sp>
          <p:nvSpPr>
            <p:cNvPr id="379" name="iśḻîḑê"/>
            <p:cNvSpPr/>
            <p:nvPr/>
          </p:nvSpPr>
          <p:spPr>
            <a:xfrm>
              <a:off x="2436142" y="6117473"/>
              <a:ext cx="324000" cy="576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  <p:sp>
          <p:nvSpPr>
            <p:cNvPr id="380" name="iṥḻiḓé"/>
            <p:cNvSpPr/>
            <p:nvPr/>
          </p:nvSpPr>
          <p:spPr>
            <a:xfrm>
              <a:off x="2871911" y="6117473"/>
              <a:ext cx="324000" cy="57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</p:sld>
</file>

<file path=ppt/slides/slide28.xml><?xml version="1.0" encoding="utf-8"?>
<p:sld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2" name="" descr="{&quot;isTemplate&quot;:true,&quot;type&quot;:&quot;list&quot;,&quot;alignment&quot;:&quot;left&quot;,&quot;alignmentVertical&quot;:&quot;top&quot;,&quot;canOmit&quot;:false,&quot;scalable&quot;:false,&quot;minItemsCount&quot;:-1}"/>
          <p:cNvGrpSpPr/>
          <p:nvPr/>
        </p:nvGrpSpPr>
        <p:grpSpPr>
          <a:xfrm rot="0" flipH="false" flipV="false">
            <a:off x="563040" y="1430316"/>
            <a:ext cx="5857449" cy="4684316"/>
            <a:chOff x="5506203" y="1430316"/>
            <a:chExt cx="5857449" cy="4684316"/>
          </a:xfrm>
        </p:grpSpPr>
        <p:grpSp>
          <p:nvGrpSpPr>
            <p:cNvPr id="383" name=""/>
            <p:cNvGrpSpPr/>
            <p:nvPr/>
          </p:nvGrpSpPr>
          <p:grpSpPr>
            <a:xfrm rot="0" flipH="false" flipV="false">
              <a:off x="5506203" y="1430316"/>
              <a:ext cx="5857449" cy="1414251"/>
              <a:chOff x="5475925" y="1912704"/>
              <a:chExt cx="5857449" cy="1414251"/>
            </a:xfrm>
          </p:grpSpPr>
          <p:grpSp>
            <p:nvGrpSpPr>
              <p:cNvPr id="384" name=""/>
              <p:cNvGrpSpPr/>
              <p:nvPr/>
            </p:nvGrpSpPr>
            <p:grpSpPr>
              <a:xfrm>
                <a:off x="5933397" y="1912704"/>
                <a:ext cx="5399977" cy="1414251"/>
                <a:chOff x="5933397" y="1912704"/>
                <a:chExt cx="5399977" cy="1414251"/>
              </a:xfrm>
            </p:grpSpPr>
            <p:sp>
              <p:nvSpPr>
                <p:cNvPr id="385" name="TextBox 56" descr="{&quot;isTemplate&quot;:true,&quot;type&quot;:&quot;title&quot;,&quot;canOmit&quot;:false,&quot;range&quot;:0}"/>
                <p:cNvSpPr txBox="true"/>
                <p:nvPr/>
              </p:nvSpPr>
              <p:spPr>
                <a:xfrm rot="0" flipH="false" flipV="false">
                  <a:off x="5933398" y="1912704"/>
                  <a:ext cx="5399976" cy="457200"/>
                </a:xfrm>
                <a:prstGeom prst="rect">
                  <a:avLst/>
                </a:prstGeom>
                <a:noFill/>
              </p:spPr>
              <p:txBody>
                <a:bodyPr wrap="none" rtlCol="false">
                  <a:noAutofit/>
                </a:bodyPr>
                <a:lstStyle>
                  <a:defPPr>
                    <a:defRPr lang="en-US"/>
                  </a:defPPr>
                  <a:lvl1pPr marL="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lvl="0" indent="0">
                    <a:lnSpc>
                      <a:spcPct val="100000"/>
                    </a:lnSpc>
                    <a:buNone/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r>
                    <a:rPr lang="zh-CN" sz="2000" b="true">
                      <a:solidFill>
                        <a:schemeClr val="tx1"/>
                      </a:solidFill>
                      <a:latin typeface="默认字体"/>
                      <a:ea typeface="默认字体"/>
                      <a:cs typeface="等线"/>
                      <a:sym typeface="思源宋体 CN"/>
                    </a:rPr>
                    <a:t>普通会员</a:t>
                  </a:r>
                  <a:endParaRPr/>
                </a:p>
              </p:txBody>
            </p:sp>
            <p:sp>
              <p:nvSpPr>
                <p:cNvPr id="386" name="Rectangle 22" descr="{&quot;isTemplate&quot;:true,&quot;type&quot;:&quot;content&quot;,&quot;canOmit&quot;:false,&quot;range&quot;:0}"/>
                <p:cNvSpPr/>
                <p:nvPr/>
              </p:nvSpPr>
              <p:spPr>
                <a:xfrm rot="0" flipH="false" flipV="false">
                  <a:off x="5933397" y="2259568"/>
                  <a:ext cx="5399976" cy="1067387"/>
                </a:xfrm>
                <a:prstGeom prst="rect">
                  <a:avLst/>
                </a:prstGeom>
              </p:spPr>
              <p:txBody>
                <a:bodyPr wrap="square">
                  <a:noAutofit/>
                </a:bodyPr>
                <a:lstStyle/>
                <a:p>
                  <a:pPr marL="0" indent="0">
                    <a:lnSpc>
                      <a:spcPct val="130000"/>
                    </a:lnSpc>
                    <a:buNone/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r>
                    <a:rPr lang="zh-CN" sz="1400">
                      <a:latin typeface="默认字体"/>
                      <a:ea typeface="默认字体"/>
                      <a:cs typeface="等线"/>
                      <a:sym typeface="思源宋体 CN"/>
                    </a:rPr>
                    <a:t>普通会员在进行交易时需要支付50%的手续费，因此，提升会员身份以减少手续费是非常有必要的。</a:t>
                  </a:r>
                  <a:endParaRPr/>
                </a:p>
              </p:txBody>
            </p:sp>
          </p:grpSp>
          <p:sp>
            <p:nvSpPr>
              <p:cNvPr id="387" name=""/>
              <p:cNvSpPr/>
              <p:nvPr/>
            </p:nvSpPr>
            <p:spPr>
              <a:xfrm rot="5400000">
                <a:off x="5450283" y="2263201"/>
                <a:ext cx="371815" cy="320531"/>
              </a:xfrm>
              <a:prstGeom prst="triangle">
                <a:avLst/>
              </a:prstGeom>
              <a:solidFill>
                <a:schemeClr val="accent4">
                  <a:alpha val="100000"/>
                </a:schemeClr>
              </a:solidFill>
              <a:ln>
                <a:noFill/>
              </a:ln>
              <a:effectLst>
                <a:outerShdw blurRad="812800" dist="342900" dir="5100000" sx="96000" sy="96000" algn="ctr" rotWithShape="false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false" anchor="ctr"/>
              <a:lstStyle/>
              <a:p>
                <a:pPr algn="ctr"/>
                <a:endParaRPr lang="en-US" sz="1353">
                  <a:latin typeface="默认字体"/>
                  <a:ea typeface="默认字体"/>
                  <a:cs typeface="等线"/>
                  <a:sym typeface="思源宋体 CN"/>
                </a:endParaRPr>
              </a:p>
            </p:txBody>
          </p:sp>
        </p:grpSp>
        <p:grpSp>
          <p:nvGrpSpPr>
            <p:cNvPr id="388" name=""/>
            <p:cNvGrpSpPr/>
            <p:nvPr/>
          </p:nvGrpSpPr>
          <p:grpSpPr>
            <a:xfrm rot="0" flipH="false" flipV="false">
              <a:off x="5506203" y="3085761"/>
              <a:ext cx="5857448" cy="1393825"/>
              <a:chOff x="5475925" y="3326956"/>
              <a:chExt cx="5857448" cy="1393825"/>
            </a:xfrm>
          </p:grpSpPr>
          <p:grpSp>
            <p:nvGrpSpPr>
              <p:cNvPr id="389" name=""/>
              <p:cNvGrpSpPr/>
              <p:nvPr/>
            </p:nvGrpSpPr>
            <p:grpSpPr>
              <a:xfrm>
                <a:off x="5933397" y="3326956"/>
                <a:ext cx="5399976" cy="1393825"/>
                <a:chOff x="5933397" y="3326956"/>
                <a:chExt cx="5399976" cy="1393825"/>
              </a:xfrm>
            </p:grpSpPr>
            <p:sp>
              <p:nvSpPr>
                <p:cNvPr id="390" name="TextBox 56" descr="{&quot;isTemplate&quot;:true,&quot;type&quot;:&quot;title&quot;,&quot;canOmit&quot;:false,&quot;range&quot;:0}"/>
                <p:cNvSpPr txBox="true"/>
                <p:nvPr/>
              </p:nvSpPr>
              <p:spPr>
                <a:xfrm rot="0" flipH="false" flipV="false">
                  <a:off x="5933398" y="3326956"/>
                  <a:ext cx="5399975" cy="457200"/>
                </a:xfrm>
                <a:prstGeom prst="rect">
                  <a:avLst/>
                </a:prstGeom>
                <a:noFill/>
              </p:spPr>
              <p:txBody>
                <a:bodyPr wrap="none" rtlCol="false">
                  <a:noAutofit/>
                </a:bodyPr>
                <a:lstStyle>
                  <a:defPPr>
                    <a:defRPr lang="en-US"/>
                  </a:defPPr>
                  <a:lvl1pPr marL="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lvl="0" indent="0">
                    <a:lnSpc>
                      <a:spcPct val="100000"/>
                    </a:lnSpc>
                    <a:buNone/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r>
                    <a:rPr lang="zh-CN" sz="2000" b="true">
                      <a:solidFill>
                        <a:schemeClr val="tx1"/>
                      </a:solidFill>
                      <a:latin typeface="默认字体"/>
                      <a:ea typeface="默认字体"/>
                      <a:cs typeface="等线"/>
                      <a:sym typeface="思源宋体 CN"/>
                    </a:rPr>
                    <a:t>一星达人</a:t>
                  </a:r>
                  <a:endParaRPr/>
                </a:p>
              </p:txBody>
            </p:sp>
            <p:sp>
              <p:nvSpPr>
                <p:cNvPr id="391" name="Rectangle 25" descr="{&quot;isTemplate&quot;:true,&quot;type&quot;:&quot;content&quot;,&quot;canOmit&quot;:false,&quot;range&quot;:0}"/>
                <p:cNvSpPr/>
                <p:nvPr/>
              </p:nvSpPr>
              <p:spPr>
                <a:xfrm rot="0" flipH="false" flipV="false">
                  <a:off x="5933397" y="3673820"/>
                  <a:ext cx="5399976" cy="1046961"/>
                </a:xfrm>
                <a:prstGeom prst="rect">
                  <a:avLst/>
                </a:prstGeom>
              </p:spPr>
              <p:txBody>
                <a:bodyPr wrap="square">
                  <a:noAutofit/>
                </a:bodyPr>
                <a:lstStyle/>
                <a:p>
                  <a:pPr marL="0" indent="0">
                    <a:lnSpc>
                      <a:spcPct val="130000"/>
                    </a:lnSpc>
                    <a:buNone/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r>
                    <a:rPr lang="zh-CN" sz="1400">
                      <a:latin typeface="默认字体"/>
                      <a:ea typeface="默认字体"/>
                      <a:cs typeface="等线"/>
                      <a:sym typeface="思源宋体 CN"/>
                    </a:rPr>
                    <a:t>达到一星达人身份的用户，交易手续费降低至30%，星级越高手续则越低。</a:t>
                  </a:r>
                  <a:endParaRPr/>
                </a:p>
              </p:txBody>
            </p:sp>
          </p:grpSp>
          <p:sp>
            <p:nvSpPr>
              <p:cNvPr id="392" name=""/>
              <p:cNvSpPr/>
              <p:nvPr/>
            </p:nvSpPr>
            <p:spPr>
              <a:xfrm rot="5400000">
                <a:off x="5450283" y="3677453"/>
                <a:ext cx="371815" cy="320531"/>
              </a:xfrm>
              <a:prstGeom prst="triangle">
                <a:avLst/>
              </a:prstGeom>
              <a:solidFill>
                <a:schemeClr val="accent4">
                  <a:alpha val="100000"/>
                </a:schemeClr>
              </a:solidFill>
              <a:ln>
                <a:noFill/>
              </a:ln>
              <a:effectLst>
                <a:outerShdw blurRad="812800" dist="342900" dir="5100000" sx="96000" sy="96000" algn="ctr" rotWithShape="false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false" anchor="ctr"/>
              <a:lstStyle/>
              <a:p>
                <a:pPr algn="ctr"/>
                <a:endParaRPr lang="en-US" sz="1353">
                  <a:latin typeface="默认字体"/>
                  <a:ea typeface="默认字体"/>
                  <a:cs typeface="等线"/>
                  <a:sym typeface="思源宋体 CN"/>
                </a:endParaRPr>
              </a:p>
            </p:txBody>
          </p:sp>
        </p:grpSp>
        <p:grpSp>
          <p:nvGrpSpPr>
            <p:cNvPr id="393" name=""/>
            <p:cNvGrpSpPr/>
            <p:nvPr/>
          </p:nvGrpSpPr>
          <p:grpSpPr>
            <a:xfrm rot="0" flipH="false" flipV="false">
              <a:off x="5506203" y="4720781"/>
              <a:ext cx="5857449" cy="1393851"/>
              <a:chOff x="5475925" y="4769332"/>
              <a:chExt cx="5857449" cy="1393851"/>
            </a:xfrm>
          </p:grpSpPr>
          <p:grpSp>
            <p:nvGrpSpPr>
              <p:cNvPr id="394" name=""/>
              <p:cNvGrpSpPr/>
              <p:nvPr/>
            </p:nvGrpSpPr>
            <p:grpSpPr>
              <a:xfrm>
                <a:off x="5933397" y="4769332"/>
                <a:ext cx="5399977" cy="1393851"/>
                <a:chOff x="5933397" y="4769332"/>
                <a:chExt cx="5399977" cy="1393851"/>
              </a:xfrm>
            </p:grpSpPr>
            <p:sp>
              <p:nvSpPr>
                <p:cNvPr id="395" name="TextBox 56" descr="{&quot;isTemplate&quot;:true,&quot;type&quot;:&quot;title&quot;,&quot;canOmit&quot;:false,&quot;range&quot;:0}"/>
                <p:cNvSpPr txBox="true"/>
                <p:nvPr/>
              </p:nvSpPr>
              <p:spPr>
                <a:xfrm rot="0" flipH="false" flipV="false">
                  <a:off x="5933398" y="4769332"/>
                  <a:ext cx="5399976" cy="457200"/>
                </a:xfrm>
                <a:prstGeom prst="rect">
                  <a:avLst/>
                </a:prstGeom>
                <a:noFill/>
              </p:spPr>
              <p:txBody>
                <a:bodyPr wrap="none" rtlCol="false">
                  <a:noAutofit/>
                </a:bodyPr>
                <a:lstStyle>
                  <a:defPPr>
                    <a:defRPr lang="en-US"/>
                  </a:defPPr>
                  <a:lvl1pPr marL="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lvl="0" indent="0">
                    <a:lnSpc>
                      <a:spcPct val="100000"/>
                    </a:lnSpc>
                    <a:buNone/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r>
                    <a:rPr lang="zh-CN" sz="2000" b="true">
                      <a:solidFill>
                        <a:schemeClr val="tx1"/>
                      </a:solidFill>
                      <a:latin typeface="默认字体"/>
                      <a:ea typeface="默认字体"/>
                      <a:cs typeface="等线"/>
                      <a:sym typeface="思源宋体 CN"/>
                    </a:rPr>
                    <a:t>五星级达人</a:t>
                  </a:r>
                  <a:endParaRPr/>
                </a:p>
              </p:txBody>
            </p:sp>
            <p:sp>
              <p:nvSpPr>
                <p:cNvPr id="396" name="Rectangle 28" descr="{&quot;isTemplate&quot;:true,&quot;type&quot;:&quot;content&quot;,&quot;canOmit&quot;:false,&quot;range&quot;:0}"/>
                <p:cNvSpPr/>
                <p:nvPr/>
              </p:nvSpPr>
              <p:spPr>
                <a:xfrm rot="0" flipH="false" flipV="false">
                  <a:off x="5933397" y="5116195"/>
                  <a:ext cx="5399976" cy="1046988"/>
                </a:xfrm>
                <a:prstGeom prst="rect">
                  <a:avLst/>
                </a:prstGeom>
              </p:spPr>
              <p:txBody>
                <a:bodyPr wrap="square">
                  <a:noAutofit/>
                </a:bodyPr>
                <a:lstStyle/>
                <a:p>
                  <a:pPr marL="0" indent="0">
                    <a:lnSpc>
                      <a:spcPct val="130000"/>
                    </a:lnSpc>
                    <a:buNone/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r>
                    <a:rPr lang="zh-CN" sz="1400">
                      <a:latin typeface="默认字体"/>
                      <a:ea typeface="默认字体"/>
                      <a:cs typeface="等线"/>
                      <a:sym typeface="思源宋体 CN"/>
                    </a:rPr>
                    <a:t>五星级达人可享受全网交易手续10%的分红，并且需要持有5号酒罐，直接推广人数需达到30人。</a:t>
                  </a:r>
                  <a:endParaRPr/>
                </a:p>
              </p:txBody>
            </p:sp>
          </p:grpSp>
          <p:sp>
            <p:nvSpPr>
              <p:cNvPr id="397" name=""/>
              <p:cNvSpPr/>
              <p:nvPr/>
            </p:nvSpPr>
            <p:spPr>
              <a:xfrm rot="5400000">
                <a:off x="5450283" y="5119829"/>
                <a:ext cx="371815" cy="320531"/>
              </a:xfrm>
              <a:prstGeom prst="triangle">
                <a:avLst/>
              </a:prstGeom>
              <a:solidFill>
                <a:schemeClr val="accent4">
                  <a:alpha val="100000"/>
                </a:schemeClr>
              </a:solidFill>
              <a:ln>
                <a:noFill/>
              </a:ln>
              <a:effectLst>
                <a:outerShdw blurRad="812800" dist="342900" dir="5100000" sx="96000" sy="96000" algn="ctr" rotWithShape="false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false" anchor="ctr"/>
              <a:lstStyle/>
              <a:p>
                <a:pPr algn="ctr"/>
                <a:endParaRPr lang="en-US" sz="1353">
                  <a:latin typeface="默认字体"/>
                  <a:ea typeface="默认字体"/>
                  <a:cs typeface="等线"/>
                  <a:sym typeface="思源宋体 CN"/>
                </a:endParaRPr>
              </a:p>
            </p:txBody>
          </p:sp>
        </p:grpSp>
      </p:grpSp>
      <p:sp>
        <p:nvSpPr>
          <p:cNvPr id="398" name="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660396" y="418039"/>
            <a:ext cx="10668000" cy="520700"/>
          </a:xfrm>
          <a:prstGeom prst="rect">
            <a:avLst/>
          </a:prstGeom>
          <a:noFill/>
        </p:spPr>
        <p:txBody>
          <a:bodyPr wrap="square" lIns="90000" tIns="46800" rIns="90000" bIns="46800" rtlCol="false" anchor="b" anchorCtr="false">
            <a:sp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zh-CN" sz="2800" b="true">
                <a:latin typeface="默认字体"/>
                <a:ea typeface="默认字体"/>
                <a:cs typeface="+mn-cs"/>
              </a:rPr>
              <a:t>不同身份交易手续费</a:t>
            </a:r>
            <a:endParaRPr/>
          </a:p>
        </p:txBody>
      </p:sp>
      <p:graphicFrame>
        <p:nvGraphicFramePr>
          <p:cNvPr id="399" name="399"/>
          <p:cNvGraphicFramePr/>
          <p:nvPr/>
        </p:nvGraphicFramePr>
        <p:xfrm>
          <a:off x="6835571" y="1430316"/>
          <a:ext cx="4492825" cy="4492826"/>
        </p:xfrm>
        <a:graphic>
          <a:graphicData uri="http://schemas.openxmlformats.org/drawingml/2006/chart">
            <c:chart r:id="rId0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>
  <p:cSld>
    <p:spTree>
      <p:nvGrpSpPr>
        <p:cNvPr id="40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1" name="" descr="{&quot;isTemplate&quot;:true,&quot;type&quot;:&quot;list&quot;,&quot;alignment&quot;:&quot;left&quot;,&quot;alignmentVertical&quot;:&quot;top&quot;,&quot;canOmit&quot;:false,&quot;scalable&quot;:false,&quot;minItemsCount&quot;:-1}"/>
          <p:cNvGrpSpPr/>
          <p:nvPr/>
        </p:nvGrpSpPr>
        <p:grpSpPr>
          <a:xfrm>
            <a:off x="443510" y="1659786"/>
            <a:ext cx="11304980" cy="4835536"/>
            <a:chOff x="443510" y="1659786"/>
            <a:chExt cx="11304980" cy="4835536"/>
          </a:xfrm>
        </p:grpSpPr>
        <p:grpSp>
          <p:nvGrpSpPr>
            <p:cNvPr id="402" name=""/>
            <p:cNvGrpSpPr/>
            <p:nvPr/>
          </p:nvGrpSpPr>
          <p:grpSpPr>
            <a:xfrm rot="0" flipH="false" flipV="false">
              <a:off x="8148485" y="1659786"/>
              <a:ext cx="3600005" cy="2474614"/>
              <a:chOff x="7889263" y="1838704"/>
              <a:chExt cx="3600005" cy="2474614"/>
            </a:xfrm>
          </p:grpSpPr>
          <p:sp>
            <p:nvSpPr>
              <p:cNvPr id="403" name="文本框 18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7889263" y="1838704"/>
                <a:ext cx="3600005" cy="457200"/>
              </a:xfrm>
              <a:prstGeom prst="rect">
                <a:avLst/>
              </a:prstGeom>
              <a:noFill/>
            </p:spPr>
            <p:txBody>
              <a:bodyPr wrap="square" rtlCol="false">
                <a:no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sz="1800" b="true">
                    <a:solidFill>
                      <a:schemeClr val="accent1"/>
                    </a:solidFill>
                    <a:latin typeface="默认字体"/>
                    <a:ea typeface="默认字体"/>
                    <a:cs typeface="等线"/>
                    <a:sym typeface="思源宋体 CN"/>
                  </a:rPr>
                  <a:t>初期考核标准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404" name="文本框 19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7889263" y="2300368"/>
                <a:ext cx="3600005" cy="2012950"/>
              </a:xfrm>
              <a:prstGeom prst="rect">
                <a:avLst/>
              </a:prstGeom>
              <a:noFill/>
            </p:spPr>
            <p:txBody>
              <a:bodyPr wrap="square" rtlCol="false">
                <a:noAutofit/>
              </a:bodyPr>
              <a:lstStyle/>
              <a:p>
                <a:pPr marL="0" indent="0">
                  <a:lnSpc>
                    <a:spcPct val="130000"/>
                  </a:lnSpc>
                  <a:buNone/>
                </a:pPr>
                <a:r>
                  <a:rPr lang="zh-CN" sz="1400">
                    <a:latin typeface="默认字体"/>
                    <a:ea typeface="默认字体"/>
                    <a:cs typeface="等线"/>
                    <a:sym typeface="思源宋体 CN"/>
                  </a:rPr>
                  <a:t>项目初期，个人拉新排行榜考核范围包括用户的三代以内推广人数，后期可能调整为考核一代。</a:t>
                </a:r>
                <a:endParaRPr/>
              </a:p>
            </p:txBody>
          </p:sp>
        </p:grpSp>
        <p:grpSp>
          <p:nvGrpSpPr>
            <p:cNvPr id="405" name=""/>
            <p:cNvGrpSpPr/>
            <p:nvPr/>
          </p:nvGrpSpPr>
          <p:grpSpPr>
            <a:xfrm rot="0" flipH="false" flipV="false">
              <a:off x="443510" y="2772103"/>
              <a:ext cx="3600005" cy="2122755"/>
              <a:chOff x="585348" y="2967446"/>
              <a:chExt cx="3600005" cy="2122755"/>
            </a:xfrm>
          </p:grpSpPr>
          <p:sp>
            <p:nvSpPr>
              <p:cNvPr id="406" name="文本框 22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585348" y="2967446"/>
                <a:ext cx="3600005" cy="393700"/>
              </a:xfrm>
              <a:prstGeom prst="rect">
                <a:avLst/>
              </a:prstGeom>
              <a:noFill/>
              <a:ln/>
            </p:spPr>
            <p:txBody>
              <a:bodyPr wrap="square" rtlCol="false">
                <a:noAutofit/>
              </a:bodyPr>
              <a:lstStyle/>
              <a:p>
                <a:pPr marL="0" indent="0" algn="r">
                  <a:lnSpc>
                    <a:spcPct val="100000"/>
                  </a:lnSpc>
                  <a:buNone/>
                </a:pPr>
                <a:r>
                  <a:rPr lang="zh-CN" sz="1800" b="true">
                    <a:solidFill>
                      <a:schemeClr val="accent1"/>
                    </a:solidFill>
                    <a:latin typeface="默认字体"/>
                    <a:ea typeface="默认字体"/>
                    <a:cs typeface="等线"/>
                    <a:sym typeface="思源宋体 CN"/>
                  </a:rPr>
                  <a:t>权益与奖励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407" name="文本框 23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585348" y="3401101"/>
                <a:ext cx="3600005" cy="1689100"/>
              </a:xfrm>
              <a:prstGeom prst="rect">
                <a:avLst/>
              </a:prstGeom>
              <a:noFill/>
              <a:ln/>
            </p:spPr>
            <p:txBody>
              <a:bodyPr wrap="square" rtlCol="false">
                <a:noAutofit/>
              </a:bodyPr>
              <a:lstStyle/>
              <a:p>
                <a:pPr marL="0" indent="0" algn="r">
                  <a:lnSpc>
                    <a:spcPct val="130000"/>
                  </a:lnSpc>
                  <a:buNone/>
                </a:pPr>
                <a:r>
                  <a:rPr lang="zh-CN" sz="1400">
                    <a:latin typeface="默认字体"/>
                    <a:ea typeface="默认字体"/>
                    <a:cs typeface="等线"/>
                    <a:sym typeface="思源宋体 CN"/>
                  </a:rPr>
                  <a:t>在拉新排行榜上名次靠前的用户，可以享受更多的平台权益和奖励，包括交易手续费的减免和推广奖励。</a:t>
                </a:r>
                <a:endParaRPr/>
              </a:p>
            </p:txBody>
          </p:sp>
        </p:grpSp>
        <p:grpSp>
          <p:nvGrpSpPr>
            <p:cNvPr id="408" name=""/>
            <p:cNvGrpSpPr/>
            <p:nvPr/>
          </p:nvGrpSpPr>
          <p:grpSpPr>
            <a:xfrm rot="0" flipH="false" flipV="false">
              <a:off x="8148485" y="4020708"/>
              <a:ext cx="3600005" cy="2474614"/>
              <a:chOff x="7889263" y="1838704"/>
              <a:chExt cx="3600005" cy="2474614"/>
            </a:xfrm>
          </p:grpSpPr>
          <p:sp>
            <p:nvSpPr>
              <p:cNvPr id="409" name="文本框 18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7889263" y="1838704"/>
                <a:ext cx="3600005" cy="457200"/>
              </a:xfrm>
              <a:prstGeom prst="rect">
                <a:avLst/>
              </a:prstGeom>
              <a:noFill/>
            </p:spPr>
            <p:txBody>
              <a:bodyPr wrap="square" rtlCol="false">
                <a:no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sz="1800" b="true">
                    <a:solidFill>
                      <a:schemeClr val="accent1"/>
                    </a:solidFill>
                    <a:latin typeface="默认字体"/>
                    <a:ea typeface="默认字体"/>
                    <a:cs typeface="等线"/>
                    <a:sym typeface="思源宋体 CN"/>
                  </a:rPr>
                  <a:t>积分商城激励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410" name="文本框 19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7889263" y="2300368"/>
                <a:ext cx="3600005" cy="2012950"/>
              </a:xfrm>
              <a:prstGeom prst="rect">
                <a:avLst/>
              </a:prstGeom>
              <a:noFill/>
            </p:spPr>
            <p:txBody>
              <a:bodyPr wrap="square" rtlCol="false">
                <a:noAutofit/>
              </a:bodyPr>
              <a:lstStyle/>
              <a:p>
                <a:pPr marL="0" indent="0">
                  <a:lnSpc>
                    <a:spcPct val="130000"/>
                  </a:lnSpc>
                  <a:buNone/>
                </a:pPr>
                <a:r>
                  <a:rPr lang="zh-CN" sz="1400">
                    <a:latin typeface="默认字体"/>
                    <a:ea typeface="默认字体"/>
                    <a:cs typeface="等线"/>
                    <a:sym typeface="思源宋体 CN"/>
                  </a:rPr>
                  <a:t>拉新排行榜上的用户不仅可以获得虚拟奖励，还能在积分商城中享受更多的优惠与特权。</a:t>
                </a:r>
                <a:endParaRPr/>
              </a:p>
            </p:txBody>
          </p:sp>
        </p:grpSp>
      </p:grpSp>
      <p:grpSp>
        <p:nvGrpSpPr>
          <p:cNvPr id="411" name=""/>
          <p:cNvGrpSpPr/>
          <p:nvPr/>
        </p:nvGrpSpPr>
        <p:grpSpPr>
          <a:xfrm>
            <a:off x="4091463" y="1966115"/>
            <a:ext cx="4009075" cy="3952085"/>
            <a:chOff x="4091463" y="1966115"/>
            <a:chExt cx="4009075" cy="3952085"/>
          </a:xfrm>
        </p:grpSpPr>
        <p:sp>
          <p:nvSpPr>
            <p:cNvPr id="412" name="îṧḷiḋe"/>
            <p:cNvSpPr/>
            <p:nvPr/>
          </p:nvSpPr>
          <p:spPr bwMode="auto">
            <a:xfrm rot="0" flipH="false" flipV="false">
              <a:off x="5714926" y="5189217"/>
              <a:ext cx="728272" cy="728983"/>
            </a:xfrm>
            <a:custGeom>
              <a:avLst/>
              <a:gdLst>
                <a:gd name="T0" fmla="*/ 6223 w 10244"/>
                <a:gd name="T1" fmla="*/ 1068 h 10249"/>
                <a:gd name="T2" fmla="*/ 6451 w 10244"/>
                <a:gd name="T3" fmla="*/ 1137 h 10249"/>
                <a:gd name="T4" fmla="*/ 6673 w 10244"/>
                <a:gd name="T5" fmla="*/ 1219 h 10249"/>
                <a:gd name="T6" fmla="*/ 6889 w 10244"/>
                <a:gd name="T7" fmla="*/ 1313 h 10249"/>
                <a:gd name="T8" fmla="*/ 7098 w 10244"/>
                <a:gd name="T9" fmla="*/ 1417 h 10249"/>
                <a:gd name="T10" fmla="*/ 7342 w 10244"/>
                <a:gd name="T11" fmla="*/ 1559 h 10249"/>
                <a:gd name="T12" fmla="*/ 8743 w 10244"/>
                <a:gd name="T13" fmla="*/ 3006 h 10249"/>
                <a:gd name="T14" fmla="*/ 8947 w 10244"/>
                <a:gd name="T15" fmla="*/ 3401 h 10249"/>
                <a:gd name="T16" fmla="*/ 9107 w 10244"/>
                <a:gd name="T17" fmla="*/ 3819 h 10249"/>
                <a:gd name="T18" fmla="*/ 9224 w 10244"/>
                <a:gd name="T19" fmla="*/ 4257 h 10249"/>
                <a:gd name="T20" fmla="*/ 9153 w 10244"/>
                <a:gd name="T21" fmla="*/ 6273 h 10249"/>
                <a:gd name="T22" fmla="*/ 9006 w 10244"/>
                <a:gd name="T23" fmla="*/ 6699 h 10249"/>
                <a:gd name="T24" fmla="*/ 8817 w 10244"/>
                <a:gd name="T25" fmla="*/ 7103 h 10249"/>
                <a:gd name="T26" fmla="*/ 9350 w 10244"/>
                <a:gd name="T27" fmla="*/ 8139 h 10249"/>
                <a:gd name="T28" fmla="*/ 7092 w 10244"/>
                <a:gd name="T29" fmla="*/ 8827 h 10249"/>
                <a:gd name="T30" fmla="*/ 6689 w 10244"/>
                <a:gd name="T31" fmla="*/ 9017 h 10249"/>
                <a:gd name="T32" fmla="*/ 6264 w 10244"/>
                <a:gd name="T33" fmla="*/ 9162 h 10249"/>
                <a:gd name="T34" fmla="*/ 4152 w 10244"/>
                <a:gd name="T35" fmla="*/ 10232 h 10249"/>
                <a:gd name="T36" fmla="*/ 3813 w 10244"/>
                <a:gd name="T37" fmla="*/ 9114 h 10249"/>
                <a:gd name="T38" fmla="*/ 3395 w 10244"/>
                <a:gd name="T39" fmla="*/ 8951 h 10249"/>
                <a:gd name="T40" fmla="*/ 3000 w 10244"/>
                <a:gd name="T41" fmla="*/ 8746 h 10249"/>
                <a:gd name="T42" fmla="*/ 1558 w 10244"/>
                <a:gd name="T43" fmla="*/ 7344 h 10249"/>
                <a:gd name="T44" fmla="*/ 1344 w 10244"/>
                <a:gd name="T45" fmla="*/ 6956 h 10249"/>
                <a:gd name="T46" fmla="*/ 1170 w 10244"/>
                <a:gd name="T47" fmla="*/ 6543 h 10249"/>
                <a:gd name="T48" fmla="*/ 1040 w 10244"/>
                <a:gd name="T49" fmla="*/ 6110 h 10249"/>
                <a:gd name="T50" fmla="*/ 1049 w 10244"/>
                <a:gd name="T51" fmla="*/ 4093 h 10249"/>
                <a:gd name="T52" fmla="*/ 1183 w 10244"/>
                <a:gd name="T53" fmla="*/ 3662 h 10249"/>
                <a:gd name="T54" fmla="*/ 1361 w 10244"/>
                <a:gd name="T55" fmla="*/ 3252 h 10249"/>
                <a:gd name="T56" fmla="*/ 1579 w 10244"/>
                <a:gd name="T57" fmla="*/ 2865 h 10249"/>
                <a:gd name="T58" fmla="*/ 3033 w 10244"/>
                <a:gd name="T59" fmla="*/ 1476 h 10249"/>
                <a:gd name="T60" fmla="*/ 3429 w 10244"/>
                <a:gd name="T61" fmla="*/ 1275 h 10249"/>
                <a:gd name="T62" fmla="*/ 3849 w 10244"/>
                <a:gd name="T63" fmla="*/ 1116 h 10249"/>
                <a:gd name="T64" fmla="*/ 4199 w 10244"/>
                <a:gd name="T65" fmla="*/ 0 h 10249"/>
                <a:gd name="T66" fmla="*/ 5396 w 10244"/>
                <a:gd name="T67" fmla="*/ 2412 h 10249"/>
                <a:gd name="T68" fmla="*/ 6053 w 10244"/>
                <a:gd name="T69" fmla="*/ 2564 h 10249"/>
                <a:gd name="T70" fmla="*/ 6638 w 10244"/>
                <a:gd name="T71" fmla="*/ 2864 h 10249"/>
                <a:gd name="T72" fmla="*/ 7131 w 10244"/>
                <a:gd name="T73" fmla="*/ 3291 h 10249"/>
                <a:gd name="T74" fmla="*/ 7508 w 10244"/>
                <a:gd name="T75" fmla="*/ 3823 h 10249"/>
                <a:gd name="T76" fmla="*/ 7752 w 10244"/>
                <a:gd name="T77" fmla="*/ 4441 h 10249"/>
                <a:gd name="T78" fmla="*/ 7836 w 10244"/>
                <a:gd name="T79" fmla="*/ 5121 h 10249"/>
                <a:gd name="T80" fmla="*/ 7752 w 10244"/>
                <a:gd name="T81" fmla="*/ 5801 h 10249"/>
                <a:gd name="T82" fmla="*/ 7508 w 10244"/>
                <a:gd name="T83" fmla="*/ 6418 h 10249"/>
                <a:gd name="T84" fmla="*/ 7131 w 10244"/>
                <a:gd name="T85" fmla="*/ 6951 h 10249"/>
                <a:gd name="T86" fmla="*/ 6638 w 10244"/>
                <a:gd name="T87" fmla="*/ 7378 h 10249"/>
                <a:gd name="T88" fmla="*/ 6053 w 10244"/>
                <a:gd name="T89" fmla="*/ 7678 h 10249"/>
                <a:gd name="T90" fmla="*/ 5396 w 10244"/>
                <a:gd name="T91" fmla="*/ 7829 h 10249"/>
                <a:gd name="T92" fmla="*/ 4704 w 10244"/>
                <a:gd name="T93" fmla="*/ 7812 h 10249"/>
                <a:gd name="T94" fmla="*/ 4059 w 10244"/>
                <a:gd name="T95" fmla="*/ 7629 h 10249"/>
                <a:gd name="T96" fmla="*/ 3492 w 10244"/>
                <a:gd name="T97" fmla="*/ 7302 h 10249"/>
                <a:gd name="T98" fmla="*/ 3020 w 10244"/>
                <a:gd name="T99" fmla="*/ 6852 h 10249"/>
                <a:gd name="T100" fmla="*/ 2668 w 10244"/>
                <a:gd name="T101" fmla="*/ 6301 h 10249"/>
                <a:gd name="T102" fmla="*/ 2455 w 10244"/>
                <a:gd name="T103" fmla="*/ 5669 h 10249"/>
                <a:gd name="T104" fmla="*/ 2403 w 10244"/>
                <a:gd name="T105" fmla="*/ 4981 h 10249"/>
                <a:gd name="T106" fmla="*/ 2521 w 10244"/>
                <a:gd name="T107" fmla="*/ 4312 h 10249"/>
                <a:gd name="T108" fmla="*/ 2792 w 10244"/>
                <a:gd name="T109" fmla="*/ 3710 h 10249"/>
                <a:gd name="T110" fmla="*/ 3195 w 10244"/>
                <a:gd name="T111" fmla="*/ 3197 h 10249"/>
                <a:gd name="T112" fmla="*/ 3709 w 10244"/>
                <a:gd name="T113" fmla="*/ 2793 h 10249"/>
                <a:gd name="T114" fmla="*/ 4310 w 10244"/>
                <a:gd name="T115" fmla="*/ 2521 h 10249"/>
                <a:gd name="T116" fmla="*/ 4979 w 10244"/>
                <a:gd name="T117" fmla="*/ 2402 h 10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244" h="10249">
                  <a:moveTo>
                    <a:pt x="6037" y="1022"/>
                  </a:moveTo>
                  <a:lnTo>
                    <a:pt x="6084" y="1032"/>
                  </a:lnTo>
                  <a:lnTo>
                    <a:pt x="6130" y="1044"/>
                  </a:lnTo>
                  <a:lnTo>
                    <a:pt x="6177" y="1056"/>
                  </a:lnTo>
                  <a:lnTo>
                    <a:pt x="6223" y="1068"/>
                  </a:lnTo>
                  <a:lnTo>
                    <a:pt x="6269" y="1081"/>
                  </a:lnTo>
                  <a:lnTo>
                    <a:pt x="6315" y="1094"/>
                  </a:lnTo>
                  <a:lnTo>
                    <a:pt x="6360" y="1108"/>
                  </a:lnTo>
                  <a:lnTo>
                    <a:pt x="6406" y="1122"/>
                  </a:lnTo>
                  <a:lnTo>
                    <a:pt x="6451" y="1137"/>
                  </a:lnTo>
                  <a:lnTo>
                    <a:pt x="6496" y="1152"/>
                  </a:lnTo>
                  <a:lnTo>
                    <a:pt x="6540" y="1169"/>
                  </a:lnTo>
                  <a:lnTo>
                    <a:pt x="6585" y="1185"/>
                  </a:lnTo>
                  <a:lnTo>
                    <a:pt x="6629" y="1201"/>
                  </a:lnTo>
                  <a:lnTo>
                    <a:pt x="6673" y="1219"/>
                  </a:lnTo>
                  <a:lnTo>
                    <a:pt x="6717" y="1237"/>
                  </a:lnTo>
                  <a:lnTo>
                    <a:pt x="6760" y="1255"/>
                  </a:lnTo>
                  <a:lnTo>
                    <a:pt x="6804" y="1274"/>
                  </a:lnTo>
                  <a:lnTo>
                    <a:pt x="6847" y="1292"/>
                  </a:lnTo>
                  <a:lnTo>
                    <a:pt x="6889" y="1313"/>
                  </a:lnTo>
                  <a:lnTo>
                    <a:pt x="6932" y="1332"/>
                  </a:lnTo>
                  <a:lnTo>
                    <a:pt x="6973" y="1353"/>
                  </a:lnTo>
                  <a:lnTo>
                    <a:pt x="7015" y="1374"/>
                  </a:lnTo>
                  <a:lnTo>
                    <a:pt x="7057" y="1396"/>
                  </a:lnTo>
                  <a:lnTo>
                    <a:pt x="7098" y="1417"/>
                  </a:lnTo>
                  <a:lnTo>
                    <a:pt x="7140" y="1440"/>
                  </a:lnTo>
                  <a:lnTo>
                    <a:pt x="7181" y="1463"/>
                  </a:lnTo>
                  <a:lnTo>
                    <a:pt x="7221" y="1486"/>
                  </a:lnTo>
                  <a:lnTo>
                    <a:pt x="7262" y="1509"/>
                  </a:lnTo>
                  <a:lnTo>
                    <a:pt x="7342" y="1559"/>
                  </a:lnTo>
                  <a:lnTo>
                    <a:pt x="7419" y="1609"/>
                  </a:lnTo>
                  <a:lnTo>
                    <a:pt x="8152" y="898"/>
                  </a:lnTo>
                  <a:lnTo>
                    <a:pt x="9431" y="2220"/>
                  </a:lnTo>
                  <a:lnTo>
                    <a:pt x="8698" y="2930"/>
                  </a:lnTo>
                  <a:lnTo>
                    <a:pt x="8743" y="3006"/>
                  </a:lnTo>
                  <a:lnTo>
                    <a:pt x="8787" y="3084"/>
                  </a:lnTo>
                  <a:lnTo>
                    <a:pt x="8829" y="3162"/>
                  </a:lnTo>
                  <a:lnTo>
                    <a:pt x="8870" y="3241"/>
                  </a:lnTo>
                  <a:lnTo>
                    <a:pt x="8909" y="3321"/>
                  </a:lnTo>
                  <a:lnTo>
                    <a:pt x="8947" y="3401"/>
                  </a:lnTo>
                  <a:lnTo>
                    <a:pt x="8983" y="3483"/>
                  </a:lnTo>
                  <a:lnTo>
                    <a:pt x="9016" y="3566"/>
                  </a:lnTo>
                  <a:lnTo>
                    <a:pt x="9048" y="3650"/>
                  </a:lnTo>
                  <a:lnTo>
                    <a:pt x="9079" y="3734"/>
                  </a:lnTo>
                  <a:lnTo>
                    <a:pt x="9107" y="3819"/>
                  </a:lnTo>
                  <a:lnTo>
                    <a:pt x="9135" y="3906"/>
                  </a:lnTo>
                  <a:lnTo>
                    <a:pt x="9160" y="3992"/>
                  </a:lnTo>
                  <a:lnTo>
                    <a:pt x="9183" y="4080"/>
                  </a:lnTo>
                  <a:lnTo>
                    <a:pt x="9205" y="4168"/>
                  </a:lnTo>
                  <a:lnTo>
                    <a:pt x="9224" y="4257"/>
                  </a:lnTo>
                  <a:lnTo>
                    <a:pt x="10244" y="4272"/>
                  </a:lnTo>
                  <a:lnTo>
                    <a:pt x="10219" y="6111"/>
                  </a:lnTo>
                  <a:lnTo>
                    <a:pt x="9199" y="6097"/>
                  </a:lnTo>
                  <a:lnTo>
                    <a:pt x="9177" y="6185"/>
                  </a:lnTo>
                  <a:lnTo>
                    <a:pt x="9153" y="6273"/>
                  </a:lnTo>
                  <a:lnTo>
                    <a:pt x="9127" y="6360"/>
                  </a:lnTo>
                  <a:lnTo>
                    <a:pt x="9099" y="6446"/>
                  </a:lnTo>
                  <a:lnTo>
                    <a:pt x="9071" y="6531"/>
                  </a:lnTo>
                  <a:lnTo>
                    <a:pt x="9039" y="6616"/>
                  </a:lnTo>
                  <a:lnTo>
                    <a:pt x="9006" y="6699"/>
                  </a:lnTo>
                  <a:lnTo>
                    <a:pt x="8971" y="6782"/>
                  </a:lnTo>
                  <a:lnTo>
                    <a:pt x="8936" y="6864"/>
                  </a:lnTo>
                  <a:lnTo>
                    <a:pt x="8898" y="6945"/>
                  </a:lnTo>
                  <a:lnTo>
                    <a:pt x="8858" y="7024"/>
                  </a:lnTo>
                  <a:lnTo>
                    <a:pt x="8817" y="7103"/>
                  </a:lnTo>
                  <a:lnTo>
                    <a:pt x="8774" y="7181"/>
                  </a:lnTo>
                  <a:lnTo>
                    <a:pt x="8729" y="7258"/>
                  </a:lnTo>
                  <a:lnTo>
                    <a:pt x="8683" y="7334"/>
                  </a:lnTo>
                  <a:lnTo>
                    <a:pt x="8636" y="7409"/>
                  </a:lnTo>
                  <a:lnTo>
                    <a:pt x="9350" y="8139"/>
                  </a:lnTo>
                  <a:lnTo>
                    <a:pt x="8035" y="9425"/>
                  </a:lnTo>
                  <a:lnTo>
                    <a:pt x="7322" y="8695"/>
                  </a:lnTo>
                  <a:lnTo>
                    <a:pt x="7246" y="8740"/>
                  </a:lnTo>
                  <a:lnTo>
                    <a:pt x="7170" y="8785"/>
                  </a:lnTo>
                  <a:lnTo>
                    <a:pt x="7092" y="8827"/>
                  </a:lnTo>
                  <a:lnTo>
                    <a:pt x="7013" y="8868"/>
                  </a:lnTo>
                  <a:lnTo>
                    <a:pt x="6934" y="8908"/>
                  </a:lnTo>
                  <a:lnTo>
                    <a:pt x="6853" y="8946"/>
                  </a:lnTo>
                  <a:lnTo>
                    <a:pt x="6771" y="8982"/>
                  </a:lnTo>
                  <a:lnTo>
                    <a:pt x="6689" y="9017"/>
                  </a:lnTo>
                  <a:lnTo>
                    <a:pt x="6605" y="9049"/>
                  </a:lnTo>
                  <a:lnTo>
                    <a:pt x="6522" y="9080"/>
                  </a:lnTo>
                  <a:lnTo>
                    <a:pt x="6436" y="9110"/>
                  </a:lnTo>
                  <a:lnTo>
                    <a:pt x="6350" y="9137"/>
                  </a:lnTo>
                  <a:lnTo>
                    <a:pt x="6264" y="9162"/>
                  </a:lnTo>
                  <a:lnTo>
                    <a:pt x="6176" y="9187"/>
                  </a:lnTo>
                  <a:lnTo>
                    <a:pt x="6088" y="9208"/>
                  </a:lnTo>
                  <a:lnTo>
                    <a:pt x="5999" y="9228"/>
                  </a:lnTo>
                  <a:lnTo>
                    <a:pt x="5990" y="10249"/>
                  </a:lnTo>
                  <a:lnTo>
                    <a:pt x="4152" y="10232"/>
                  </a:lnTo>
                  <a:lnTo>
                    <a:pt x="4162" y="9211"/>
                  </a:lnTo>
                  <a:lnTo>
                    <a:pt x="4074" y="9190"/>
                  </a:lnTo>
                  <a:lnTo>
                    <a:pt x="3986" y="9166"/>
                  </a:lnTo>
                  <a:lnTo>
                    <a:pt x="3899" y="9141"/>
                  </a:lnTo>
                  <a:lnTo>
                    <a:pt x="3813" y="9114"/>
                  </a:lnTo>
                  <a:lnTo>
                    <a:pt x="3727" y="9084"/>
                  </a:lnTo>
                  <a:lnTo>
                    <a:pt x="3643" y="9054"/>
                  </a:lnTo>
                  <a:lnTo>
                    <a:pt x="3559" y="9022"/>
                  </a:lnTo>
                  <a:lnTo>
                    <a:pt x="3477" y="8987"/>
                  </a:lnTo>
                  <a:lnTo>
                    <a:pt x="3395" y="8951"/>
                  </a:lnTo>
                  <a:lnTo>
                    <a:pt x="3314" y="8913"/>
                  </a:lnTo>
                  <a:lnTo>
                    <a:pt x="3234" y="8874"/>
                  </a:lnTo>
                  <a:lnTo>
                    <a:pt x="3154" y="8833"/>
                  </a:lnTo>
                  <a:lnTo>
                    <a:pt x="3077" y="8790"/>
                  </a:lnTo>
                  <a:lnTo>
                    <a:pt x="3000" y="8746"/>
                  </a:lnTo>
                  <a:lnTo>
                    <a:pt x="2923" y="8701"/>
                  </a:lnTo>
                  <a:lnTo>
                    <a:pt x="2849" y="8653"/>
                  </a:lnTo>
                  <a:lnTo>
                    <a:pt x="2123" y="9371"/>
                  </a:lnTo>
                  <a:lnTo>
                    <a:pt x="832" y="8062"/>
                  </a:lnTo>
                  <a:lnTo>
                    <a:pt x="1558" y="7344"/>
                  </a:lnTo>
                  <a:lnTo>
                    <a:pt x="1512" y="7268"/>
                  </a:lnTo>
                  <a:lnTo>
                    <a:pt x="1467" y="7191"/>
                  </a:lnTo>
                  <a:lnTo>
                    <a:pt x="1424" y="7115"/>
                  </a:lnTo>
                  <a:lnTo>
                    <a:pt x="1383" y="7036"/>
                  </a:lnTo>
                  <a:lnTo>
                    <a:pt x="1344" y="6956"/>
                  </a:lnTo>
                  <a:lnTo>
                    <a:pt x="1306" y="6875"/>
                  </a:lnTo>
                  <a:lnTo>
                    <a:pt x="1269" y="6793"/>
                  </a:lnTo>
                  <a:lnTo>
                    <a:pt x="1234" y="6711"/>
                  </a:lnTo>
                  <a:lnTo>
                    <a:pt x="1201" y="6628"/>
                  </a:lnTo>
                  <a:lnTo>
                    <a:pt x="1170" y="6543"/>
                  </a:lnTo>
                  <a:lnTo>
                    <a:pt x="1140" y="6458"/>
                  </a:lnTo>
                  <a:lnTo>
                    <a:pt x="1112" y="6372"/>
                  </a:lnTo>
                  <a:lnTo>
                    <a:pt x="1087" y="6286"/>
                  </a:lnTo>
                  <a:lnTo>
                    <a:pt x="1062" y="6198"/>
                  </a:lnTo>
                  <a:lnTo>
                    <a:pt x="1040" y="6110"/>
                  </a:lnTo>
                  <a:lnTo>
                    <a:pt x="1019" y="6022"/>
                  </a:lnTo>
                  <a:lnTo>
                    <a:pt x="0" y="6017"/>
                  </a:lnTo>
                  <a:lnTo>
                    <a:pt x="8" y="4177"/>
                  </a:lnTo>
                  <a:lnTo>
                    <a:pt x="1029" y="4183"/>
                  </a:lnTo>
                  <a:lnTo>
                    <a:pt x="1049" y="4093"/>
                  </a:lnTo>
                  <a:lnTo>
                    <a:pt x="1073" y="4005"/>
                  </a:lnTo>
                  <a:lnTo>
                    <a:pt x="1097" y="3918"/>
                  </a:lnTo>
                  <a:lnTo>
                    <a:pt x="1124" y="3832"/>
                  </a:lnTo>
                  <a:lnTo>
                    <a:pt x="1152" y="3746"/>
                  </a:lnTo>
                  <a:lnTo>
                    <a:pt x="1183" y="3662"/>
                  </a:lnTo>
                  <a:lnTo>
                    <a:pt x="1215" y="3579"/>
                  </a:lnTo>
                  <a:lnTo>
                    <a:pt x="1248" y="3496"/>
                  </a:lnTo>
                  <a:lnTo>
                    <a:pt x="1284" y="3413"/>
                  </a:lnTo>
                  <a:lnTo>
                    <a:pt x="1322" y="3332"/>
                  </a:lnTo>
                  <a:lnTo>
                    <a:pt x="1361" y="3252"/>
                  </a:lnTo>
                  <a:lnTo>
                    <a:pt x="1401" y="3172"/>
                  </a:lnTo>
                  <a:lnTo>
                    <a:pt x="1443" y="3094"/>
                  </a:lnTo>
                  <a:lnTo>
                    <a:pt x="1487" y="3016"/>
                  </a:lnTo>
                  <a:lnTo>
                    <a:pt x="1532" y="2941"/>
                  </a:lnTo>
                  <a:lnTo>
                    <a:pt x="1579" y="2865"/>
                  </a:lnTo>
                  <a:lnTo>
                    <a:pt x="859" y="2141"/>
                  </a:lnTo>
                  <a:lnTo>
                    <a:pt x="2162" y="843"/>
                  </a:lnTo>
                  <a:lnTo>
                    <a:pt x="2881" y="1568"/>
                  </a:lnTo>
                  <a:lnTo>
                    <a:pt x="2956" y="1521"/>
                  </a:lnTo>
                  <a:lnTo>
                    <a:pt x="3033" y="1476"/>
                  </a:lnTo>
                  <a:lnTo>
                    <a:pt x="3110" y="1433"/>
                  </a:lnTo>
                  <a:lnTo>
                    <a:pt x="3189" y="1391"/>
                  </a:lnTo>
                  <a:lnTo>
                    <a:pt x="3268" y="1351"/>
                  </a:lnTo>
                  <a:lnTo>
                    <a:pt x="3349" y="1312"/>
                  </a:lnTo>
                  <a:lnTo>
                    <a:pt x="3429" y="1275"/>
                  </a:lnTo>
                  <a:lnTo>
                    <a:pt x="3512" y="1240"/>
                  </a:lnTo>
                  <a:lnTo>
                    <a:pt x="3595" y="1206"/>
                  </a:lnTo>
                  <a:lnTo>
                    <a:pt x="3679" y="1175"/>
                  </a:lnTo>
                  <a:lnTo>
                    <a:pt x="3764" y="1145"/>
                  </a:lnTo>
                  <a:lnTo>
                    <a:pt x="3849" y="1116"/>
                  </a:lnTo>
                  <a:lnTo>
                    <a:pt x="3936" y="1090"/>
                  </a:lnTo>
                  <a:lnTo>
                    <a:pt x="4023" y="1065"/>
                  </a:lnTo>
                  <a:lnTo>
                    <a:pt x="4110" y="1043"/>
                  </a:lnTo>
                  <a:lnTo>
                    <a:pt x="4199" y="1022"/>
                  </a:lnTo>
                  <a:lnTo>
                    <a:pt x="4199" y="0"/>
                  </a:lnTo>
                  <a:lnTo>
                    <a:pt x="6037" y="0"/>
                  </a:lnTo>
                  <a:lnTo>
                    <a:pt x="6037" y="1022"/>
                  </a:lnTo>
                  <a:close/>
                  <a:moveTo>
                    <a:pt x="5118" y="2399"/>
                  </a:moveTo>
                  <a:lnTo>
                    <a:pt x="5258" y="2402"/>
                  </a:lnTo>
                  <a:lnTo>
                    <a:pt x="5396" y="2412"/>
                  </a:lnTo>
                  <a:lnTo>
                    <a:pt x="5532" y="2430"/>
                  </a:lnTo>
                  <a:lnTo>
                    <a:pt x="5666" y="2454"/>
                  </a:lnTo>
                  <a:lnTo>
                    <a:pt x="5798" y="2484"/>
                  </a:lnTo>
                  <a:lnTo>
                    <a:pt x="5926" y="2521"/>
                  </a:lnTo>
                  <a:lnTo>
                    <a:pt x="6053" y="2564"/>
                  </a:lnTo>
                  <a:lnTo>
                    <a:pt x="6176" y="2613"/>
                  </a:lnTo>
                  <a:lnTo>
                    <a:pt x="6297" y="2667"/>
                  </a:lnTo>
                  <a:lnTo>
                    <a:pt x="6414" y="2728"/>
                  </a:lnTo>
                  <a:lnTo>
                    <a:pt x="6528" y="2793"/>
                  </a:lnTo>
                  <a:lnTo>
                    <a:pt x="6638" y="2864"/>
                  </a:lnTo>
                  <a:lnTo>
                    <a:pt x="6744" y="2940"/>
                  </a:lnTo>
                  <a:lnTo>
                    <a:pt x="6848" y="3021"/>
                  </a:lnTo>
                  <a:lnTo>
                    <a:pt x="6946" y="3106"/>
                  </a:lnTo>
                  <a:lnTo>
                    <a:pt x="7041" y="3197"/>
                  </a:lnTo>
                  <a:lnTo>
                    <a:pt x="7131" y="3291"/>
                  </a:lnTo>
                  <a:lnTo>
                    <a:pt x="7216" y="3389"/>
                  </a:lnTo>
                  <a:lnTo>
                    <a:pt x="7297" y="3493"/>
                  </a:lnTo>
                  <a:lnTo>
                    <a:pt x="7372" y="3599"/>
                  </a:lnTo>
                  <a:lnTo>
                    <a:pt x="7443" y="3710"/>
                  </a:lnTo>
                  <a:lnTo>
                    <a:pt x="7508" y="3823"/>
                  </a:lnTo>
                  <a:lnTo>
                    <a:pt x="7569" y="3941"/>
                  </a:lnTo>
                  <a:lnTo>
                    <a:pt x="7623" y="4062"/>
                  </a:lnTo>
                  <a:lnTo>
                    <a:pt x="7672" y="4185"/>
                  </a:lnTo>
                  <a:lnTo>
                    <a:pt x="7715" y="4312"/>
                  </a:lnTo>
                  <a:lnTo>
                    <a:pt x="7752" y="4441"/>
                  </a:lnTo>
                  <a:lnTo>
                    <a:pt x="7781" y="4573"/>
                  </a:lnTo>
                  <a:lnTo>
                    <a:pt x="7806" y="4707"/>
                  </a:lnTo>
                  <a:lnTo>
                    <a:pt x="7823" y="4843"/>
                  </a:lnTo>
                  <a:lnTo>
                    <a:pt x="7833" y="4981"/>
                  </a:lnTo>
                  <a:lnTo>
                    <a:pt x="7836" y="5121"/>
                  </a:lnTo>
                  <a:lnTo>
                    <a:pt x="7833" y="5261"/>
                  </a:lnTo>
                  <a:lnTo>
                    <a:pt x="7823" y="5399"/>
                  </a:lnTo>
                  <a:lnTo>
                    <a:pt x="7806" y="5535"/>
                  </a:lnTo>
                  <a:lnTo>
                    <a:pt x="7781" y="5669"/>
                  </a:lnTo>
                  <a:lnTo>
                    <a:pt x="7752" y="5801"/>
                  </a:lnTo>
                  <a:lnTo>
                    <a:pt x="7715" y="5930"/>
                  </a:lnTo>
                  <a:lnTo>
                    <a:pt x="7672" y="6057"/>
                  </a:lnTo>
                  <a:lnTo>
                    <a:pt x="7623" y="6181"/>
                  </a:lnTo>
                  <a:lnTo>
                    <a:pt x="7569" y="6301"/>
                  </a:lnTo>
                  <a:lnTo>
                    <a:pt x="7508" y="6418"/>
                  </a:lnTo>
                  <a:lnTo>
                    <a:pt x="7443" y="6532"/>
                  </a:lnTo>
                  <a:lnTo>
                    <a:pt x="7372" y="6643"/>
                  </a:lnTo>
                  <a:lnTo>
                    <a:pt x="7297" y="6749"/>
                  </a:lnTo>
                  <a:lnTo>
                    <a:pt x="7216" y="6852"/>
                  </a:lnTo>
                  <a:lnTo>
                    <a:pt x="7131" y="6951"/>
                  </a:lnTo>
                  <a:lnTo>
                    <a:pt x="7041" y="7046"/>
                  </a:lnTo>
                  <a:lnTo>
                    <a:pt x="6946" y="7136"/>
                  </a:lnTo>
                  <a:lnTo>
                    <a:pt x="6848" y="7221"/>
                  </a:lnTo>
                  <a:lnTo>
                    <a:pt x="6744" y="7302"/>
                  </a:lnTo>
                  <a:lnTo>
                    <a:pt x="6638" y="7378"/>
                  </a:lnTo>
                  <a:lnTo>
                    <a:pt x="6528" y="7448"/>
                  </a:lnTo>
                  <a:lnTo>
                    <a:pt x="6414" y="7514"/>
                  </a:lnTo>
                  <a:lnTo>
                    <a:pt x="6297" y="7574"/>
                  </a:lnTo>
                  <a:lnTo>
                    <a:pt x="6176" y="7629"/>
                  </a:lnTo>
                  <a:lnTo>
                    <a:pt x="6053" y="7678"/>
                  </a:lnTo>
                  <a:lnTo>
                    <a:pt x="5926" y="7721"/>
                  </a:lnTo>
                  <a:lnTo>
                    <a:pt x="5798" y="7758"/>
                  </a:lnTo>
                  <a:lnTo>
                    <a:pt x="5666" y="7787"/>
                  </a:lnTo>
                  <a:lnTo>
                    <a:pt x="5532" y="7812"/>
                  </a:lnTo>
                  <a:lnTo>
                    <a:pt x="5396" y="7829"/>
                  </a:lnTo>
                  <a:lnTo>
                    <a:pt x="5258" y="7839"/>
                  </a:lnTo>
                  <a:lnTo>
                    <a:pt x="5118" y="7842"/>
                  </a:lnTo>
                  <a:lnTo>
                    <a:pt x="4979" y="7839"/>
                  </a:lnTo>
                  <a:lnTo>
                    <a:pt x="4841" y="7829"/>
                  </a:lnTo>
                  <a:lnTo>
                    <a:pt x="4704" y="7812"/>
                  </a:lnTo>
                  <a:lnTo>
                    <a:pt x="4571" y="7787"/>
                  </a:lnTo>
                  <a:lnTo>
                    <a:pt x="4439" y="7758"/>
                  </a:lnTo>
                  <a:lnTo>
                    <a:pt x="4310" y="7721"/>
                  </a:lnTo>
                  <a:lnTo>
                    <a:pt x="4183" y="7678"/>
                  </a:lnTo>
                  <a:lnTo>
                    <a:pt x="4059" y="7629"/>
                  </a:lnTo>
                  <a:lnTo>
                    <a:pt x="3940" y="7574"/>
                  </a:lnTo>
                  <a:lnTo>
                    <a:pt x="3822" y="7514"/>
                  </a:lnTo>
                  <a:lnTo>
                    <a:pt x="3709" y="7448"/>
                  </a:lnTo>
                  <a:lnTo>
                    <a:pt x="3598" y="7378"/>
                  </a:lnTo>
                  <a:lnTo>
                    <a:pt x="3492" y="7302"/>
                  </a:lnTo>
                  <a:lnTo>
                    <a:pt x="3389" y="7221"/>
                  </a:lnTo>
                  <a:lnTo>
                    <a:pt x="3290" y="7136"/>
                  </a:lnTo>
                  <a:lnTo>
                    <a:pt x="3195" y="7046"/>
                  </a:lnTo>
                  <a:lnTo>
                    <a:pt x="3105" y="6951"/>
                  </a:lnTo>
                  <a:lnTo>
                    <a:pt x="3020" y="6852"/>
                  </a:lnTo>
                  <a:lnTo>
                    <a:pt x="2940" y="6749"/>
                  </a:lnTo>
                  <a:lnTo>
                    <a:pt x="2864" y="6643"/>
                  </a:lnTo>
                  <a:lnTo>
                    <a:pt x="2792" y="6532"/>
                  </a:lnTo>
                  <a:lnTo>
                    <a:pt x="2727" y="6418"/>
                  </a:lnTo>
                  <a:lnTo>
                    <a:pt x="2668" y="6301"/>
                  </a:lnTo>
                  <a:lnTo>
                    <a:pt x="2612" y="6181"/>
                  </a:lnTo>
                  <a:lnTo>
                    <a:pt x="2564" y="6057"/>
                  </a:lnTo>
                  <a:lnTo>
                    <a:pt x="2521" y="5930"/>
                  </a:lnTo>
                  <a:lnTo>
                    <a:pt x="2485" y="5801"/>
                  </a:lnTo>
                  <a:lnTo>
                    <a:pt x="2455" y="5669"/>
                  </a:lnTo>
                  <a:lnTo>
                    <a:pt x="2430" y="5535"/>
                  </a:lnTo>
                  <a:lnTo>
                    <a:pt x="2413" y="5399"/>
                  </a:lnTo>
                  <a:lnTo>
                    <a:pt x="2403" y="5261"/>
                  </a:lnTo>
                  <a:lnTo>
                    <a:pt x="2400" y="5121"/>
                  </a:lnTo>
                  <a:lnTo>
                    <a:pt x="2403" y="4981"/>
                  </a:lnTo>
                  <a:lnTo>
                    <a:pt x="2413" y="4843"/>
                  </a:lnTo>
                  <a:lnTo>
                    <a:pt x="2430" y="4707"/>
                  </a:lnTo>
                  <a:lnTo>
                    <a:pt x="2455" y="4573"/>
                  </a:lnTo>
                  <a:lnTo>
                    <a:pt x="2485" y="4441"/>
                  </a:lnTo>
                  <a:lnTo>
                    <a:pt x="2521" y="4312"/>
                  </a:lnTo>
                  <a:lnTo>
                    <a:pt x="2564" y="4185"/>
                  </a:lnTo>
                  <a:lnTo>
                    <a:pt x="2612" y="4062"/>
                  </a:lnTo>
                  <a:lnTo>
                    <a:pt x="2668" y="3941"/>
                  </a:lnTo>
                  <a:lnTo>
                    <a:pt x="2727" y="3823"/>
                  </a:lnTo>
                  <a:lnTo>
                    <a:pt x="2792" y="3710"/>
                  </a:lnTo>
                  <a:lnTo>
                    <a:pt x="2864" y="3599"/>
                  </a:lnTo>
                  <a:lnTo>
                    <a:pt x="2940" y="3493"/>
                  </a:lnTo>
                  <a:lnTo>
                    <a:pt x="3020" y="3389"/>
                  </a:lnTo>
                  <a:lnTo>
                    <a:pt x="3105" y="3291"/>
                  </a:lnTo>
                  <a:lnTo>
                    <a:pt x="3195" y="3197"/>
                  </a:lnTo>
                  <a:lnTo>
                    <a:pt x="3290" y="3106"/>
                  </a:lnTo>
                  <a:lnTo>
                    <a:pt x="3389" y="3021"/>
                  </a:lnTo>
                  <a:lnTo>
                    <a:pt x="3492" y="2940"/>
                  </a:lnTo>
                  <a:lnTo>
                    <a:pt x="3598" y="2864"/>
                  </a:lnTo>
                  <a:lnTo>
                    <a:pt x="3709" y="2793"/>
                  </a:lnTo>
                  <a:lnTo>
                    <a:pt x="3822" y="2728"/>
                  </a:lnTo>
                  <a:lnTo>
                    <a:pt x="3940" y="2667"/>
                  </a:lnTo>
                  <a:lnTo>
                    <a:pt x="4059" y="2613"/>
                  </a:lnTo>
                  <a:lnTo>
                    <a:pt x="4183" y="2564"/>
                  </a:lnTo>
                  <a:lnTo>
                    <a:pt x="4310" y="2521"/>
                  </a:lnTo>
                  <a:lnTo>
                    <a:pt x="4439" y="2484"/>
                  </a:lnTo>
                  <a:lnTo>
                    <a:pt x="4571" y="2454"/>
                  </a:lnTo>
                  <a:lnTo>
                    <a:pt x="4704" y="2430"/>
                  </a:lnTo>
                  <a:lnTo>
                    <a:pt x="4841" y="2412"/>
                  </a:lnTo>
                  <a:lnTo>
                    <a:pt x="4979" y="2402"/>
                  </a:lnTo>
                  <a:lnTo>
                    <a:pt x="5118" y="2399"/>
                  </a:lnTo>
                  <a:close/>
                </a:path>
              </a:pathLst>
            </a:custGeom>
            <a:solidFill>
              <a:schemeClr val="tx1">
                <a:alpha val="15000"/>
              </a:schemeClr>
            </a:solidFill>
            <a:ln>
              <a:noFill/>
            </a:ln>
          </p:spPr>
          <p:txBody>
            <a:bodyPr wrap="square" lIns="91440" tIns="45720" rIns="91440" bIns="45720" anchor="ctr">
              <a:normAutofit fontScale="100000"/>
            </a:bodyPr>
            <a:lstStyle/>
            <a:p>
              <a:pPr algn="ctr"/>
              <a:endParaRPr>
                <a:latin typeface="Arial"/>
                <a:ea typeface="Microsoft YaHei"/>
                <a:cs typeface="微软雅黑"/>
                <a:sym typeface="Arial"/>
              </a:endParaRPr>
            </a:p>
          </p:txBody>
        </p:sp>
        <p:sp>
          <p:nvSpPr>
            <p:cNvPr id="413" name="îśļídé"/>
            <p:cNvSpPr/>
            <p:nvPr/>
          </p:nvSpPr>
          <p:spPr bwMode="auto">
            <a:xfrm rot="0" flipH="false" flipV="false">
              <a:off x="4109691" y="4355743"/>
              <a:ext cx="618125" cy="618729"/>
            </a:xfrm>
            <a:custGeom>
              <a:avLst/>
              <a:gdLst>
                <a:gd name="T0" fmla="*/ 6223 w 10244"/>
                <a:gd name="T1" fmla="*/ 1068 h 10249"/>
                <a:gd name="T2" fmla="*/ 6451 w 10244"/>
                <a:gd name="T3" fmla="*/ 1137 h 10249"/>
                <a:gd name="T4" fmla="*/ 6673 w 10244"/>
                <a:gd name="T5" fmla="*/ 1219 h 10249"/>
                <a:gd name="T6" fmla="*/ 6889 w 10244"/>
                <a:gd name="T7" fmla="*/ 1313 h 10249"/>
                <a:gd name="T8" fmla="*/ 7098 w 10244"/>
                <a:gd name="T9" fmla="*/ 1417 h 10249"/>
                <a:gd name="T10" fmla="*/ 7342 w 10244"/>
                <a:gd name="T11" fmla="*/ 1559 h 10249"/>
                <a:gd name="T12" fmla="*/ 8743 w 10244"/>
                <a:gd name="T13" fmla="*/ 3006 h 10249"/>
                <a:gd name="T14" fmla="*/ 8947 w 10244"/>
                <a:gd name="T15" fmla="*/ 3401 h 10249"/>
                <a:gd name="T16" fmla="*/ 9107 w 10244"/>
                <a:gd name="T17" fmla="*/ 3819 h 10249"/>
                <a:gd name="T18" fmla="*/ 9224 w 10244"/>
                <a:gd name="T19" fmla="*/ 4257 h 10249"/>
                <a:gd name="T20" fmla="*/ 9153 w 10244"/>
                <a:gd name="T21" fmla="*/ 6273 h 10249"/>
                <a:gd name="T22" fmla="*/ 9006 w 10244"/>
                <a:gd name="T23" fmla="*/ 6699 h 10249"/>
                <a:gd name="T24" fmla="*/ 8817 w 10244"/>
                <a:gd name="T25" fmla="*/ 7103 h 10249"/>
                <a:gd name="T26" fmla="*/ 9350 w 10244"/>
                <a:gd name="T27" fmla="*/ 8139 h 10249"/>
                <a:gd name="T28" fmla="*/ 7092 w 10244"/>
                <a:gd name="T29" fmla="*/ 8827 h 10249"/>
                <a:gd name="T30" fmla="*/ 6689 w 10244"/>
                <a:gd name="T31" fmla="*/ 9017 h 10249"/>
                <a:gd name="T32" fmla="*/ 6264 w 10244"/>
                <a:gd name="T33" fmla="*/ 9162 h 10249"/>
                <a:gd name="T34" fmla="*/ 4152 w 10244"/>
                <a:gd name="T35" fmla="*/ 10232 h 10249"/>
                <a:gd name="T36" fmla="*/ 3813 w 10244"/>
                <a:gd name="T37" fmla="*/ 9114 h 10249"/>
                <a:gd name="T38" fmla="*/ 3395 w 10244"/>
                <a:gd name="T39" fmla="*/ 8951 h 10249"/>
                <a:gd name="T40" fmla="*/ 3000 w 10244"/>
                <a:gd name="T41" fmla="*/ 8746 h 10249"/>
                <a:gd name="T42" fmla="*/ 1558 w 10244"/>
                <a:gd name="T43" fmla="*/ 7344 h 10249"/>
                <a:gd name="T44" fmla="*/ 1344 w 10244"/>
                <a:gd name="T45" fmla="*/ 6956 h 10249"/>
                <a:gd name="T46" fmla="*/ 1170 w 10244"/>
                <a:gd name="T47" fmla="*/ 6543 h 10249"/>
                <a:gd name="T48" fmla="*/ 1040 w 10244"/>
                <a:gd name="T49" fmla="*/ 6110 h 10249"/>
                <a:gd name="T50" fmla="*/ 1049 w 10244"/>
                <a:gd name="T51" fmla="*/ 4093 h 10249"/>
                <a:gd name="T52" fmla="*/ 1183 w 10244"/>
                <a:gd name="T53" fmla="*/ 3662 h 10249"/>
                <a:gd name="T54" fmla="*/ 1361 w 10244"/>
                <a:gd name="T55" fmla="*/ 3252 h 10249"/>
                <a:gd name="T56" fmla="*/ 1579 w 10244"/>
                <a:gd name="T57" fmla="*/ 2865 h 10249"/>
                <a:gd name="T58" fmla="*/ 3033 w 10244"/>
                <a:gd name="T59" fmla="*/ 1476 h 10249"/>
                <a:gd name="T60" fmla="*/ 3429 w 10244"/>
                <a:gd name="T61" fmla="*/ 1275 h 10249"/>
                <a:gd name="T62" fmla="*/ 3849 w 10244"/>
                <a:gd name="T63" fmla="*/ 1116 h 10249"/>
                <a:gd name="T64" fmla="*/ 4199 w 10244"/>
                <a:gd name="T65" fmla="*/ 0 h 10249"/>
                <a:gd name="T66" fmla="*/ 5396 w 10244"/>
                <a:gd name="T67" fmla="*/ 2412 h 10249"/>
                <a:gd name="T68" fmla="*/ 6053 w 10244"/>
                <a:gd name="T69" fmla="*/ 2564 h 10249"/>
                <a:gd name="T70" fmla="*/ 6638 w 10244"/>
                <a:gd name="T71" fmla="*/ 2864 h 10249"/>
                <a:gd name="T72" fmla="*/ 7131 w 10244"/>
                <a:gd name="T73" fmla="*/ 3291 h 10249"/>
                <a:gd name="T74" fmla="*/ 7508 w 10244"/>
                <a:gd name="T75" fmla="*/ 3823 h 10249"/>
                <a:gd name="T76" fmla="*/ 7752 w 10244"/>
                <a:gd name="T77" fmla="*/ 4441 h 10249"/>
                <a:gd name="T78" fmla="*/ 7836 w 10244"/>
                <a:gd name="T79" fmla="*/ 5121 h 10249"/>
                <a:gd name="T80" fmla="*/ 7752 w 10244"/>
                <a:gd name="T81" fmla="*/ 5801 h 10249"/>
                <a:gd name="T82" fmla="*/ 7508 w 10244"/>
                <a:gd name="T83" fmla="*/ 6418 h 10249"/>
                <a:gd name="T84" fmla="*/ 7131 w 10244"/>
                <a:gd name="T85" fmla="*/ 6951 h 10249"/>
                <a:gd name="T86" fmla="*/ 6638 w 10244"/>
                <a:gd name="T87" fmla="*/ 7378 h 10249"/>
                <a:gd name="T88" fmla="*/ 6053 w 10244"/>
                <a:gd name="T89" fmla="*/ 7678 h 10249"/>
                <a:gd name="T90" fmla="*/ 5396 w 10244"/>
                <a:gd name="T91" fmla="*/ 7829 h 10249"/>
                <a:gd name="T92" fmla="*/ 4704 w 10244"/>
                <a:gd name="T93" fmla="*/ 7812 h 10249"/>
                <a:gd name="T94" fmla="*/ 4059 w 10244"/>
                <a:gd name="T95" fmla="*/ 7629 h 10249"/>
                <a:gd name="T96" fmla="*/ 3492 w 10244"/>
                <a:gd name="T97" fmla="*/ 7302 h 10249"/>
                <a:gd name="T98" fmla="*/ 3020 w 10244"/>
                <a:gd name="T99" fmla="*/ 6852 h 10249"/>
                <a:gd name="T100" fmla="*/ 2668 w 10244"/>
                <a:gd name="T101" fmla="*/ 6301 h 10249"/>
                <a:gd name="T102" fmla="*/ 2455 w 10244"/>
                <a:gd name="T103" fmla="*/ 5669 h 10249"/>
                <a:gd name="T104" fmla="*/ 2403 w 10244"/>
                <a:gd name="T105" fmla="*/ 4981 h 10249"/>
                <a:gd name="T106" fmla="*/ 2521 w 10244"/>
                <a:gd name="T107" fmla="*/ 4312 h 10249"/>
                <a:gd name="T108" fmla="*/ 2792 w 10244"/>
                <a:gd name="T109" fmla="*/ 3710 h 10249"/>
                <a:gd name="T110" fmla="*/ 3195 w 10244"/>
                <a:gd name="T111" fmla="*/ 3197 h 10249"/>
                <a:gd name="T112" fmla="*/ 3709 w 10244"/>
                <a:gd name="T113" fmla="*/ 2793 h 10249"/>
                <a:gd name="T114" fmla="*/ 4310 w 10244"/>
                <a:gd name="T115" fmla="*/ 2521 h 10249"/>
                <a:gd name="T116" fmla="*/ 4979 w 10244"/>
                <a:gd name="T117" fmla="*/ 2402 h 10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244" h="10249">
                  <a:moveTo>
                    <a:pt x="6037" y="1022"/>
                  </a:moveTo>
                  <a:lnTo>
                    <a:pt x="6084" y="1032"/>
                  </a:lnTo>
                  <a:lnTo>
                    <a:pt x="6130" y="1044"/>
                  </a:lnTo>
                  <a:lnTo>
                    <a:pt x="6177" y="1056"/>
                  </a:lnTo>
                  <a:lnTo>
                    <a:pt x="6223" y="1068"/>
                  </a:lnTo>
                  <a:lnTo>
                    <a:pt x="6269" y="1081"/>
                  </a:lnTo>
                  <a:lnTo>
                    <a:pt x="6315" y="1094"/>
                  </a:lnTo>
                  <a:lnTo>
                    <a:pt x="6360" y="1108"/>
                  </a:lnTo>
                  <a:lnTo>
                    <a:pt x="6406" y="1122"/>
                  </a:lnTo>
                  <a:lnTo>
                    <a:pt x="6451" y="1137"/>
                  </a:lnTo>
                  <a:lnTo>
                    <a:pt x="6496" y="1152"/>
                  </a:lnTo>
                  <a:lnTo>
                    <a:pt x="6540" y="1169"/>
                  </a:lnTo>
                  <a:lnTo>
                    <a:pt x="6585" y="1185"/>
                  </a:lnTo>
                  <a:lnTo>
                    <a:pt x="6629" y="1201"/>
                  </a:lnTo>
                  <a:lnTo>
                    <a:pt x="6673" y="1219"/>
                  </a:lnTo>
                  <a:lnTo>
                    <a:pt x="6717" y="1237"/>
                  </a:lnTo>
                  <a:lnTo>
                    <a:pt x="6760" y="1255"/>
                  </a:lnTo>
                  <a:lnTo>
                    <a:pt x="6804" y="1274"/>
                  </a:lnTo>
                  <a:lnTo>
                    <a:pt x="6847" y="1292"/>
                  </a:lnTo>
                  <a:lnTo>
                    <a:pt x="6889" y="1313"/>
                  </a:lnTo>
                  <a:lnTo>
                    <a:pt x="6932" y="1332"/>
                  </a:lnTo>
                  <a:lnTo>
                    <a:pt x="6973" y="1353"/>
                  </a:lnTo>
                  <a:lnTo>
                    <a:pt x="7015" y="1374"/>
                  </a:lnTo>
                  <a:lnTo>
                    <a:pt x="7057" y="1396"/>
                  </a:lnTo>
                  <a:lnTo>
                    <a:pt x="7098" y="1417"/>
                  </a:lnTo>
                  <a:lnTo>
                    <a:pt x="7140" y="1440"/>
                  </a:lnTo>
                  <a:lnTo>
                    <a:pt x="7181" y="1463"/>
                  </a:lnTo>
                  <a:lnTo>
                    <a:pt x="7221" y="1486"/>
                  </a:lnTo>
                  <a:lnTo>
                    <a:pt x="7262" y="1509"/>
                  </a:lnTo>
                  <a:lnTo>
                    <a:pt x="7342" y="1559"/>
                  </a:lnTo>
                  <a:lnTo>
                    <a:pt x="7419" y="1609"/>
                  </a:lnTo>
                  <a:lnTo>
                    <a:pt x="8152" y="898"/>
                  </a:lnTo>
                  <a:lnTo>
                    <a:pt x="9431" y="2220"/>
                  </a:lnTo>
                  <a:lnTo>
                    <a:pt x="8698" y="2930"/>
                  </a:lnTo>
                  <a:lnTo>
                    <a:pt x="8743" y="3006"/>
                  </a:lnTo>
                  <a:lnTo>
                    <a:pt x="8787" y="3084"/>
                  </a:lnTo>
                  <a:lnTo>
                    <a:pt x="8829" y="3162"/>
                  </a:lnTo>
                  <a:lnTo>
                    <a:pt x="8870" y="3241"/>
                  </a:lnTo>
                  <a:lnTo>
                    <a:pt x="8909" y="3321"/>
                  </a:lnTo>
                  <a:lnTo>
                    <a:pt x="8947" y="3401"/>
                  </a:lnTo>
                  <a:lnTo>
                    <a:pt x="8983" y="3483"/>
                  </a:lnTo>
                  <a:lnTo>
                    <a:pt x="9016" y="3566"/>
                  </a:lnTo>
                  <a:lnTo>
                    <a:pt x="9048" y="3650"/>
                  </a:lnTo>
                  <a:lnTo>
                    <a:pt x="9079" y="3734"/>
                  </a:lnTo>
                  <a:lnTo>
                    <a:pt x="9107" y="3819"/>
                  </a:lnTo>
                  <a:lnTo>
                    <a:pt x="9135" y="3906"/>
                  </a:lnTo>
                  <a:lnTo>
                    <a:pt x="9160" y="3992"/>
                  </a:lnTo>
                  <a:lnTo>
                    <a:pt x="9183" y="4080"/>
                  </a:lnTo>
                  <a:lnTo>
                    <a:pt x="9205" y="4168"/>
                  </a:lnTo>
                  <a:lnTo>
                    <a:pt x="9224" y="4257"/>
                  </a:lnTo>
                  <a:lnTo>
                    <a:pt x="10244" y="4272"/>
                  </a:lnTo>
                  <a:lnTo>
                    <a:pt x="10219" y="6111"/>
                  </a:lnTo>
                  <a:lnTo>
                    <a:pt x="9199" y="6097"/>
                  </a:lnTo>
                  <a:lnTo>
                    <a:pt x="9177" y="6185"/>
                  </a:lnTo>
                  <a:lnTo>
                    <a:pt x="9153" y="6273"/>
                  </a:lnTo>
                  <a:lnTo>
                    <a:pt x="9127" y="6360"/>
                  </a:lnTo>
                  <a:lnTo>
                    <a:pt x="9099" y="6446"/>
                  </a:lnTo>
                  <a:lnTo>
                    <a:pt x="9071" y="6531"/>
                  </a:lnTo>
                  <a:lnTo>
                    <a:pt x="9039" y="6616"/>
                  </a:lnTo>
                  <a:lnTo>
                    <a:pt x="9006" y="6699"/>
                  </a:lnTo>
                  <a:lnTo>
                    <a:pt x="8971" y="6782"/>
                  </a:lnTo>
                  <a:lnTo>
                    <a:pt x="8936" y="6864"/>
                  </a:lnTo>
                  <a:lnTo>
                    <a:pt x="8898" y="6945"/>
                  </a:lnTo>
                  <a:lnTo>
                    <a:pt x="8858" y="7024"/>
                  </a:lnTo>
                  <a:lnTo>
                    <a:pt x="8817" y="7103"/>
                  </a:lnTo>
                  <a:lnTo>
                    <a:pt x="8774" y="7181"/>
                  </a:lnTo>
                  <a:lnTo>
                    <a:pt x="8729" y="7258"/>
                  </a:lnTo>
                  <a:lnTo>
                    <a:pt x="8683" y="7334"/>
                  </a:lnTo>
                  <a:lnTo>
                    <a:pt x="8636" y="7409"/>
                  </a:lnTo>
                  <a:lnTo>
                    <a:pt x="9350" y="8139"/>
                  </a:lnTo>
                  <a:lnTo>
                    <a:pt x="8035" y="9425"/>
                  </a:lnTo>
                  <a:lnTo>
                    <a:pt x="7322" y="8695"/>
                  </a:lnTo>
                  <a:lnTo>
                    <a:pt x="7246" y="8740"/>
                  </a:lnTo>
                  <a:lnTo>
                    <a:pt x="7170" y="8785"/>
                  </a:lnTo>
                  <a:lnTo>
                    <a:pt x="7092" y="8827"/>
                  </a:lnTo>
                  <a:lnTo>
                    <a:pt x="7013" y="8868"/>
                  </a:lnTo>
                  <a:lnTo>
                    <a:pt x="6934" y="8908"/>
                  </a:lnTo>
                  <a:lnTo>
                    <a:pt x="6853" y="8946"/>
                  </a:lnTo>
                  <a:lnTo>
                    <a:pt x="6771" y="8982"/>
                  </a:lnTo>
                  <a:lnTo>
                    <a:pt x="6689" y="9017"/>
                  </a:lnTo>
                  <a:lnTo>
                    <a:pt x="6605" y="9049"/>
                  </a:lnTo>
                  <a:lnTo>
                    <a:pt x="6522" y="9080"/>
                  </a:lnTo>
                  <a:lnTo>
                    <a:pt x="6436" y="9110"/>
                  </a:lnTo>
                  <a:lnTo>
                    <a:pt x="6350" y="9137"/>
                  </a:lnTo>
                  <a:lnTo>
                    <a:pt x="6264" y="9162"/>
                  </a:lnTo>
                  <a:lnTo>
                    <a:pt x="6176" y="9187"/>
                  </a:lnTo>
                  <a:lnTo>
                    <a:pt x="6088" y="9208"/>
                  </a:lnTo>
                  <a:lnTo>
                    <a:pt x="5999" y="9228"/>
                  </a:lnTo>
                  <a:lnTo>
                    <a:pt x="5990" y="10249"/>
                  </a:lnTo>
                  <a:lnTo>
                    <a:pt x="4152" y="10232"/>
                  </a:lnTo>
                  <a:lnTo>
                    <a:pt x="4162" y="9211"/>
                  </a:lnTo>
                  <a:lnTo>
                    <a:pt x="4074" y="9190"/>
                  </a:lnTo>
                  <a:lnTo>
                    <a:pt x="3986" y="9166"/>
                  </a:lnTo>
                  <a:lnTo>
                    <a:pt x="3899" y="9141"/>
                  </a:lnTo>
                  <a:lnTo>
                    <a:pt x="3813" y="9114"/>
                  </a:lnTo>
                  <a:lnTo>
                    <a:pt x="3727" y="9084"/>
                  </a:lnTo>
                  <a:lnTo>
                    <a:pt x="3643" y="9054"/>
                  </a:lnTo>
                  <a:lnTo>
                    <a:pt x="3559" y="9022"/>
                  </a:lnTo>
                  <a:lnTo>
                    <a:pt x="3477" y="8987"/>
                  </a:lnTo>
                  <a:lnTo>
                    <a:pt x="3395" y="8951"/>
                  </a:lnTo>
                  <a:lnTo>
                    <a:pt x="3314" y="8913"/>
                  </a:lnTo>
                  <a:lnTo>
                    <a:pt x="3234" y="8874"/>
                  </a:lnTo>
                  <a:lnTo>
                    <a:pt x="3154" y="8833"/>
                  </a:lnTo>
                  <a:lnTo>
                    <a:pt x="3077" y="8790"/>
                  </a:lnTo>
                  <a:lnTo>
                    <a:pt x="3000" y="8746"/>
                  </a:lnTo>
                  <a:lnTo>
                    <a:pt x="2923" y="8701"/>
                  </a:lnTo>
                  <a:lnTo>
                    <a:pt x="2849" y="8653"/>
                  </a:lnTo>
                  <a:lnTo>
                    <a:pt x="2123" y="9371"/>
                  </a:lnTo>
                  <a:lnTo>
                    <a:pt x="832" y="8062"/>
                  </a:lnTo>
                  <a:lnTo>
                    <a:pt x="1558" y="7344"/>
                  </a:lnTo>
                  <a:lnTo>
                    <a:pt x="1512" y="7268"/>
                  </a:lnTo>
                  <a:lnTo>
                    <a:pt x="1467" y="7191"/>
                  </a:lnTo>
                  <a:lnTo>
                    <a:pt x="1424" y="7115"/>
                  </a:lnTo>
                  <a:lnTo>
                    <a:pt x="1383" y="7036"/>
                  </a:lnTo>
                  <a:lnTo>
                    <a:pt x="1344" y="6956"/>
                  </a:lnTo>
                  <a:lnTo>
                    <a:pt x="1306" y="6875"/>
                  </a:lnTo>
                  <a:lnTo>
                    <a:pt x="1269" y="6793"/>
                  </a:lnTo>
                  <a:lnTo>
                    <a:pt x="1234" y="6711"/>
                  </a:lnTo>
                  <a:lnTo>
                    <a:pt x="1201" y="6628"/>
                  </a:lnTo>
                  <a:lnTo>
                    <a:pt x="1170" y="6543"/>
                  </a:lnTo>
                  <a:lnTo>
                    <a:pt x="1140" y="6458"/>
                  </a:lnTo>
                  <a:lnTo>
                    <a:pt x="1112" y="6372"/>
                  </a:lnTo>
                  <a:lnTo>
                    <a:pt x="1087" y="6286"/>
                  </a:lnTo>
                  <a:lnTo>
                    <a:pt x="1062" y="6198"/>
                  </a:lnTo>
                  <a:lnTo>
                    <a:pt x="1040" y="6110"/>
                  </a:lnTo>
                  <a:lnTo>
                    <a:pt x="1019" y="6022"/>
                  </a:lnTo>
                  <a:lnTo>
                    <a:pt x="0" y="6017"/>
                  </a:lnTo>
                  <a:lnTo>
                    <a:pt x="8" y="4177"/>
                  </a:lnTo>
                  <a:lnTo>
                    <a:pt x="1029" y="4183"/>
                  </a:lnTo>
                  <a:lnTo>
                    <a:pt x="1049" y="4093"/>
                  </a:lnTo>
                  <a:lnTo>
                    <a:pt x="1073" y="4005"/>
                  </a:lnTo>
                  <a:lnTo>
                    <a:pt x="1097" y="3918"/>
                  </a:lnTo>
                  <a:lnTo>
                    <a:pt x="1124" y="3832"/>
                  </a:lnTo>
                  <a:lnTo>
                    <a:pt x="1152" y="3746"/>
                  </a:lnTo>
                  <a:lnTo>
                    <a:pt x="1183" y="3662"/>
                  </a:lnTo>
                  <a:lnTo>
                    <a:pt x="1215" y="3579"/>
                  </a:lnTo>
                  <a:lnTo>
                    <a:pt x="1248" y="3496"/>
                  </a:lnTo>
                  <a:lnTo>
                    <a:pt x="1284" y="3413"/>
                  </a:lnTo>
                  <a:lnTo>
                    <a:pt x="1322" y="3332"/>
                  </a:lnTo>
                  <a:lnTo>
                    <a:pt x="1361" y="3252"/>
                  </a:lnTo>
                  <a:lnTo>
                    <a:pt x="1401" y="3172"/>
                  </a:lnTo>
                  <a:lnTo>
                    <a:pt x="1443" y="3094"/>
                  </a:lnTo>
                  <a:lnTo>
                    <a:pt x="1487" y="3016"/>
                  </a:lnTo>
                  <a:lnTo>
                    <a:pt x="1532" y="2941"/>
                  </a:lnTo>
                  <a:lnTo>
                    <a:pt x="1579" y="2865"/>
                  </a:lnTo>
                  <a:lnTo>
                    <a:pt x="859" y="2141"/>
                  </a:lnTo>
                  <a:lnTo>
                    <a:pt x="2162" y="843"/>
                  </a:lnTo>
                  <a:lnTo>
                    <a:pt x="2881" y="1568"/>
                  </a:lnTo>
                  <a:lnTo>
                    <a:pt x="2956" y="1521"/>
                  </a:lnTo>
                  <a:lnTo>
                    <a:pt x="3033" y="1476"/>
                  </a:lnTo>
                  <a:lnTo>
                    <a:pt x="3110" y="1433"/>
                  </a:lnTo>
                  <a:lnTo>
                    <a:pt x="3189" y="1391"/>
                  </a:lnTo>
                  <a:lnTo>
                    <a:pt x="3268" y="1351"/>
                  </a:lnTo>
                  <a:lnTo>
                    <a:pt x="3349" y="1312"/>
                  </a:lnTo>
                  <a:lnTo>
                    <a:pt x="3429" y="1275"/>
                  </a:lnTo>
                  <a:lnTo>
                    <a:pt x="3512" y="1240"/>
                  </a:lnTo>
                  <a:lnTo>
                    <a:pt x="3595" y="1206"/>
                  </a:lnTo>
                  <a:lnTo>
                    <a:pt x="3679" y="1175"/>
                  </a:lnTo>
                  <a:lnTo>
                    <a:pt x="3764" y="1145"/>
                  </a:lnTo>
                  <a:lnTo>
                    <a:pt x="3849" y="1116"/>
                  </a:lnTo>
                  <a:lnTo>
                    <a:pt x="3936" y="1090"/>
                  </a:lnTo>
                  <a:lnTo>
                    <a:pt x="4023" y="1065"/>
                  </a:lnTo>
                  <a:lnTo>
                    <a:pt x="4110" y="1043"/>
                  </a:lnTo>
                  <a:lnTo>
                    <a:pt x="4199" y="1022"/>
                  </a:lnTo>
                  <a:lnTo>
                    <a:pt x="4199" y="0"/>
                  </a:lnTo>
                  <a:lnTo>
                    <a:pt x="6037" y="0"/>
                  </a:lnTo>
                  <a:lnTo>
                    <a:pt x="6037" y="1022"/>
                  </a:lnTo>
                  <a:close/>
                  <a:moveTo>
                    <a:pt x="5118" y="2399"/>
                  </a:moveTo>
                  <a:lnTo>
                    <a:pt x="5258" y="2402"/>
                  </a:lnTo>
                  <a:lnTo>
                    <a:pt x="5396" y="2412"/>
                  </a:lnTo>
                  <a:lnTo>
                    <a:pt x="5532" y="2430"/>
                  </a:lnTo>
                  <a:lnTo>
                    <a:pt x="5666" y="2454"/>
                  </a:lnTo>
                  <a:lnTo>
                    <a:pt x="5798" y="2484"/>
                  </a:lnTo>
                  <a:lnTo>
                    <a:pt x="5926" y="2521"/>
                  </a:lnTo>
                  <a:lnTo>
                    <a:pt x="6053" y="2564"/>
                  </a:lnTo>
                  <a:lnTo>
                    <a:pt x="6176" y="2613"/>
                  </a:lnTo>
                  <a:lnTo>
                    <a:pt x="6297" y="2667"/>
                  </a:lnTo>
                  <a:lnTo>
                    <a:pt x="6414" y="2728"/>
                  </a:lnTo>
                  <a:lnTo>
                    <a:pt x="6528" y="2793"/>
                  </a:lnTo>
                  <a:lnTo>
                    <a:pt x="6638" y="2864"/>
                  </a:lnTo>
                  <a:lnTo>
                    <a:pt x="6744" y="2940"/>
                  </a:lnTo>
                  <a:lnTo>
                    <a:pt x="6848" y="3021"/>
                  </a:lnTo>
                  <a:lnTo>
                    <a:pt x="6946" y="3106"/>
                  </a:lnTo>
                  <a:lnTo>
                    <a:pt x="7041" y="3197"/>
                  </a:lnTo>
                  <a:lnTo>
                    <a:pt x="7131" y="3291"/>
                  </a:lnTo>
                  <a:lnTo>
                    <a:pt x="7216" y="3389"/>
                  </a:lnTo>
                  <a:lnTo>
                    <a:pt x="7297" y="3493"/>
                  </a:lnTo>
                  <a:lnTo>
                    <a:pt x="7372" y="3599"/>
                  </a:lnTo>
                  <a:lnTo>
                    <a:pt x="7443" y="3710"/>
                  </a:lnTo>
                  <a:lnTo>
                    <a:pt x="7508" y="3823"/>
                  </a:lnTo>
                  <a:lnTo>
                    <a:pt x="7569" y="3941"/>
                  </a:lnTo>
                  <a:lnTo>
                    <a:pt x="7623" y="4062"/>
                  </a:lnTo>
                  <a:lnTo>
                    <a:pt x="7672" y="4185"/>
                  </a:lnTo>
                  <a:lnTo>
                    <a:pt x="7715" y="4312"/>
                  </a:lnTo>
                  <a:lnTo>
                    <a:pt x="7752" y="4441"/>
                  </a:lnTo>
                  <a:lnTo>
                    <a:pt x="7781" y="4573"/>
                  </a:lnTo>
                  <a:lnTo>
                    <a:pt x="7806" y="4707"/>
                  </a:lnTo>
                  <a:lnTo>
                    <a:pt x="7823" y="4843"/>
                  </a:lnTo>
                  <a:lnTo>
                    <a:pt x="7833" y="4981"/>
                  </a:lnTo>
                  <a:lnTo>
                    <a:pt x="7836" y="5121"/>
                  </a:lnTo>
                  <a:lnTo>
                    <a:pt x="7833" y="5261"/>
                  </a:lnTo>
                  <a:lnTo>
                    <a:pt x="7823" y="5399"/>
                  </a:lnTo>
                  <a:lnTo>
                    <a:pt x="7806" y="5535"/>
                  </a:lnTo>
                  <a:lnTo>
                    <a:pt x="7781" y="5669"/>
                  </a:lnTo>
                  <a:lnTo>
                    <a:pt x="7752" y="5801"/>
                  </a:lnTo>
                  <a:lnTo>
                    <a:pt x="7715" y="5930"/>
                  </a:lnTo>
                  <a:lnTo>
                    <a:pt x="7672" y="6057"/>
                  </a:lnTo>
                  <a:lnTo>
                    <a:pt x="7623" y="6181"/>
                  </a:lnTo>
                  <a:lnTo>
                    <a:pt x="7569" y="6301"/>
                  </a:lnTo>
                  <a:lnTo>
                    <a:pt x="7508" y="6418"/>
                  </a:lnTo>
                  <a:lnTo>
                    <a:pt x="7443" y="6532"/>
                  </a:lnTo>
                  <a:lnTo>
                    <a:pt x="7372" y="6643"/>
                  </a:lnTo>
                  <a:lnTo>
                    <a:pt x="7297" y="6749"/>
                  </a:lnTo>
                  <a:lnTo>
                    <a:pt x="7216" y="6852"/>
                  </a:lnTo>
                  <a:lnTo>
                    <a:pt x="7131" y="6951"/>
                  </a:lnTo>
                  <a:lnTo>
                    <a:pt x="7041" y="7046"/>
                  </a:lnTo>
                  <a:lnTo>
                    <a:pt x="6946" y="7136"/>
                  </a:lnTo>
                  <a:lnTo>
                    <a:pt x="6848" y="7221"/>
                  </a:lnTo>
                  <a:lnTo>
                    <a:pt x="6744" y="7302"/>
                  </a:lnTo>
                  <a:lnTo>
                    <a:pt x="6638" y="7378"/>
                  </a:lnTo>
                  <a:lnTo>
                    <a:pt x="6528" y="7448"/>
                  </a:lnTo>
                  <a:lnTo>
                    <a:pt x="6414" y="7514"/>
                  </a:lnTo>
                  <a:lnTo>
                    <a:pt x="6297" y="7574"/>
                  </a:lnTo>
                  <a:lnTo>
                    <a:pt x="6176" y="7629"/>
                  </a:lnTo>
                  <a:lnTo>
                    <a:pt x="6053" y="7678"/>
                  </a:lnTo>
                  <a:lnTo>
                    <a:pt x="5926" y="7721"/>
                  </a:lnTo>
                  <a:lnTo>
                    <a:pt x="5798" y="7758"/>
                  </a:lnTo>
                  <a:lnTo>
                    <a:pt x="5666" y="7787"/>
                  </a:lnTo>
                  <a:lnTo>
                    <a:pt x="5532" y="7812"/>
                  </a:lnTo>
                  <a:lnTo>
                    <a:pt x="5396" y="7829"/>
                  </a:lnTo>
                  <a:lnTo>
                    <a:pt x="5258" y="7839"/>
                  </a:lnTo>
                  <a:lnTo>
                    <a:pt x="5118" y="7842"/>
                  </a:lnTo>
                  <a:lnTo>
                    <a:pt x="4979" y="7839"/>
                  </a:lnTo>
                  <a:lnTo>
                    <a:pt x="4841" y="7829"/>
                  </a:lnTo>
                  <a:lnTo>
                    <a:pt x="4704" y="7812"/>
                  </a:lnTo>
                  <a:lnTo>
                    <a:pt x="4571" y="7787"/>
                  </a:lnTo>
                  <a:lnTo>
                    <a:pt x="4439" y="7758"/>
                  </a:lnTo>
                  <a:lnTo>
                    <a:pt x="4310" y="7721"/>
                  </a:lnTo>
                  <a:lnTo>
                    <a:pt x="4183" y="7678"/>
                  </a:lnTo>
                  <a:lnTo>
                    <a:pt x="4059" y="7629"/>
                  </a:lnTo>
                  <a:lnTo>
                    <a:pt x="3940" y="7574"/>
                  </a:lnTo>
                  <a:lnTo>
                    <a:pt x="3822" y="7514"/>
                  </a:lnTo>
                  <a:lnTo>
                    <a:pt x="3709" y="7448"/>
                  </a:lnTo>
                  <a:lnTo>
                    <a:pt x="3598" y="7378"/>
                  </a:lnTo>
                  <a:lnTo>
                    <a:pt x="3492" y="7302"/>
                  </a:lnTo>
                  <a:lnTo>
                    <a:pt x="3389" y="7221"/>
                  </a:lnTo>
                  <a:lnTo>
                    <a:pt x="3290" y="7136"/>
                  </a:lnTo>
                  <a:lnTo>
                    <a:pt x="3195" y="7046"/>
                  </a:lnTo>
                  <a:lnTo>
                    <a:pt x="3105" y="6951"/>
                  </a:lnTo>
                  <a:lnTo>
                    <a:pt x="3020" y="6852"/>
                  </a:lnTo>
                  <a:lnTo>
                    <a:pt x="2940" y="6749"/>
                  </a:lnTo>
                  <a:lnTo>
                    <a:pt x="2864" y="6643"/>
                  </a:lnTo>
                  <a:lnTo>
                    <a:pt x="2792" y="6532"/>
                  </a:lnTo>
                  <a:lnTo>
                    <a:pt x="2727" y="6418"/>
                  </a:lnTo>
                  <a:lnTo>
                    <a:pt x="2668" y="6301"/>
                  </a:lnTo>
                  <a:lnTo>
                    <a:pt x="2612" y="6181"/>
                  </a:lnTo>
                  <a:lnTo>
                    <a:pt x="2564" y="6057"/>
                  </a:lnTo>
                  <a:lnTo>
                    <a:pt x="2521" y="5930"/>
                  </a:lnTo>
                  <a:lnTo>
                    <a:pt x="2485" y="5801"/>
                  </a:lnTo>
                  <a:lnTo>
                    <a:pt x="2455" y="5669"/>
                  </a:lnTo>
                  <a:lnTo>
                    <a:pt x="2430" y="5535"/>
                  </a:lnTo>
                  <a:lnTo>
                    <a:pt x="2413" y="5399"/>
                  </a:lnTo>
                  <a:lnTo>
                    <a:pt x="2403" y="5261"/>
                  </a:lnTo>
                  <a:lnTo>
                    <a:pt x="2400" y="5121"/>
                  </a:lnTo>
                  <a:lnTo>
                    <a:pt x="2403" y="4981"/>
                  </a:lnTo>
                  <a:lnTo>
                    <a:pt x="2413" y="4843"/>
                  </a:lnTo>
                  <a:lnTo>
                    <a:pt x="2430" y="4707"/>
                  </a:lnTo>
                  <a:lnTo>
                    <a:pt x="2455" y="4573"/>
                  </a:lnTo>
                  <a:lnTo>
                    <a:pt x="2485" y="4441"/>
                  </a:lnTo>
                  <a:lnTo>
                    <a:pt x="2521" y="4312"/>
                  </a:lnTo>
                  <a:lnTo>
                    <a:pt x="2564" y="4185"/>
                  </a:lnTo>
                  <a:lnTo>
                    <a:pt x="2612" y="4062"/>
                  </a:lnTo>
                  <a:lnTo>
                    <a:pt x="2668" y="3941"/>
                  </a:lnTo>
                  <a:lnTo>
                    <a:pt x="2727" y="3823"/>
                  </a:lnTo>
                  <a:lnTo>
                    <a:pt x="2792" y="3710"/>
                  </a:lnTo>
                  <a:lnTo>
                    <a:pt x="2864" y="3599"/>
                  </a:lnTo>
                  <a:lnTo>
                    <a:pt x="2940" y="3493"/>
                  </a:lnTo>
                  <a:lnTo>
                    <a:pt x="3020" y="3389"/>
                  </a:lnTo>
                  <a:lnTo>
                    <a:pt x="3105" y="3291"/>
                  </a:lnTo>
                  <a:lnTo>
                    <a:pt x="3195" y="3197"/>
                  </a:lnTo>
                  <a:lnTo>
                    <a:pt x="3290" y="3106"/>
                  </a:lnTo>
                  <a:lnTo>
                    <a:pt x="3389" y="3021"/>
                  </a:lnTo>
                  <a:lnTo>
                    <a:pt x="3492" y="2940"/>
                  </a:lnTo>
                  <a:lnTo>
                    <a:pt x="3598" y="2864"/>
                  </a:lnTo>
                  <a:lnTo>
                    <a:pt x="3709" y="2793"/>
                  </a:lnTo>
                  <a:lnTo>
                    <a:pt x="3822" y="2728"/>
                  </a:lnTo>
                  <a:lnTo>
                    <a:pt x="3940" y="2667"/>
                  </a:lnTo>
                  <a:lnTo>
                    <a:pt x="4059" y="2613"/>
                  </a:lnTo>
                  <a:lnTo>
                    <a:pt x="4183" y="2564"/>
                  </a:lnTo>
                  <a:lnTo>
                    <a:pt x="4310" y="2521"/>
                  </a:lnTo>
                  <a:lnTo>
                    <a:pt x="4439" y="2484"/>
                  </a:lnTo>
                  <a:lnTo>
                    <a:pt x="4571" y="2454"/>
                  </a:lnTo>
                  <a:lnTo>
                    <a:pt x="4704" y="2430"/>
                  </a:lnTo>
                  <a:lnTo>
                    <a:pt x="4841" y="2412"/>
                  </a:lnTo>
                  <a:lnTo>
                    <a:pt x="4979" y="2402"/>
                  </a:lnTo>
                  <a:lnTo>
                    <a:pt x="5118" y="2399"/>
                  </a:lnTo>
                  <a:close/>
                </a:path>
              </a:pathLst>
            </a:custGeom>
            <a:solidFill>
              <a:schemeClr val="tx1">
                <a:alpha val="15000"/>
              </a:schemeClr>
            </a:solidFill>
            <a:ln>
              <a:noFill/>
            </a:ln>
          </p:spPr>
          <p:txBody>
            <a:bodyPr wrap="square" lIns="91440" tIns="45720" rIns="91440" bIns="45720" anchor="ctr">
              <a:normAutofit fontScale="100000"/>
            </a:bodyPr>
            <a:lstStyle/>
            <a:p>
              <a:pPr algn="ctr"/>
              <a:endParaRPr>
                <a:latin typeface="Arial"/>
                <a:ea typeface="Microsoft YaHei"/>
                <a:cs typeface="微软雅黑"/>
                <a:sym typeface="Arial"/>
              </a:endParaRPr>
            </a:p>
          </p:txBody>
        </p:sp>
        <p:sp>
          <p:nvSpPr>
            <p:cNvPr id="414" name="îş1íḑe"/>
            <p:cNvSpPr/>
            <p:nvPr/>
          </p:nvSpPr>
          <p:spPr bwMode="auto">
            <a:xfrm rot="0" flipH="false" flipV="false">
              <a:off x="6316315" y="3778506"/>
              <a:ext cx="394813" cy="395198"/>
            </a:xfrm>
            <a:custGeom>
              <a:avLst/>
              <a:gdLst>
                <a:gd name="T0" fmla="*/ 6223 w 10244"/>
                <a:gd name="T1" fmla="*/ 1068 h 10249"/>
                <a:gd name="T2" fmla="*/ 6451 w 10244"/>
                <a:gd name="T3" fmla="*/ 1137 h 10249"/>
                <a:gd name="T4" fmla="*/ 6673 w 10244"/>
                <a:gd name="T5" fmla="*/ 1219 h 10249"/>
                <a:gd name="T6" fmla="*/ 6889 w 10244"/>
                <a:gd name="T7" fmla="*/ 1313 h 10249"/>
                <a:gd name="T8" fmla="*/ 7098 w 10244"/>
                <a:gd name="T9" fmla="*/ 1417 h 10249"/>
                <a:gd name="T10" fmla="*/ 7342 w 10244"/>
                <a:gd name="T11" fmla="*/ 1559 h 10249"/>
                <a:gd name="T12" fmla="*/ 8743 w 10244"/>
                <a:gd name="T13" fmla="*/ 3006 h 10249"/>
                <a:gd name="T14" fmla="*/ 8947 w 10244"/>
                <a:gd name="T15" fmla="*/ 3401 h 10249"/>
                <a:gd name="T16" fmla="*/ 9107 w 10244"/>
                <a:gd name="T17" fmla="*/ 3819 h 10249"/>
                <a:gd name="T18" fmla="*/ 9224 w 10244"/>
                <a:gd name="T19" fmla="*/ 4257 h 10249"/>
                <a:gd name="T20" fmla="*/ 9153 w 10244"/>
                <a:gd name="T21" fmla="*/ 6273 h 10249"/>
                <a:gd name="T22" fmla="*/ 9006 w 10244"/>
                <a:gd name="T23" fmla="*/ 6699 h 10249"/>
                <a:gd name="T24" fmla="*/ 8817 w 10244"/>
                <a:gd name="T25" fmla="*/ 7103 h 10249"/>
                <a:gd name="T26" fmla="*/ 9350 w 10244"/>
                <a:gd name="T27" fmla="*/ 8139 h 10249"/>
                <a:gd name="T28" fmla="*/ 7092 w 10244"/>
                <a:gd name="T29" fmla="*/ 8827 h 10249"/>
                <a:gd name="T30" fmla="*/ 6689 w 10244"/>
                <a:gd name="T31" fmla="*/ 9017 h 10249"/>
                <a:gd name="T32" fmla="*/ 6264 w 10244"/>
                <a:gd name="T33" fmla="*/ 9162 h 10249"/>
                <a:gd name="T34" fmla="*/ 4152 w 10244"/>
                <a:gd name="T35" fmla="*/ 10232 h 10249"/>
                <a:gd name="T36" fmla="*/ 3813 w 10244"/>
                <a:gd name="T37" fmla="*/ 9114 h 10249"/>
                <a:gd name="T38" fmla="*/ 3395 w 10244"/>
                <a:gd name="T39" fmla="*/ 8951 h 10249"/>
                <a:gd name="T40" fmla="*/ 3000 w 10244"/>
                <a:gd name="T41" fmla="*/ 8746 h 10249"/>
                <a:gd name="T42" fmla="*/ 1558 w 10244"/>
                <a:gd name="T43" fmla="*/ 7344 h 10249"/>
                <a:gd name="T44" fmla="*/ 1344 w 10244"/>
                <a:gd name="T45" fmla="*/ 6956 h 10249"/>
                <a:gd name="T46" fmla="*/ 1170 w 10244"/>
                <a:gd name="T47" fmla="*/ 6543 h 10249"/>
                <a:gd name="T48" fmla="*/ 1040 w 10244"/>
                <a:gd name="T49" fmla="*/ 6110 h 10249"/>
                <a:gd name="T50" fmla="*/ 1049 w 10244"/>
                <a:gd name="T51" fmla="*/ 4093 h 10249"/>
                <a:gd name="T52" fmla="*/ 1183 w 10244"/>
                <a:gd name="T53" fmla="*/ 3662 h 10249"/>
                <a:gd name="T54" fmla="*/ 1361 w 10244"/>
                <a:gd name="T55" fmla="*/ 3252 h 10249"/>
                <a:gd name="T56" fmla="*/ 1579 w 10244"/>
                <a:gd name="T57" fmla="*/ 2865 h 10249"/>
                <a:gd name="T58" fmla="*/ 3033 w 10244"/>
                <a:gd name="T59" fmla="*/ 1476 h 10249"/>
                <a:gd name="T60" fmla="*/ 3429 w 10244"/>
                <a:gd name="T61" fmla="*/ 1275 h 10249"/>
                <a:gd name="T62" fmla="*/ 3849 w 10244"/>
                <a:gd name="T63" fmla="*/ 1116 h 10249"/>
                <a:gd name="T64" fmla="*/ 4199 w 10244"/>
                <a:gd name="T65" fmla="*/ 0 h 10249"/>
                <a:gd name="T66" fmla="*/ 5396 w 10244"/>
                <a:gd name="T67" fmla="*/ 2412 h 10249"/>
                <a:gd name="T68" fmla="*/ 6053 w 10244"/>
                <a:gd name="T69" fmla="*/ 2564 h 10249"/>
                <a:gd name="T70" fmla="*/ 6638 w 10244"/>
                <a:gd name="T71" fmla="*/ 2864 h 10249"/>
                <a:gd name="T72" fmla="*/ 7131 w 10244"/>
                <a:gd name="T73" fmla="*/ 3291 h 10249"/>
                <a:gd name="T74" fmla="*/ 7508 w 10244"/>
                <a:gd name="T75" fmla="*/ 3823 h 10249"/>
                <a:gd name="T76" fmla="*/ 7752 w 10244"/>
                <a:gd name="T77" fmla="*/ 4441 h 10249"/>
                <a:gd name="T78" fmla="*/ 7836 w 10244"/>
                <a:gd name="T79" fmla="*/ 5121 h 10249"/>
                <a:gd name="T80" fmla="*/ 7752 w 10244"/>
                <a:gd name="T81" fmla="*/ 5801 h 10249"/>
                <a:gd name="T82" fmla="*/ 7508 w 10244"/>
                <a:gd name="T83" fmla="*/ 6418 h 10249"/>
                <a:gd name="T84" fmla="*/ 7131 w 10244"/>
                <a:gd name="T85" fmla="*/ 6951 h 10249"/>
                <a:gd name="T86" fmla="*/ 6638 w 10244"/>
                <a:gd name="T87" fmla="*/ 7378 h 10249"/>
                <a:gd name="T88" fmla="*/ 6053 w 10244"/>
                <a:gd name="T89" fmla="*/ 7678 h 10249"/>
                <a:gd name="T90" fmla="*/ 5396 w 10244"/>
                <a:gd name="T91" fmla="*/ 7829 h 10249"/>
                <a:gd name="T92" fmla="*/ 4704 w 10244"/>
                <a:gd name="T93" fmla="*/ 7812 h 10249"/>
                <a:gd name="T94" fmla="*/ 4059 w 10244"/>
                <a:gd name="T95" fmla="*/ 7629 h 10249"/>
                <a:gd name="T96" fmla="*/ 3492 w 10244"/>
                <a:gd name="T97" fmla="*/ 7302 h 10249"/>
                <a:gd name="T98" fmla="*/ 3020 w 10244"/>
                <a:gd name="T99" fmla="*/ 6852 h 10249"/>
                <a:gd name="T100" fmla="*/ 2668 w 10244"/>
                <a:gd name="T101" fmla="*/ 6301 h 10249"/>
                <a:gd name="T102" fmla="*/ 2455 w 10244"/>
                <a:gd name="T103" fmla="*/ 5669 h 10249"/>
                <a:gd name="T104" fmla="*/ 2403 w 10244"/>
                <a:gd name="T105" fmla="*/ 4981 h 10249"/>
                <a:gd name="T106" fmla="*/ 2521 w 10244"/>
                <a:gd name="T107" fmla="*/ 4312 h 10249"/>
                <a:gd name="T108" fmla="*/ 2792 w 10244"/>
                <a:gd name="T109" fmla="*/ 3710 h 10249"/>
                <a:gd name="T110" fmla="*/ 3195 w 10244"/>
                <a:gd name="T111" fmla="*/ 3197 h 10249"/>
                <a:gd name="T112" fmla="*/ 3709 w 10244"/>
                <a:gd name="T113" fmla="*/ 2793 h 10249"/>
                <a:gd name="T114" fmla="*/ 4310 w 10244"/>
                <a:gd name="T115" fmla="*/ 2521 h 10249"/>
                <a:gd name="T116" fmla="*/ 4979 w 10244"/>
                <a:gd name="T117" fmla="*/ 2402 h 10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244" h="10249">
                  <a:moveTo>
                    <a:pt x="6037" y="1022"/>
                  </a:moveTo>
                  <a:lnTo>
                    <a:pt x="6084" y="1032"/>
                  </a:lnTo>
                  <a:lnTo>
                    <a:pt x="6130" y="1044"/>
                  </a:lnTo>
                  <a:lnTo>
                    <a:pt x="6177" y="1056"/>
                  </a:lnTo>
                  <a:lnTo>
                    <a:pt x="6223" y="1068"/>
                  </a:lnTo>
                  <a:lnTo>
                    <a:pt x="6269" y="1081"/>
                  </a:lnTo>
                  <a:lnTo>
                    <a:pt x="6315" y="1094"/>
                  </a:lnTo>
                  <a:lnTo>
                    <a:pt x="6360" y="1108"/>
                  </a:lnTo>
                  <a:lnTo>
                    <a:pt x="6406" y="1122"/>
                  </a:lnTo>
                  <a:lnTo>
                    <a:pt x="6451" y="1137"/>
                  </a:lnTo>
                  <a:lnTo>
                    <a:pt x="6496" y="1152"/>
                  </a:lnTo>
                  <a:lnTo>
                    <a:pt x="6540" y="1169"/>
                  </a:lnTo>
                  <a:lnTo>
                    <a:pt x="6585" y="1185"/>
                  </a:lnTo>
                  <a:lnTo>
                    <a:pt x="6629" y="1201"/>
                  </a:lnTo>
                  <a:lnTo>
                    <a:pt x="6673" y="1219"/>
                  </a:lnTo>
                  <a:lnTo>
                    <a:pt x="6717" y="1237"/>
                  </a:lnTo>
                  <a:lnTo>
                    <a:pt x="6760" y="1255"/>
                  </a:lnTo>
                  <a:lnTo>
                    <a:pt x="6804" y="1274"/>
                  </a:lnTo>
                  <a:lnTo>
                    <a:pt x="6847" y="1292"/>
                  </a:lnTo>
                  <a:lnTo>
                    <a:pt x="6889" y="1313"/>
                  </a:lnTo>
                  <a:lnTo>
                    <a:pt x="6932" y="1332"/>
                  </a:lnTo>
                  <a:lnTo>
                    <a:pt x="6973" y="1353"/>
                  </a:lnTo>
                  <a:lnTo>
                    <a:pt x="7015" y="1374"/>
                  </a:lnTo>
                  <a:lnTo>
                    <a:pt x="7057" y="1396"/>
                  </a:lnTo>
                  <a:lnTo>
                    <a:pt x="7098" y="1417"/>
                  </a:lnTo>
                  <a:lnTo>
                    <a:pt x="7140" y="1440"/>
                  </a:lnTo>
                  <a:lnTo>
                    <a:pt x="7181" y="1463"/>
                  </a:lnTo>
                  <a:lnTo>
                    <a:pt x="7221" y="1486"/>
                  </a:lnTo>
                  <a:lnTo>
                    <a:pt x="7262" y="1509"/>
                  </a:lnTo>
                  <a:lnTo>
                    <a:pt x="7342" y="1559"/>
                  </a:lnTo>
                  <a:lnTo>
                    <a:pt x="7419" y="1609"/>
                  </a:lnTo>
                  <a:lnTo>
                    <a:pt x="8152" y="898"/>
                  </a:lnTo>
                  <a:lnTo>
                    <a:pt x="9431" y="2220"/>
                  </a:lnTo>
                  <a:lnTo>
                    <a:pt x="8698" y="2930"/>
                  </a:lnTo>
                  <a:lnTo>
                    <a:pt x="8743" y="3006"/>
                  </a:lnTo>
                  <a:lnTo>
                    <a:pt x="8787" y="3084"/>
                  </a:lnTo>
                  <a:lnTo>
                    <a:pt x="8829" y="3162"/>
                  </a:lnTo>
                  <a:lnTo>
                    <a:pt x="8870" y="3241"/>
                  </a:lnTo>
                  <a:lnTo>
                    <a:pt x="8909" y="3321"/>
                  </a:lnTo>
                  <a:lnTo>
                    <a:pt x="8947" y="3401"/>
                  </a:lnTo>
                  <a:lnTo>
                    <a:pt x="8983" y="3483"/>
                  </a:lnTo>
                  <a:lnTo>
                    <a:pt x="9016" y="3566"/>
                  </a:lnTo>
                  <a:lnTo>
                    <a:pt x="9048" y="3650"/>
                  </a:lnTo>
                  <a:lnTo>
                    <a:pt x="9079" y="3734"/>
                  </a:lnTo>
                  <a:lnTo>
                    <a:pt x="9107" y="3819"/>
                  </a:lnTo>
                  <a:lnTo>
                    <a:pt x="9135" y="3906"/>
                  </a:lnTo>
                  <a:lnTo>
                    <a:pt x="9160" y="3992"/>
                  </a:lnTo>
                  <a:lnTo>
                    <a:pt x="9183" y="4080"/>
                  </a:lnTo>
                  <a:lnTo>
                    <a:pt x="9205" y="4168"/>
                  </a:lnTo>
                  <a:lnTo>
                    <a:pt x="9224" y="4257"/>
                  </a:lnTo>
                  <a:lnTo>
                    <a:pt x="10244" y="4272"/>
                  </a:lnTo>
                  <a:lnTo>
                    <a:pt x="10219" y="6111"/>
                  </a:lnTo>
                  <a:lnTo>
                    <a:pt x="9199" y="6097"/>
                  </a:lnTo>
                  <a:lnTo>
                    <a:pt x="9177" y="6185"/>
                  </a:lnTo>
                  <a:lnTo>
                    <a:pt x="9153" y="6273"/>
                  </a:lnTo>
                  <a:lnTo>
                    <a:pt x="9127" y="6360"/>
                  </a:lnTo>
                  <a:lnTo>
                    <a:pt x="9099" y="6446"/>
                  </a:lnTo>
                  <a:lnTo>
                    <a:pt x="9071" y="6531"/>
                  </a:lnTo>
                  <a:lnTo>
                    <a:pt x="9039" y="6616"/>
                  </a:lnTo>
                  <a:lnTo>
                    <a:pt x="9006" y="6699"/>
                  </a:lnTo>
                  <a:lnTo>
                    <a:pt x="8971" y="6782"/>
                  </a:lnTo>
                  <a:lnTo>
                    <a:pt x="8936" y="6864"/>
                  </a:lnTo>
                  <a:lnTo>
                    <a:pt x="8898" y="6945"/>
                  </a:lnTo>
                  <a:lnTo>
                    <a:pt x="8858" y="7024"/>
                  </a:lnTo>
                  <a:lnTo>
                    <a:pt x="8817" y="7103"/>
                  </a:lnTo>
                  <a:lnTo>
                    <a:pt x="8774" y="7181"/>
                  </a:lnTo>
                  <a:lnTo>
                    <a:pt x="8729" y="7258"/>
                  </a:lnTo>
                  <a:lnTo>
                    <a:pt x="8683" y="7334"/>
                  </a:lnTo>
                  <a:lnTo>
                    <a:pt x="8636" y="7409"/>
                  </a:lnTo>
                  <a:lnTo>
                    <a:pt x="9350" y="8139"/>
                  </a:lnTo>
                  <a:lnTo>
                    <a:pt x="8035" y="9425"/>
                  </a:lnTo>
                  <a:lnTo>
                    <a:pt x="7322" y="8695"/>
                  </a:lnTo>
                  <a:lnTo>
                    <a:pt x="7246" y="8740"/>
                  </a:lnTo>
                  <a:lnTo>
                    <a:pt x="7170" y="8785"/>
                  </a:lnTo>
                  <a:lnTo>
                    <a:pt x="7092" y="8827"/>
                  </a:lnTo>
                  <a:lnTo>
                    <a:pt x="7013" y="8868"/>
                  </a:lnTo>
                  <a:lnTo>
                    <a:pt x="6934" y="8908"/>
                  </a:lnTo>
                  <a:lnTo>
                    <a:pt x="6853" y="8946"/>
                  </a:lnTo>
                  <a:lnTo>
                    <a:pt x="6771" y="8982"/>
                  </a:lnTo>
                  <a:lnTo>
                    <a:pt x="6689" y="9017"/>
                  </a:lnTo>
                  <a:lnTo>
                    <a:pt x="6605" y="9049"/>
                  </a:lnTo>
                  <a:lnTo>
                    <a:pt x="6522" y="9080"/>
                  </a:lnTo>
                  <a:lnTo>
                    <a:pt x="6436" y="9110"/>
                  </a:lnTo>
                  <a:lnTo>
                    <a:pt x="6350" y="9137"/>
                  </a:lnTo>
                  <a:lnTo>
                    <a:pt x="6264" y="9162"/>
                  </a:lnTo>
                  <a:lnTo>
                    <a:pt x="6176" y="9187"/>
                  </a:lnTo>
                  <a:lnTo>
                    <a:pt x="6088" y="9208"/>
                  </a:lnTo>
                  <a:lnTo>
                    <a:pt x="5999" y="9228"/>
                  </a:lnTo>
                  <a:lnTo>
                    <a:pt x="5990" y="10249"/>
                  </a:lnTo>
                  <a:lnTo>
                    <a:pt x="4152" y="10232"/>
                  </a:lnTo>
                  <a:lnTo>
                    <a:pt x="4162" y="9211"/>
                  </a:lnTo>
                  <a:lnTo>
                    <a:pt x="4074" y="9190"/>
                  </a:lnTo>
                  <a:lnTo>
                    <a:pt x="3986" y="9166"/>
                  </a:lnTo>
                  <a:lnTo>
                    <a:pt x="3899" y="9141"/>
                  </a:lnTo>
                  <a:lnTo>
                    <a:pt x="3813" y="9114"/>
                  </a:lnTo>
                  <a:lnTo>
                    <a:pt x="3727" y="9084"/>
                  </a:lnTo>
                  <a:lnTo>
                    <a:pt x="3643" y="9054"/>
                  </a:lnTo>
                  <a:lnTo>
                    <a:pt x="3559" y="9022"/>
                  </a:lnTo>
                  <a:lnTo>
                    <a:pt x="3477" y="8987"/>
                  </a:lnTo>
                  <a:lnTo>
                    <a:pt x="3395" y="8951"/>
                  </a:lnTo>
                  <a:lnTo>
                    <a:pt x="3314" y="8913"/>
                  </a:lnTo>
                  <a:lnTo>
                    <a:pt x="3234" y="8874"/>
                  </a:lnTo>
                  <a:lnTo>
                    <a:pt x="3154" y="8833"/>
                  </a:lnTo>
                  <a:lnTo>
                    <a:pt x="3077" y="8790"/>
                  </a:lnTo>
                  <a:lnTo>
                    <a:pt x="3000" y="8746"/>
                  </a:lnTo>
                  <a:lnTo>
                    <a:pt x="2923" y="8701"/>
                  </a:lnTo>
                  <a:lnTo>
                    <a:pt x="2849" y="8653"/>
                  </a:lnTo>
                  <a:lnTo>
                    <a:pt x="2123" y="9371"/>
                  </a:lnTo>
                  <a:lnTo>
                    <a:pt x="832" y="8062"/>
                  </a:lnTo>
                  <a:lnTo>
                    <a:pt x="1558" y="7344"/>
                  </a:lnTo>
                  <a:lnTo>
                    <a:pt x="1512" y="7268"/>
                  </a:lnTo>
                  <a:lnTo>
                    <a:pt x="1467" y="7191"/>
                  </a:lnTo>
                  <a:lnTo>
                    <a:pt x="1424" y="7115"/>
                  </a:lnTo>
                  <a:lnTo>
                    <a:pt x="1383" y="7036"/>
                  </a:lnTo>
                  <a:lnTo>
                    <a:pt x="1344" y="6956"/>
                  </a:lnTo>
                  <a:lnTo>
                    <a:pt x="1306" y="6875"/>
                  </a:lnTo>
                  <a:lnTo>
                    <a:pt x="1269" y="6793"/>
                  </a:lnTo>
                  <a:lnTo>
                    <a:pt x="1234" y="6711"/>
                  </a:lnTo>
                  <a:lnTo>
                    <a:pt x="1201" y="6628"/>
                  </a:lnTo>
                  <a:lnTo>
                    <a:pt x="1170" y="6543"/>
                  </a:lnTo>
                  <a:lnTo>
                    <a:pt x="1140" y="6458"/>
                  </a:lnTo>
                  <a:lnTo>
                    <a:pt x="1112" y="6372"/>
                  </a:lnTo>
                  <a:lnTo>
                    <a:pt x="1087" y="6286"/>
                  </a:lnTo>
                  <a:lnTo>
                    <a:pt x="1062" y="6198"/>
                  </a:lnTo>
                  <a:lnTo>
                    <a:pt x="1040" y="6110"/>
                  </a:lnTo>
                  <a:lnTo>
                    <a:pt x="1019" y="6022"/>
                  </a:lnTo>
                  <a:lnTo>
                    <a:pt x="0" y="6017"/>
                  </a:lnTo>
                  <a:lnTo>
                    <a:pt x="8" y="4177"/>
                  </a:lnTo>
                  <a:lnTo>
                    <a:pt x="1029" y="4183"/>
                  </a:lnTo>
                  <a:lnTo>
                    <a:pt x="1049" y="4093"/>
                  </a:lnTo>
                  <a:lnTo>
                    <a:pt x="1073" y="4005"/>
                  </a:lnTo>
                  <a:lnTo>
                    <a:pt x="1097" y="3918"/>
                  </a:lnTo>
                  <a:lnTo>
                    <a:pt x="1124" y="3832"/>
                  </a:lnTo>
                  <a:lnTo>
                    <a:pt x="1152" y="3746"/>
                  </a:lnTo>
                  <a:lnTo>
                    <a:pt x="1183" y="3662"/>
                  </a:lnTo>
                  <a:lnTo>
                    <a:pt x="1215" y="3579"/>
                  </a:lnTo>
                  <a:lnTo>
                    <a:pt x="1248" y="3496"/>
                  </a:lnTo>
                  <a:lnTo>
                    <a:pt x="1284" y="3413"/>
                  </a:lnTo>
                  <a:lnTo>
                    <a:pt x="1322" y="3332"/>
                  </a:lnTo>
                  <a:lnTo>
                    <a:pt x="1361" y="3252"/>
                  </a:lnTo>
                  <a:lnTo>
                    <a:pt x="1401" y="3172"/>
                  </a:lnTo>
                  <a:lnTo>
                    <a:pt x="1443" y="3094"/>
                  </a:lnTo>
                  <a:lnTo>
                    <a:pt x="1487" y="3016"/>
                  </a:lnTo>
                  <a:lnTo>
                    <a:pt x="1532" y="2941"/>
                  </a:lnTo>
                  <a:lnTo>
                    <a:pt x="1579" y="2865"/>
                  </a:lnTo>
                  <a:lnTo>
                    <a:pt x="859" y="2141"/>
                  </a:lnTo>
                  <a:lnTo>
                    <a:pt x="2162" y="843"/>
                  </a:lnTo>
                  <a:lnTo>
                    <a:pt x="2881" y="1568"/>
                  </a:lnTo>
                  <a:lnTo>
                    <a:pt x="2956" y="1521"/>
                  </a:lnTo>
                  <a:lnTo>
                    <a:pt x="3033" y="1476"/>
                  </a:lnTo>
                  <a:lnTo>
                    <a:pt x="3110" y="1433"/>
                  </a:lnTo>
                  <a:lnTo>
                    <a:pt x="3189" y="1391"/>
                  </a:lnTo>
                  <a:lnTo>
                    <a:pt x="3268" y="1351"/>
                  </a:lnTo>
                  <a:lnTo>
                    <a:pt x="3349" y="1312"/>
                  </a:lnTo>
                  <a:lnTo>
                    <a:pt x="3429" y="1275"/>
                  </a:lnTo>
                  <a:lnTo>
                    <a:pt x="3512" y="1240"/>
                  </a:lnTo>
                  <a:lnTo>
                    <a:pt x="3595" y="1206"/>
                  </a:lnTo>
                  <a:lnTo>
                    <a:pt x="3679" y="1175"/>
                  </a:lnTo>
                  <a:lnTo>
                    <a:pt x="3764" y="1145"/>
                  </a:lnTo>
                  <a:lnTo>
                    <a:pt x="3849" y="1116"/>
                  </a:lnTo>
                  <a:lnTo>
                    <a:pt x="3936" y="1090"/>
                  </a:lnTo>
                  <a:lnTo>
                    <a:pt x="4023" y="1065"/>
                  </a:lnTo>
                  <a:lnTo>
                    <a:pt x="4110" y="1043"/>
                  </a:lnTo>
                  <a:lnTo>
                    <a:pt x="4199" y="1022"/>
                  </a:lnTo>
                  <a:lnTo>
                    <a:pt x="4199" y="0"/>
                  </a:lnTo>
                  <a:lnTo>
                    <a:pt x="6037" y="0"/>
                  </a:lnTo>
                  <a:lnTo>
                    <a:pt x="6037" y="1022"/>
                  </a:lnTo>
                  <a:close/>
                  <a:moveTo>
                    <a:pt x="5118" y="2399"/>
                  </a:moveTo>
                  <a:lnTo>
                    <a:pt x="5258" y="2402"/>
                  </a:lnTo>
                  <a:lnTo>
                    <a:pt x="5396" y="2412"/>
                  </a:lnTo>
                  <a:lnTo>
                    <a:pt x="5532" y="2430"/>
                  </a:lnTo>
                  <a:lnTo>
                    <a:pt x="5666" y="2454"/>
                  </a:lnTo>
                  <a:lnTo>
                    <a:pt x="5798" y="2484"/>
                  </a:lnTo>
                  <a:lnTo>
                    <a:pt x="5926" y="2521"/>
                  </a:lnTo>
                  <a:lnTo>
                    <a:pt x="6053" y="2564"/>
                  </a:lnTo>
                  <a:lnTo>
                    <a:pt x="6176" y="2613"/>
                  </a:lnTo>
                  <a:lnTo>
                    <a:pt x="6297" y="2667"/>
                  </a:lnTo>
                  <a:lnTo>
                    <a:pt x="6414" y="2728"/>
                  </a:lnTo>
                  <a:lnTo>
                    <a:pt x="6528" y="2793"/>
                  </a:lnTo>
                  <a:lnTo>
                    <a:pt x="6638" y="2864"/>
                  </a:lnTo>
                  <a:lnTo>
                    <a:pt x="6744" y="2940"/>
                  </a:lnTo>
                  <a:lnTo>
                    <a:pt x="6848" y="3021"/>
                  </a:lnTo>
                  <a:lnTo>
                    <a:pt x="6946" y="3106"/>
                  </a:lnTo>
                  <a:lnTo>
                    <a:pt x="7041" y="3197"/>
                  </a:lnTo>
                  <a:lnTo>
                    <a:pt x="7131" y="3291"/>
                  </a:lnTo>
                  <a:lnTo>
                    <a:pt x="7216" y="3389"/>
                  </a:lnTo>
                  <a:lnTo>
                    <a:pt x="7297" y="3493"/>
                  </a:lnTo>
                  <a:lnTo>
                    <a:pt x="7372" y="3599"/>
                  </a:lnTo>
                  <a:lnTo>
                    <a:pt x="7443" y="3710"/>
                  </a:lnTo>
                  <a:lnTo>
                    <a:pt x="7508" y="3823"/>
                  </a:lnTo>
                  <a:lnTo>
                    <a:pt x="7569" y="3941"/>
                  </a:lnTo>
                  <a:lnTo>
                    <a:pt x="7623" y="4062"/>
                  </a:lnTo>
                  <a:lnTo>
                    <a:pt x="7672" y="4185"/>
                  </a:lnTo>
                  <a:lnTo>
                    <a:pt x="7715" y="4312"/>
                  </a:lnTo>
                  <a:lnTo>
                    <a:pt x="7752" y="4441"/>
                  </a:lnTo>
                  <a:lnTo>
                    <a:pt x="7781" y="4573"/>
                  </a:lnTo>
                  <a:lnTo>
                    <a:pt x="7806" y="4707"/>
                  </a:lnTo>
                  <a:lnTo>
                    <a:pt x="7823" y="4843"/>
                  </a:lnTo>
                  <a:lnTo>
                    <a:pt x="7833" y="4981"/>
                  </a:lnTo>
                  <a:lnTo>
                    <a:pt x="7836" y="5121"/>
                  </a:lnTo>
                  <a:lnTo>
                    <a:pt x="7833" y="5261"/>
                  </a:lnTo>
                  <a:lnTo>
                    <a:pt x="7823" y="5399"/>
                  </a:lnTo>
                  <a:lnTo>
                    <a:pt x="7806" y="5535"/>
                  </a:lnTo>
                  <a:lnTo>
                    <a:pt x="7781" y="5669"/>
                  </a:lnTo>
                  <a:lnTo>
                    <a:pt x="7752" y="5801"/>
                  </a:lnTo>
                  <a:lnTo>
                    <a:pt x="7715" y="5930"/>
                  </a:lnTo>
                  <a:lnTo>
                    <a:pt x="7672" y="6057"/>
                  </a:lnTo>
                  <a:lnTo>
                    <a:pt x="7623" y="6181"/>
                  </a:lnTo>
                  <a:lnTo>
                    <a:pt x="7569" y="6301"/>
                  </a:lnTo>
                  <a:lnTo>
                    <a:pt x="7508" y="6418"/>
                  </a:lnTo>
                  <a:lnTo>
                    <a:pt x="7443" y="6532"/>
                  </a:lnTo>
                  <a:lnTo>
                    <a:pt x="7372" y="6643"/>
                  </a:lnTo>
                  <a:lnTo>
                    <a:pt x="7297" y="6749"/>
                  </a:lnTo>
                  <a:lnTo>
                    <a:pt x="7216" y="6852"/>
                  </a:lnTo>
                  <a:lnTo>
                    <a:pt x="7131" y="6951"/>
                  </a:lnTo>
                  <a:lnTo>
                    <a:pt x="7041" y="7046"/>
                  </a:lnTo>
                  <a:lnTo>
                    <a:pt x="6946" y="7136"/>
                  </a:lnTo>
                  <a:lnTo>
                    <a:pt x="6848" y="7221"/>
                  </a:lnTo>
                  <a:lnTo>
                    <a:pt x="6744" y="7302"/>
                  </a:lnTo>
                  <a:lnTo>
                    <a:pt x="6638" y="7378"/>
                  </a:lnTo>
                  <a:lnTo>
                    <a:pt x="6528" y="7448"/>
                  </a:lnTo>
                  <a:lnTo>
                    <a:pt x="6414" y="7514"/>
                  </a:lnTo>
                  <a:lnTo>
                    <a:pt x="6297" y="7574"/>
                  </a:lnTo>
                  <a:lnTo>
                    <a:pt x="6176" y="7629"/>
                  </a:lnTo>
                  <a:lnTo>
                    <a:pt x="6053" y="7678"/>
                  </a:lnTo>
                  <a:lnTo>
                    <a:pt x="5926" y="7721"/>
                  </a:lnTo>
                  <a:lnTo>
                    <a:pt x="5798" y="7758"/>
                  </a:lnTo>
                  <a:lnTo>
                    <a:pt x="5666" y="7787"/>
                  </a:lnTo>
                  <a:lnTo>
                    <a:pt x="5532" y="7812"/>
                  </a:lnTo>
                  <a:lnTo>
                    <a:pt x="5396" y="7829"/>
                  </a:lnTo>
                  <a:lnTo>
                    <a:pt x="5258" y="7839"/>
                  </a:lnTo>
                  <a:lnTo>
                    <a:pt x="5118" y="7842"/>
                  </a:lnTo>
                  <a:lnTo>
                    <a:pt x="4979" y="7839"/>
                  </a:lnTo>
                  <a:lnTo>
                    <a:pt x="4841" y="7829"/>
                  </a:lnTo>
                  <a:lnTo>
                    <a:pt x="4704" y="7812"/>
                  </a:lnTo>
                  <a:lnTo>
                    <a:pt x="4571" y="7787"/>
                  </a:lnTo>
                  <a:lnTo>
                    <a:pt x="4439" y="7758"/>
                  </a:lnTo>
                  <a:lnTo>
                    <a:pt x="4310" y="7721"/>
                  </a:lnTo>
                  <a:lnTo>
                    <a:pt x="4183" y="7678"/>
                  </a:lnTo>
                  <a:lnTo>
                    <a:pt x="4059" y="7629"/>
                  </a:lnTo>
                  <a:lnTo>
                    <a:pt x="3940" y="7574"/>
                  </a:lnTo>
                  <a:lnTo>
                    <a:pt x="3822" y="7514"/>
                  </a:lnTo>
                  <a:lnTo>
                    <a:pt x="3709" y="7448"/>
                  </a:lnTo>
                  <a:lnTo>
                    <a:pt x="3598" y="7378"/>
                  </a:lnTo>
                  <a:lnTo>
                    <a:pt x="3492" y="7302"/>
                  </a:lnTo>
                  <a:lnTo>
                    <a:pt x="3389" y="7221"/>
                  </a:lnTo>
                  <a:lnTo>
                    <a:pt x="3290" y="7136"/>
                  </a:lnTo>
                  <a:lnTo>
                    <a:pt x="3195" y="7046"/>
                  </a:lnTo>
                  <a:lnTo>
                    <a:pt x="3105" y="6951"/>
                  </a:lnTo>
                  <a:lnTo>
                    <a:pt x="3020" y="6852"/>
                  </a:lnTo>
                  <a:lnTo>
                    <a:pt x="2940" y="6749"/>
                  </a:lnTo>
                  <a:lnTo>
                    <a:pt x="2864" y="6643"/>
                  </a:lnTo>
                  <a:lnTo>
                    <a:pt x="2792" y="6532"/>
                  </a:lnTo>
                  <a:lnTo>
                    <a:pt x="2727" y="6418"/>
                  </a:lnTo>
                  <a:lnTo>
                    <a:pt x="2668" y="6301"/>
                  </a:lnTo>
                  <a:lnTo>
                    <a:pt x="2612" y="6181"/>
                  </a:lnTo>
                  <a:lnTo>
                    <a:pt x="2564" y="6057"/>
                  </a:lnTo>
                  <a:lnTo>
                    <a:pt x="2521" y="5930"/>
                  </a:lnTo>
                  <a:lnTo>
                    <a:pt x="2485" y="5801"/>
                  </a:lnTo>
                  <a:lnTo>
                    <a:pt x="2455" y="5669"/>
                  </a:lnTo>
                  <a:lnTo>
                    <a:pt x="2430" y="5535"/>
                  </a:lnTo>
                  <a:lnTo>
                    <a:pt x="2413" y="5399"/>
                  </a:lnTo>
                  <a:lnTo>
                    <a:pt x="2403" y="5261"/>
                  </a:lnTo>
                  <a:lnTo>
                    <a:pt x="2400" y="5121"/>
                  </a:lnTo>
                  <a:lnTo>
                    <a:pt x="2403" y="4981"/>
                  </a:lnTo>
                  <a:lnTo>
                    <a:pt x="2413" y="4843"/>
                  </a:lnTo>
                  <a:lnTo>
                    <a:pt x="2430" y="4707"/>
                  </a:lnTo>
                  <a:lnTo>
                    <a:pt x="2455" y="4573"/>
                  </a:lnTo>
                  <a:lnTo>
                    <a:pt x="2485" y="4441"/>
                  </a:lnTo>
                  <a:lnTo>
                    <a:pt x="2521" y="4312"/>
                  </a:lnTo>
                  <a:lnTo>
                    <a:pt x="2564" y="4185"/>
                  </a:lnTo>
                  <a:lnTo>
                    <a:pt x="2612" y="4062"/>
                  </a:lnTo>
                  <a:lnTo>
                    <a:pt x="2668" y="3941"/>
                  </a:lnTo>
                  <a:lnTo>
                    <a:pt x="2727" y="3823"/>
                  </a:lnTo>
                  <a:lnTo>
                    <a:pt x="2792" y="3710"/>
                  </a:lnTo>
                  <a:lnTo>
                    <a:pt x="2864" y="3599"/>
                  </a:lnTo>
                  <a:lnTo>
                    <a:pt x="2940" y="3493"/>
                  </a:lnTo>
                  <a:lnTo>
                    <a:pt x="3020" y="3389"/>
                  </a:lnTo>
                  <a:lnTo>
                    <a:pt x="3105" y="3291"/>
                  </a:lnTo>
                  <a:lnTo>
                    <a:pt x="3195" y="3197"/>
                  </a:lnTo>
                  <a:lnTo>
                    <a:pt x="3290" y="3106"/>
                  </a:lnTo>
                  <a:lnTo>
                    <a:pt x="3389" y="3021"/>
                  </a:lnTo>
                  <a:lnTo>
                    <a:pt x="3492" y="2940"/>
                  </a:lnTo>
                  <a:lnTo>
                    <a:pt x="3598" y="2864"/>
                  </a:lnTo>
                  <a:lnTo>
                    <a:pt x="3709" y="2793"/>
                  </a:lnTo>
                  <a:lnTo>
                    <a:pt x="3822" y="2728"/>
                  </a:lnTo>
                  <a:lnTo>
                    <a:pt x="3940" y="2667"/>
                  </a:lnTo>
                  <a:lnTo>
                    <a:pt x="4059" y="2613"/>
                  </a:lnTo>
                  <a:lnTo>
                    <a:pt x="4183" y="2564"/>
                  </a:lnTo>
                  <a:lnTo>
                    <a:pt x="4310" y="2521"/>
                  </a:lnTo>
                  <a:lnTo>
                    <a:pt x="4439" y="2484"/>
                  </a:lnTo>
                  <a:lnTo>
                    <a:pt x="4571" y="2454"/>
                  </a:lnTo>
                  <a:lnTo>
                    <a:pt x="4704" y="2430"/>
                  </a:lnTo>
                  <a:lnTo>
                    <a:pt x="4841" y="2412"/>
                  </a:lnTo>
                  <a:lnTo>
                    <a:pt x="4979" y="2402"/>
                  </a:lnTo>
                  <a:lnTo>
                    <a:pt x="5118" y="2399"/>
                  </a:lnTo>
                  <a:close/>
                </a:path>
              </a:pathLst>
            </a:custGeom>
            <a:solidFill>
              <a:schemeClr val="tx1">
                <a:alpha val="15000"/>
              </a:schemeClr>
            </a:solidFill>
            <a:ln>
              <a:noFill/>
            </a:ln>
          </p:spPr>
          <p:txBody>
            <a:bodyPr wrap="square" lIns="91440" tIns="45720" rIns="91440" bIns="45720" anchor="ctr">
              <a:normAutofit fontScale="100000"/>
            </a:bodyPr>
            <a:lstStyle/>
            <a:p>
              <a:pPr algn="ctr"/>
              <a:endParaRPr>
                <a:latin typeface="Arial"/>
                <a:ea typeface="Microsoft YaHei"/>
                <a:cs typeface="微软雅黑"/>
                <a:sym typeface="Arial"/>
              </a:endParaRPr>
            </a:p>
          </p:txBody>
        </p:sp>
        <p:sp>
          <p:nvSpPr>
            <p:cNvPr id="415" name="íṣļíḍe"/>
            <p:cNvSpPr/>
            <p:nvPr/>
          </p:nvSpPr>
          <p:spPr bwMode="auto">
            <a:xfrm rot="0" flipH="false" flipV="false">
              <a:off x="7020264" y="2454055"/>
              <a:ext cx="765669" cy="766417"/>
            </a:xfrm>
            <a:custGeom>
              <a:avLst/>
              <a:gdLst>
                <a:gd name="T0" fmla="*/ 6223 w 10244"/>
                <a:gd name="T1" fmla="*/ 1068 h 10249"/>
                <a:gd name="T2" fmla="*/ 6451 w 10244"/>
                <a:gd name="T3" fmla="*/ 1137 h 10249"/>
                <a:gd name="T4" fmla="*/ 6673 w 10244"/>
                <a:gd name="T5" fmla="*/ 1219 h 10249"/>
                <a:gd name="T6" fmla="*/ 6889 w 10244"/>
                <a:gd name="T7" fmla="*/ 1313 h 10249"/>
                <a:gd name="T8" fmla="*/ 7098 w 10244"/>
                <a:gd name="T9" fmla="*/ 1417 h 10249"/>
                <a:gd name="T10" fmla="*/ 7342 w 10244"/>
                <a:gd name="T11" fmla="*/ 1559 h 10249"/>
                <a:gd name="T12" fmla="*/ 8743 w 10244"/>
                <a:gd name="T13" fmla="*/ 3006 h 10249"/>
                <a:gd name="T14" fmla="*/ 8947 w 10244"/>
                <a:gd name="T15" fmla="*/ 3401 h 10249"/>
                <a:gd name="T16" fmla="*/ 9107 w 10244"/>
                <a:gd name="T17" fmla="*/ 3819 h 10249"/>
                <a:gd name="T18" fmla="*/ 9224 w 10244"/>
                <a:gd name="T19" fmla="*/ 4257 h 10249"/>
                <a:gd name="T20" fmla="*/ 9153 w 10244"/>
                <a:gd name="T21" fmla="*/ 6273 h 10249"/>
                <a:gd name="T22" fmla="*/ 9006 w 10244"/>
                <a:gd name="T23" fmla="*/ 6699 h 10249"/>
                <a:gd name="T24" fmla="*/ 8817 w 10244"/>
                <a:gd name="T25" fmla="*/ 7103 h 10249"/>
                <a:gd name="T26" fmla="*/ 9350 w 10244"/>
                <a:gd name="T27" fmla="*/ 8139 h 10249"/>
                <a:gd name="T28" fmla="*/ 7092 w 10244"/>
                <a:gd name="T29" fmla="*/ 8827 h 10249"/>
                <a:gd name="T30" fmla="*/ 6689 w 10244"/>
                <a:gd name="T31" fmla="*/ 9017 h 10249"/>
                <a:gd name="T32" fmla="*/ 6264 w 10244"/>
                <a:gd name="T33" fmla="*/ 9162 h 10249"/>
                <a:gd name="T34" fmla="*/ 4152 w 10244"/>
                <a:gd name="T35" fmla="*/ 10232 h 10249"/>
                <a:gd name="T36" fmla="*/ 3813 w 10244"/>
                <a:gd name="T37" fmla="*/ 9114 h 10249"/>
                <a:gd name="T38" fmla="*/ 3395 w 10244"/>
                <a:gd name="T39" fmla="*/ 8951 h 10249"/>
                <a:gd name="T40" fmla="*/ 3000 w 10244"/>
                <a:gd name="T41" fmla="*/ 8746 h 10249"/>
                <a:gd name="T42" fmla="*/ 1558 w 10244"/>
                <a:gd name="T43" fmla="*/ 7344 h 10249"/>
                <a:gd name="T44" fmla="*/ 1344 w 10244"/>
                <a:gd name="T45" fmla="*/ 6956 h 10249"/>
                <a:gd name="T46" fmla="*/ 1170 w 10244"/>
                <a:gd name="T47" fmla="*/ 6543 h 10249"/>
                <a:gd name="T48" fmla="*/ 1040 w 10244"/>
                <a:gd name="T49" fmla="*/ 6110 h 10249"/>
                <a:gd name="T50" fmla="*/ 1049 w 10244"/>
                <a:gd name="T51" fmla="*/ 4093 h 10249"/>
                <a:gd name="T52" fmla="*/ 1183 w 10244"/>
                <a:gd name="T53" fmla="*/ 3662 h 10249"/>
                <a:gd name="T54" fmla="*/ 1361 w 10244"/>
                <a:gd name="T55" fmla="*/ 3252 h 10249"/>
                <a:gd name="T56" fmla="*/ 1579 w 10244"/>
                <a:gd name="T57" fmla="*/ 2865 h 10249"/>
                <a:gd name="T58" fmla="*/ 3033 w 10244"/>
                <a:gd name="T59" fmla="*/ 1476 h 10249"/>
                <a:gd name="T60" fmla="*/ 3429 w 10244"/>
                <a:gd name="T61" fmla="*/ 1275 h 10249"/>
                <a:gd name="T62" fmla="*/ 3849 w 10244"/>
                <a:gd name="T63" fmla="*/ 1116 h 10249"/>
                <a:gd name="T64" fmla="*/ 4199 w 10244"/>
                <a:gd name="T65" fmla="*/ 0 h 10249"/>
                <a:gd name="T66" fmla="*/ 5396 w 10244"/>
                <a:gd name="T67" fmla="*/ 2412 h 10249"/>
                <a:gd name="T68" fmla="*/ 6053 w 10244"/>
                <a:gd name="T69" fmla="*/ 2564 h 10249"/>
                <a:gd name="T70" fmla="*/ 6638 w 10244"/>
                <a:gd name="T71" fmla="*/ 2864 h 10249"/>
                <a:gd name="T72" fmla="*/ 7131 w 10244"/>
                <a:gd name="T73" fmla="*/ 3291 h 10249"/>
                <a:gd name="T74" fmla="*/ 7508 w 10244"/>
                <a:gd name="T75" fmla="*/ 3823 h 10249"/>
                <a:gd name="T76" fmla="*/ 7752 w 10244"/>
                <a:gd name="T77" fmla="*/ 4441 h 10249"/>
                <a:gd name="T78" fmla="*/ 7836 w 10244"/>
                <a:gd name="T79" fmla="*/ 5121 h 10249"/>
                <a:gd name="T80" fmla="*/ 7752 w 10244"/>
                <a:gd name="T81" fmla="*/ 5801 h 10249"/>
                <a:gd name="T82" fmla="*/ 7508 w 10244"/>
                <a:gd name="T83" fmla="*/ 6418 h 10249"/>
                <a:gd name="T84" fmla="*/ 7131 w 10244"/>
                <a:gd name="T85" fmla="*/ 6951 h 10249"/>
                <a:gd name="T86" fmla="*/ 6638 w 10244"/>
                <a:gd name="T87" fmla="*/ 7378 h 10249"/>
                <a:gd name="T88" fmla="*/ 6053 w 10244"/>
                <a:gd name="T89" fmla="*/ 7678 h 10249"/>
                <a:gd name="T90" fmla="*/ 5396 w 10244"/>
                <a:gd name="T91" fmla="*/ 7829 h 10249"/>
                <a:gd name="T92" fmla="*/ 4704 w 10244"/>
                <a:gd name="T93" fmla="*/ 7812 h 10249"/>
                <a:gd name="T94" fmla="*/ 4059 w 10244"/>
                <a:gd name="T95" fmla="*/ 7629 h 10249"/>
                <a:gd name="T96" fmla="*/ 3492 w 10244"/>
                <a:gd name="T97" fmla="*/ 7302 h 10249"/>
                <a:gd name="T98" fmla="*/ 3020 w 10244"/>
                <a:gd name="T99" fmla="*/ 6852 h 10249"/>
                <a:gd name="T100" fmla="*/ 2668 w 10244"/>
                <a:gd name="T101" fmla="*/ 6301 h 10249"/>
                <a:gd name="T102" fmla="*/ 2455 w 10244"/>
                <a:gd name="T103" fmla="*/ 5669 h 10249"/>
                <a:gd name="T104" fmla="*/ 2403 w 10244"/>
                <a:gd name="T105" fmla="*/ 4981 h 10249"/>
                <a:gd name="T106" fmla="*/ 2521 w 10244"/>
                <a:gd name="T107" fmla="*/ 4312 h 10249"/>
                <a:gd name="T108" fmla="*/ 2792 w 10244"/>
                <a:gd name="T109" fmla="*/ 3710 h 10249"/>
                <a:gd name="T110" fmla="*/ 3195 w 10244"/>
                <a:gd name="T111" fmla="*/ 3197 h 10249"/>
                <a:gd name="T112" fmla="*/ 3709 w 10244"/>
                <a:gd name="T113" fmla="*/ 2793 h 10249"/>
                <a:gd name="T114" fmla="*/ 4310 w 10244"/>
                <a:gd name="T115" fmla="*/ 2521 h 10249"/>
                <a:gd name="T116" fmla="*/ 4979 w 10244"/>
                <a:gd name="T117" fmla="*/ 2402 h 10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244" h="10249">
                  <a:moveTo>
                    <a:pt x="6037" y="1022"/>
                  </a:moveTo>
                  <a:lnTo>
                    <a:pt x="6084" y="1032"/>
                  </a:lnTo>
                  <a:lnTo>
                    <a:pt x="6130" y="1044"/>
                  </a:lnTo>
                  <a:lnTo>
                    <a:pt x="6177" y="1056"/>
                  </a:lnTo>
                  <a:lnTo>
                    <a:pt x="6223" y="1068"/>
                  </a:lnTo>
                  <a:lnTo>
                    <a:pt x="6269" y="1081"/>
                  </a:lnTo>
                  <a:lnTo>
                    <a:pt x="6315" y="1094"/>
                  </a:lnTo>
                  <a:lnTo>
                    <a:pt x="6360" y="1108"/>
                  </a:lnTo>
                  <a:lnTo>
                    <a:pt x="6406" y="1122"/>
                  </a:lnTo>
                  <a:lnTo>
                    <a:pt x="6451" y="1137"/>
                  </a:lnTo>
                  <a:lnTo>
                    <a:pt x="6496" y="1152"/>
                  </a:lnTo>
                  <a:lnTo>
                    <a:pt x="6540" y="1169"/>
                  </a:lnTo>
                  <a:lnTo>
                    <a:pt x="6585" y="1185"/>
                  </a:lnTo>
                  <a:lnTo>
                    <a:pt x="6629" y="1201"/>
                  </a:lnTo>
                  <a:lnTo>
                    <a:pt x="6673" y="1219"/>
                  </a:lnTo>
                  <a:lnTo>
                    <a:pt x="6717" y="1237"/>
                  </a:lnTo>
                  <a:lnTo>
                    <a:pt x="6760" y="1255"/>
                  </a:lnTo>
                  <a:lnTo>
                    <a:pt x="6804" y="1274"/>
                  </a:lnTo>
                  <a:lnTo>
                    <a:pt x="6847" y="1292"/>
                  </a:lnTo>
                  <a:lnTo>
                    <a:pt x="6889" y="1313"/>
                  </a:lnTo>
                  <a:lnTo>
                    <a:pt x="6932" y="1332"/>
                  </a:lnTo>
                  <a:lnTo>
                    <a:pt x="6973" y="1353"/>
                  </a:lnTo>
                  <a:lnTo>
                    <a:pt x="7015" y="1374"/>
                  </a:lnTo>
                  <a:lnTo>
                    <a:pt x="7057" y="1396"/>
                  </a:lnTo>
                  <a:lnTo>
                    <a:pt x="7098" y="1417"/>
                  </a:lnTo>
                  <a:lnTo>
                    <a:pt x="7140" y="1440"/>
                  </a:lnTo>
                  <a:lnTo>
                    <a:pt x="7181" y="1463"/>
                  </a:lnTo>
                  <a:lnTo>
                    <a:pt x="7221" y="1486"/>
                  </a:lnTo>
                  <a:lnTo>
                    <a:pt x="7262" y="1509"/>
                  </a:lnTo>
                  <a:lnTo>
                    <a:pt x="7342" y="1559"/>
                  </a:lnTo>
                  <a:lnTo>
                    <a:pt x="7419" y="1609"/>
                  </a:lnTo>
                  <a:lnTo>
                    <a:pt x="8152" y="898"/>
                  </a:lnTo>
                  <a:lnTo>
                    <a:pt x="9431" y="2220"/>
                  </a:lnTo>
                  <a:lnTo>
                    <a:pt x="8698" y="2930"/>
                  </a:lnTo>
                  <a:lnTo>
                    <a:pt x="8743" y="3006"/>
                  </a:lnTo>
                  <a:lnTo>
                    <a:pt x="8787" y="3084"/>
                  </a:lnTo>
                  <a:lnTo>
                    <a:pt x="8829" y="3162"/>
                  </a:lnTo>
                  <a:lnTo>
                    <a:pt x="8870" y="3241"/>
                  </a:lnTo>
                  <a:lnTo>
                    <a:pt x="8909" y="3321"/>
                  </a:lnTo>
                  <a:lnTo>
                    <a:pt x="8947" y="3401"/>
                  </a:lnTo>
                  <a:lnTo>
                    <a:pt x="8983" y="3483"/>
                  </a:lnTo>
                  <a:lnTo>
                    <a:pt x="9016" y="3566"/>
                  </a:lnTo>
                  <a:lnTo>
                    <a:pt x="9048" y="3650"/>
                  </a:lnTo>
                  <a:lnTo>
                    <a:pt x="9079" y="3734"/>
                  </a:lnTo>
                  <a:lnTo>
                    <a:pt x="9107" y="3819"/>
                  </a:lnTo>
                  <a:lnTo>
                    <a:pt x="9135" y="3906"/>
                  </a:lnTo>
                  <a:lnTo>
                    <a:pt x="9160" y="3992"/>
                  </a:lnTo>
                  <a:lnTo>
                    <a:pt x="9183" y="4080"/>
                  </a:lnTo>
                  <a:lnTo>
                    <a:pt x="9205" y="4168"/>
                  </a:lnTo>
                  <a:lnTo>
                    <a:pt x="9224" y="4257"/>
                  </a:lnTo>
                  <a:lnTo>
                    <a:pt x="10244" y="4272"/>
                  </a:lnTo>
                  <a:lnTo>
                    <a:pt x="10219" y="6111"/>
                  </a:lnTo>
                  <a:lnTo>
                    <a:pt x="9199" y="6097"/>
                  </a:lnTo>
                  <a:lnTo>
                    <a:pt x="9177" y="6185"/>
                  </a:lnTo>
                  <a:lnTo>
                    <a:pt x="9153" y="6273"/>
                  </a:lnTo>
                  <a:lnTo>
                    <a:pt x="9127" y="6360"/>
                  </a:lnTo>
                  <a:lnTo>
                    <a:pt x="9099" y="6446"/>
                  </a:lnTo>
                  <a:lnTo>
                    <a:pt x="9071" y="6531"/>
                  </a:lnTo>
                  <a:lnTo>
                    <a:pt x="9039" y="6616"/>
                  </a:lnTo>
                  <a:lnTo>
                    <a:pt x="9006" y="6699"/>
                  </a:lnTo>
                  <a:lnTo>
                    <a:pt x="8971" y="6782"/>
                  </a:lnTo>
                  <a:lnTo>
                    <a:pt x="8936" y="6864"/>
                  </a:lnTo>
                  <a:lnTo>
                    <a:pt x="8898" y="6945"/>
                  </a:lnTo>
                  <a:lnTo>
                    <a:pt x="8858" y="7024"/>
                  </a:lnTo>
                  <a:lnTo>
                    <a:pt x="8817" y="7103"/>
                  </a:lnTo>
                  <a:lnTo>
                    <a:pt x="8774" y="7181"/>
                  </a:lnTo>
                  <a:lnTo>
                    <a:pt x="8729" y="7258"/>
                  </a:lnTo>
                  <a:lnTo>
                    <a:pt x="8683" y="7334"/>
                  </a:lnTo>
                  <a:lnTo>
                    <a:pt x="8636" y="7409"/>
                  </a:lnTo>
                  <a:lnTo>
                    <a:pt x="9350" y="8139"/>
                  </a:lnTo>
                  <a:lnTo>
                    <a:pt x="8035" y="9425"/>
                  </a:lnTo>
                  <a:lnTo>
                    <a:pt x="7322" y="8695"/>
                  </a:lnTo>
                  <a:lnTo>
                    <a:pt x="7246" y="8740"/>
                  </a:lnTo>
                  <a:lnTo>
                    <a:pt x="7170" y="8785"/>
                  </a:lnTo>
                  <a:lnTo>
                    <a:pt x="7092" y="8827"/>
                  </a:lnTo>
                  <a:lnTo>
                    <a:pt x="7013" y="8868"/>
                  </a:lnTo>
                  <a:lnTo>
                    <a:pt x="6934" y="8908"/>
                  </a:lnTo>
                  <a:lnTo>
                    <a:pt x="6853" y="8946"/>
                  </a:lnTo>
                  <a:lnTo>
                    <a:pt x="6771" y="8982"/>
                  </a:lnTo>
                  <a:lnTo>
                    <a:pt x="6689" y="9017"/>
                  </a:lnTo>
                  <a:lnTo>
                    <a:pt x="6605" y="9049"/>
                  </a:lnTo>
                  <a:lnTo>
                    <a:pt x="6522" y="9080"/>
                  </a:lnTo>
                  <a:lnTo>
                    <a:pt x="6436" y="9110"/>
                  </a:lnTo>
                  <a:lnTo>
                    <a:pt x="6350" y="9137"/>
                  </a:lnTo>
                  <a:lnTo>
                    <a:pt x="6264" y="9162"/>
                  </a:lnTo>
                  <a:lnTo>
                    <a:pt x="6176" y="9187"/>
                  </a:lnTo>
                  <a:lnTo>
                    <a:pt x="6088" y="9208"/>
                  </a:lnTo>
                  <a:lnTo>
                    <a:pt x="5999" y="9228"/>
                  </a:lnTo>
                  <a:lnTo>
                    <a:pt x="5990" y="10249"/>
                  </a:lnTo>
                  <a:lnTo>
                    <a:pt x="4152" y="10232"/>
                  </a:lnTo>
                  <a:lnTo>
                    <a:pt x="4162" y="9211"/>
                  </a:lnTo>
                  <a:lnTo>
                    <a:pt x="4074" y="9190"/>
                  </a:lnTo>
                  <a:lnTo>
                    <a:pt x="3986" y="9166"/>
                  </a:lnTo>
                  <a:lnTo>
                    <a:pt x="3899" y="9141"/>
                  </a:lnTo>
                  <a:lnTo>
                    <a:pt x="3813" y="9114"/>
                  </a:lnTo>
                  <a:lnTo>
                    <a:pt x="3727" y="9084"/>
                  </a:lnTo>
                  <a:lnTo>
                    <a:pt x="3643" y="9054"/>
                  </a:lnTo>
                  <a:lnTo>
                    <a:pt x="3559" y="9022"/>
                  </a:lnTo>
                  <a:lnTo>
                    <a:pt x="3477" y="8987"/>
                  </a:lnTo>
                  <a:lnTo>
                    <a:pt x="3395" y="8951"/>
                  </a:lnTo>
                  <a:lnTo>
                    <a:pt x="3314" y="8913"/>
                  </a:lnTo>
                  <a:lnTo>
                    <a:pt x="3234" y="8874"/>
                  </a:lnTo>
                  <a:lnTo>
                    <a:pt x="3154" y="8833"/>
                  </a:lnTo>
                  <a:lnTo>
                    <a:pt x="3077" y="8790"/>
                  </a:lnTo>
                  <a:lnTo>
                    <a:pt x="3000" y="8746"/>
                  </a:lnTo>
                  <a:lnTo>
                    <a:pt x="2923" y="8701"/>
                  </a:lnTo>
                  <a:lnTo>
                    <a:pt x="2849" y="8653"/>
                  </a:lnTo>
                  <a:lnTo>
                    <a:pt x="2123" y="9371"/>
                  </a:lnTo>
                  <a:lnTo>
                    <a:pt x="832" y="8062"/>
                  </a:lnTo>
                  <a:lnTo>
                    <a:pt x="1558" y="7344"/>
                  </a:lnTo>
                  <a:lnTo>
                    <a:pt x="1512" y="7268"/>
                  </a:lnTo>
                  <a:lnTo>
                    <a:pt x="1467" y="7191"/>
                  </a:lnTo>
                  <a:lnTo>
                    <a:pt x="1424" y="7115"/>
                  </a:lnTo>
                  <a:lnTo>
                    <a:pt x="1383" y="7036"/>
                  </a:lnTo>
                  <a:lnTo>
                    <a:pt x="1344" y="6956"/>
                  </a:lnTo>
                  <a:lnTo>
                    <a:pt x="1306" y="6875"/>
                  </a:lnTo>
                  <a:lnTo>
                    <a:pt x="1269" y="6793"/>
                  </a:lnTo>
                  <a:lnTo>
                    <a:pt x="1234" y="6711"/>
                  </a:lnTo>
                  <a:lnTo>
                    <a:pt x="1201" y="6628"/>
                  </a:lnTo>
                  <a:lnTo>
                    <a:pt x="1170" y="6543"/>
                  </a:lnTo>
                  <a:lnTo>
                    <a:pt x="1140" y="6458"/>
                  </a:lnTo>
                  <a:lnTo>
                    <a:pt x="1112" y="6372"/>
                  </a:lnTo>
                  <a:lnTo>
                    <a:pt x="1087" y="6286"/>
                  </a:lnTo>
                  <a:lnTo>
                    <a:pt x="1062" y="6198"/>
                  </a:lnTo>
                  <a:lnTo>
                    <a:pt x="1040" y="6110"/>
                  </a:lnTo>
                  <a:lnTo>
                    <a:pt x="1019" y="6022"/>
                  </a:lnTo>
                  <a:lnTo>
                    <a:pt x="0" y="6017"/>
                  </a:lnTo>
                  <a:lnTo>
                    <a:pt x="8" y="4177"/>
                  </a:lnTo>
                  <a:lnTo>
                    <a:pt x="1029" y="4183"/>
                  </a:lnTo>
                  <a:lnTo>
                    <a:pt x="1049" y="4093"/>
                  </a:lnTo>
                  <a:lnTo>
                    <a:pt x="1073" y="4005"/>
                  </a:lnTo>
                  <a:lnTo>
                    <a:pt x="1097" y="3918"/>
                  </a:lnTo>
                  <a:lnTo>
                    <a:pt x="1124" y="3832"/>
                  </a:lnTo>
                  <a:lnTo>
                    <a:pt x="1152" y="3746"/>
                  </a:lnTo>
                  <a:lnTo>
                    <a:pt x="1183" y="3662"/>
                  </a:lnTo>
                  <a:lnTo>
                    <a:pt x="1215" y="3579"/>
                  </a:lnTo>
                  <a:lnTo>
                    <a:pt x="1248" y="3496"/>
                  </a:lnTo>
                  <a:lnTo>
                    <a:pt x="1284" y="3413"/>
                  </a:lnTo>
                  <a:lnTo>
                    <a:pt x="1322" y="3332"/>
                  </a:lnTo>
                  <a:lnTo>
                    <a:pt x="1361" y="3252"/>
                  </a:lnTo>
                  <a:lnTo>
                    <a:pt x="1401" y="3172"/>
                  </a:lnTo>
                  <a:lnTo>
                    <a:pt x="1443" y="3094"/>
                  </a:lnTo>
                  <a:lnTo>
                    <a:pt x="1487" y="3016"/>
                  </a:lnTo>
                  <a:lnTo>
                    <a:pt x="1532" y="2941"/>
                  </a:lnTo>
                  <a:lnTo>
                    <a:pt x="1579" y="2865"/>
                  </a:lnTo>
                  <a:lnTo>
                    <a:pt x="859" y="2141"/>
                  </a:lnTo>
                  <a:lnTo>
                    <a:pt x="2162" y="843"/>
                  </a:lnTo>
                  <a:lnTo>
                    <a:pt x="2881" y="1568"/>
                  </a:lnTo>
                  <a:lnTo>
                    <a:pt x="2956" y="1521"/>
                  </a:lnTo>
                  <a:lnTo>
                    <a:pt x="3033" y="1476"/>
                  </a:lnTo>
                  <a:lnTo>
                    <a:pt x="3110" y="1433"/>
                  </a:lnTo>
                  <a:lnTo>
                    <a:pt x="3189" y="1391"/>
                  </a:lnTo>
                  <a:lnTo>
                    <a:pt x="3268" y="1351"/>
                  </a:lnTo>
                  <a:lnTo>
                    <a:pt x="3349" y="1312"/>
                  </a:lnTo>
                  <a:lnTo>
                    <a:pt x="3429" y="1275"/>
                  </a:lnTo>
                  <a:lnTo>
                    <a:pt x="3512" y="1240"/>
                  </a:lnTo>
                  <a:lnTo>
                    <a:pt x="3595" y="1206"/>
                  </a:lnTo>
                  <a:lnTo>
                    <a:pt x="3679" y="1175"/>
                  </a:lnTo>
                  <a:lnTo>
                    <a:pt x="3764" y="1145"/>
                  </a:lnTo>
                  <a:lnTo>
                    <a:pt x="3849" y="1116"/>
                  </a:lnTo>
                  <a:lnTo>
                    <a:pt x="3936" y="1090"/>
                  </a:lnTo>
                  <a:lnTo>
                    <a:pt x="4023" y="1065"/>
                  </a:lnTo>
                  <a:lnTo>
                    <a:pt x="4110" y="1043"/>
                  </a:lnTo>
                  <a:lnTo>
                    <a:pt x="4199" y="1022"/>
                  </a:lnTo>
                  <a:lnTo>
                    <a:pt x="4199" y="0"/>
                  </a:lnTo>
                  <a:lnTo>
                    <a:pt x="6037" y="0"/>
                  </a:lnTo>
                  <a:lnTo>
                    <a:pt x="6037" y="1022"/>
                  </a:lnTo>
                  <a:close/>
                  <a:moveTo>
                    <a:pt x="5118" y="2399"/>
                  </a:moveTo>
                  <a:lnTo>
                    <a:pt x="5258" y="2402"/>
                  </a:lnTo>
                  <a:lnTo>
                    <a:pt x="5396" y="2412"/>
                  </a:lnTo>
                  <a:lnTo>
                    <a:pt x="5532" y="2430"/>
                  </a:lnTo>
                  <a:lnTo>
                    <a:pt x="5666" y="2454"/>
                  </a:lnTo>
                  <a:lnTo>
                    <a:pt x="5798" y="2484"/>
                  </a:lnTo>
                  <a:lnTo>
                    <a:pt x="5926" y="2521"/>
                  </a:lnTo>
                  <a:lnTo>
                    <a:pt x="6053" y="2564"/>
                  </a:lnTo>
                  <a:lnTo>
                    <a:pt x="6176" y="2613"/>
                  </a:lnTo>
                  <a:lnTo>
                    <a:pt x="6297" y="2667"/>
                  </a:lnTo>
                  <a:lnTo>
                    <a:pt x="6414" y="2728"/>
                  </a:lnTo>
                  <a:lnTo>
                    <a:pt x="6528" y="2793"/>
                  </a:lnTo>
                  <a:lnTo>
                    <a:pt x="6638" y="2864"/>
                  </a:lnTo>
                  <a:lnTo>
                    <a:pt x="6744" y="2940"/>
                  </a:lnTo>
                  <a:lnTo>
                    <a:pt x="6848" y="3021"/>
                  </a:lnTo>
                  <a:lnTo>
                    <a:pt x="6946" y="3106"/>
                  </a:lnTo>
                  <a:lnTo>
                    <a:pt x="7041" y="3197"/>
                  </a:lnTo>
                  <a:lnTo>
                    <a:pt x="7131" y="3291"/>
                  </a:lnTo>
                  <a:lnTo>
                    <a:pt x="7216" y="3389"/>
                  </a:lnTo>
                  <a:lnTo>
                    <a:pt x="7297" y="3493"/>
                  </a:lnTo>
                  <a:lnTo>
                    <a:pt x="7372" y="3599"/>
                  </a:lnTo>
                  <a:lnTo>
                    <a:pt x="7443" y="3710"/>
                  </a:lnTo>
                  <a:lnTo>
                    <a:pt x="7508" y="3823"/>
                  </a:lnTo>
                  <a:lnTo>
                    <a:pt x="7569" y="3941"/>
                  </a:lnTo>
                  <a:lnTo>
                    <a:pt x="7623" y="4062"/>
                  </a:lnTo>
                  <a:lnTo>
                    <a:pt x="7672" y="4185"/>
                  </a:lnTo>
                  <a:lnTo>
                    <a:pt x="7715" y="4312"/>
                  </a:lnTo>
                  <a:lnTo>
                    <a:pt x="7752" y="4441"/>
                  </a:lnTo>
                  <a:lnTo>
                    <a:pt x="7781" y="4573"/>
                  </a:lnTo>
                  <a:lnTo>
                    <a:pt x="7806" y="4707"/>
                  </a:lnTo>
                  <a:lnTo>
                    <a:pt x="7823" y="4843"/>
                  </a:lnTo>
                  <a:lnTo>
                    <a:pt x="7833" y="4981"/>
                  </a:lnTo>
                  <a:lnTo>
                    <a:pt x="7836" y="5121"/>
                  </a:lnTo>
                  <a:lnTo>
                    <a:pt x="7833" y="5261"/>
                  </a:lnTo>
                  <a:lnTo>
                    <a:pt x="7823" y="5399"/>
                  </a:lnTo>
                  <a:lnTo>
                    <a:pt x="7806" y="5535"/>
                  </a:lnTo>
                  <a:lnTo>
                    <a:pt x="7781" y="5669"/>
                  </a:lnTo>
                  <a:lnTo>
                    <a:pt x="7752" y="5801"/>
                  </a:lnTo>
                  <a:lnTo>
                    <a:pt x="7715" y="5930"/>
                  </a:lnTo>
                  <a:lnTo>
                    <a:pt x="7672" y="6057"/>
                  </a:lnTo>
                  <a:lnTo>
                    <a:pt x="7623" y="6181"/>
                  </a:lnTo>
                  <a:lnTo>
                    <a:pt x="7569" y="6301"/>
                  </a:lnTo>
                  <a:lnTo>
                    <a:pt x="7508" y="6418"/>
                  </a:lnTo>
                  <a:lnTo>
                    <a:pt x="7443" y="6532"/>
                  </a:lnTo>
                  <a:lnTo>
                    <a:pt x="7372" y="6643"/>
                  </a:lnTo>
                  <a:lnTo>
                    <a:pt x="7297" y="6749"/>
                  </a:lnTo>
                  <a:lnTo>
                    <a:pt x="7216" y="6852"/>
                  </a:lnTo>
                  <a:lnTo>
                    <a:pt x="7131" y="6951"/>
                  </a:lnTo>
                  <a:lnTo>
                    <a:pt x="7041" y="7046"/>
                  </a:lnTo>
                  <a:lnTo>
                    <a:pt x="6946" y="7136"/>
                  </a:lnTo>
                  <a:lnTo>
                    <a:pt x="6848" y="7221"/>
                  </a:lnTo>
                  <a:lnTo>
                    <a:pt x="6744" y="7302"/>
                  </a:lnTo>
                  <a:lnTo>
                    <a:pt x="6638" y="7378"/>
                  </a:lnTo>
                  <a:lnTo>
                    <a:pt x="6528" y="7448"/>
                  </a:lnTo>
                  <a:lnTo>
                    <a:pt x="6414" y="7514"/>
                  </a:lnTo>
                  <a:lnTo>
                    <a:pt x="6297" y="7574"/>
                  </a:lnTo>
                  <a:lnTo>
                    <a:pt x="6176" y="7629"/>
                  </a:lnTo>
                  <a:lnTo>
                    <a:pt x="6053" y="7678"/>
                  </a:lnTo>
                  <a:lnTo>
                    <a:pt x="5926" y="7721"/>
                  </a:lnTo>
                  <a:lnTo>
                    <a:pt x="5798" y="7758"/>
                  </a:lnTo>
                  <a:lnTo>
                    <a:pt x="5666" y="7787"/>
                  </a:lnTo>
                  <a:lnTo>
                    <a:pt x="5532" y="7812"/>
                  </a:lnTo>
                  <a:lnTo>
                    <a:pt x="5396" y="7829"/>
                  </a:lnTo>
                  <a:lnTo>
                    <a:pt x="5258" y="7839"/>
                  </a:lnTo>
                  <a:lnTo>
                    <a:pt x="5118" y="7842"/>
                  </a:lnTo>
                  <a:lnTo>
                    <a:pt x="4979" y="7839"/>
                  </a:lnTo>
                  <a:lnTo>
                    <a:pt x="4841" y="7829"/>
                  </a:lnTo>
                  <a:lnTo>
                    <a:pt x="4704" y="7812"/>
                  </a:lnTo>
                  <a:lnTo>
                    <a:pt x="4571" y="7787"/>
                  </a:lnTo>
                  <a:lnTo>
                    <a:pt x="4439" y="7758"/>
                  </a:lnTo>
                  <a:lnTo>
                    <a:pt x="4310" y="7721"/>
                  </a:lnTo>
                  <a:lnTo>
                    <a:pt x="4183" y="7678"/>
                  </a:lnTo>
                  <a:lnTo>
                    <a:pt x="4059" y="7629"/>
                  </a:lnTo>
                  <a:lnTo>
                    <a:pt x="3940" y="7574"/>
                  </a:lnTo>
                  <a:lnTo>
                    <a:pt x="3822" y="7514"/>
                  </a:lnTo>
                  <a:lnTo>
                    <a:pt x="3709" y="7448"/>
                  </a:lnTo>
                  <a:lnTo>
                    <a:pt x="3598" y="7378"/>
                  </a:lnTo>
                  <a:lnTo>
                    <a:pt x="3492" y="7302"/>
                  </a:lnTo>
                  <a:lnTo>
                    <a:pt x="3389" y="7221"/>
                  </a:lnTo>
                  <a:lnTo>
                    <a:pt x="3290" y="7136"/>
                  </a:lnTo>
                  <a:lnTo>
                    <a:pt x="3195" y="7046"/>
                  </a:lnTo>
                  <a:lnTo>
                    <a:pt x="3105" y="6951"/>
                  </a:lnTo>
                  <a:lnTo>
                    <a:pt x="3020" y="6852"/>
                  </a:lnTo>
                  <a:lnTo>
                    <a:pt x="2940" y="6749"/>
                  </a:lnTo>
                  <a:lnTo>
                    <a:pt x="2864" y="6643"/>
                  </a:lnTo>
                  <a:lnTo>
                    <a:pt x="2792" y="6532"/>
                  </a:lnTo>
                  <a:lnTo>
                    <a:pt x="2727" y="6418"/>
                  </a:lnTo>
                  <a:lnTo>
                    <a:pt x="2668" y="6301"/>
                  </a:lnTo>
                  <a:lnTo>
                    <a:pt x="2612" y="6181"/>
                  </a:lnTo>
                  <a:lnTo>
                    <a:pt x="2564" y="6057"/>
                  </a:lnTo>
                  <a:lnTo>
                    <a:pt x="2521" y="5930"/>
                  </a:lnTo>
                  <a:lnTo>
                    <a:pt x="2485" y="5801"/>
                  </a:lnTo>
                  <a:lnTo>
                    <a:pt x="2455" y="5669"/>
                  </a:lnTo>
                  <a:lnTo>
                    <a:pt x="2430" y="5535"/>
                  </a:lnTo>
                  <a:lnTo>
                    <a:pt x="2413" y="5399"/>
                  </a:lnTo>
                  <a:lnTo>
                    <a:pt x="2403" y="5261"/>
                  </a:lnTo>
                  <a:lnTo>
                    <a:pt x="2400" y="5121"/>
                  </a:lnTo>
                  <a:lnTo>
                    <a:pt x="2403" y="4981"/>
                  </a:lnTo>
                  <a:lnTo>
                    <a:pt x="2413" y="4843"/>
                  </a:lnTo>
                  <a:lnTo>
                    <a:pt x="2430" y="4707"/>
                  </a:lnTo>
                  <a:lnTo>
                    <a:pt x="2455" y="4573"/>
                  </a:lnTo>
                  <a:lnTo>
                    <a:pt x="2485" y="4441"/>
                  </a:lnTo>
                  <a:lnTo>
                    <a:pt x="2521" y="4312"/>
                  </a:lnTo>
                  <a:lnTo>
                    <a:pt x="2564" y="4185"/>
                  </a:lnTo>
                  <a:lnTo>
                    <a:pt x="2612" y="4062"/>
                  </a:lnTo>
                  <a:lnTo>
                    <a:pt x="2668" y="3941"/>
                  </a:lnTo>
                  <a:lnTo>
                    <a:pt x="2727" y="3823"/>
                  </a:lnTo>
                  <a:lnTo>
                    <a:pt x="2792" y="3710"/>
                  </a:lnTo>
                  <a:lnTo>
                    <a:pt x="2864" y="3599"/>
                  </a:lnTo>
                  <a:lnTo>
                    <a:pt x="2940" y="3493"/>
                  </a:lnTo>
                  <a:lnTo>
                    <a:pt x="3020" y="3389"/>
                  </a:lnTo>
                  <a:lnTo>
                    <a:pt x="3105" y="3291"/>
                  </a:lnTo>
                  <a:lnTo>
                    <a:pt x="3195" y="3197"/>
                  </a:lnTo>
                  <a:lnTo>
                    <a:pt x="3290" y="3106"/>
                  </a:lnTo>
                  <a:lnTo>
                    <a:pt x="3389" y="3021"/>
                  </a:lnTo>
                  <a:lnTo>
                    <a:pt x="3492" y="2940"/>
                  </a:lnTo>
                  <a:lnTo>
                    <a:pt x="3598" y="2864"/>
                  </a:lnTo>
                  <a:lnTo>
                    <a:pt x="3709" y="2793"/>
                  </a:lnTo>
                  <a:lnTo>
                    <a:pt x="3822" y="2728"/>
                  </a:lnTo>
                  <a:lnTo>
                    <a:pt x="3940" y="2667"/>
                  </a:lnTo>
                  <a:lnTo>
                    <a:pt x="4059" y="2613"/>
                  </a:lnTo>
                  <a:lnTo>
                    <a:pt x="4183" y="2564"/>
                  </a:lnTo>
                  <a:lnTo>
                    <a:pt x="4310" y="2521"/>
                  </a:lnTo>
                  <a:lnTo>
                    <a:pt x="4439" y="2484"/>
                  </a:lnTo>
                  <a:lnTo>
                    <a:pt x="4571" y="2454"/>
                  </a:lnTo>
                  <a:lnTo>
                    <a:pt x="4704" y="2430"/>
                  </a:lnTo>
                  <a:lnTo>
                    <a:pt x="4841" y="2412"/>
                  </a:lnTo>
                  <a:lnTo>
                    <a:pt x="4979" y="2402"/>
                  </a:lnTo>
                  <a:lnTo>
                    <a:pt x="5118" y="2399"/>
                  </a:lnTo>
                  <a:close/>
                </a:path>
              </a:pathLst>
            </a:custGeom>
            <a:solidFill>
              <a:schemeClr val="tx1">
                <a:alpha val="15000"/>
              </a:schemeClr>
            </a:solidFill>
            <a:ln>
              <a:noFill/>
            </a:ln>
          </p:spPr>
          <p:txBody>
            <a:bodyPr wrap="square" lIns="91440" tIns="45720" rIns="91440" bIns="45720" anchor="ctr">
              <a:normAutofit fontScale="100000"/>
            </a:bodyPr>
            <a:lstStyle/>
            <a:p>
              <a:pPr algn="ctr"/>
              <a:endParaRPr>
                <a:latin typeface="Arial"/>
                <a:ea typeface="Microsoft YaHei"/>
                <a:cs typeface="微软雅黑"/>
                <a:sym typeface="Arial"/>
              </a:endParaRPr>
            </a:p>
          </p:txBody>
        </p:sp>
        <p:sp>
          <p:nvSpPr>
            <p:cNvPr id="416" name="iśḻïḋè"/>
            <p:cNvSpPr/>
            <p:nvPr/>
          </p:nvSpPr>
          <p:spPr bwMode="auto">
            <a:xfrm rot="0" flipH="false" flipV="false">
              <a:off x="7109067" y="4732165"/>
              <a:ext cx="456607" cy="457052"/>
            </a:xfrm>
            <a:custGeom>
              <a:avLst/>
              <a:gdLst>
                <a:gd name="T0" fmla="*/ 6223 w 10244"/>
                <a:gd name="T1" fmla="*/ 1068 h 10249"/>
                <a:gd name="T2" fmla="*/ 6451 w 10244"/>
                <a:gd name="T3" fmla="*/ 1137 h 10249"/>
                <a:gd name="T4" fmla="*/ 6673 w 10244"/>
                <a:gd name="T5" fmla="*/ 1219 h 10249"/>
                <a:gd name="T6" fmla="*/ 6889 w 10244"/>
                <a:gd name="T7" fmla="*/ 1313 h 10249"/>
                <a:gd name="T8" fmla="*/ 7098 w 10244"/>
                <a:gd name="T9" fmla="*/ 1417 h 10249"/>
                <a:gd name="T10" fmla="*/ 7342 w 10244"/>
                <a:gd name="T11" fmla="*/ 1559 h 10249"/>
                <a:gd name="T12" fmla="*/ 8743 w 10244"/>
                <a:gd name="T13" fmla="*/ 3006 h 10249"/>
                <a:gd name="T14" fmla="*/ 8947 w 10244"/>
                <a:gd name="T15" fmla="*/ 3401 h 10249"/>
                <a:gd name="T16" fmla="*/ 9107 w 10244"/>
                <a:gd name="T17" fmla="*/ 3819 h 10249"/>
                <a:gd name="T18" fmla="*/ 9224 w 10244"/>
                <a:gd name="T19" fmla="*/ 4257 h 10249"/>
                <a:gd name="T20" fmla="*/ 9153 w 10244"/>
                <a:gd name="T21" fmla="*/ 6273 h 10249"/>
                <a:gd name="T22" fmla="*/ 9006 w 10244"/>
                <a:gd name="T23" fmla="*/ 6699 h 10249"/>
                <a:gd name="T24" fmla="*/ 8817 w 10244"/>
                <a:gd name="T25" fmla="*/ 7103 h 10249"/>
                <a:gd name="T26" fmla="*/ 9350 w 10244"/>
                <a:gd name="T27" fmla="*/ 8139 h 10249"/>
                <a:gd name="T28" fmla="*/ 7092 w 10244"/>
                <a:gd name="T29" fmla="*/ 8827 h 10249"/>
                <a:gd name="T30" fmla="*/ 6689 w 10244"/>
                <a:gd name="T31" fmla="*/ 9017 h 10249"/>
                <a:gd name="T32" fmla="*/ 6264 w 10244"/>
                <a:gd name="T33" fmla="*/ 9162 h 10249"/>
                <a:gd name="T34" fmla="*/ 4152 w 10244"/>
                <a:gd name="T35" fmla="*/ 10232 h 10249"/>
                <a:gd name="T36" fmla="*/ 3813 w 10244"/>
                <a:gd name="T37" fmla="*/ 9114 h 10249"/>
                <a:gd name="T38" fmla="*/ 3395 w 10244"/>
                <a:gd name="T39" fmla="*/ 8951 h 10249"/>
                <a:gd name="T40" fmla="*/ 3000 w 10244"/>
                <a:gd name="T41" fmla="*/ 8746 h 10249"/>
                <a:gd name="T42" fmla="*/ 1558 w 10244"/>
                <a:gd name="T43" fmla="*/ 7344 h 10249"/>
                <a:gd name="T44" fmla="*/ 1344 w 10244"/>
                <a:gd name="T45" fmla="*/ 6956 h 10249"/>
                <a:gd name="T46" fmla="*/ 1170 w 10244"/>
                <a:gd name="T47" fmla="*/ 6543 h 10249"/>
                <a:gd name="T48" fmla="*/ 1040 w 10244"/>
                <a:gd name="T49" fmla="*/ 6110 h 10249"/>
                <a:gd name="T50" fmla="*/ 1049 w 10244"/>
                <a:gd name="T51" fmla="*/ 4093 h 10249"/>
                <a:gd name="T52" fmla="*/ 1183 w 10244"/>
                <a:gd name="T53" fmla="*/ 3662 h 10249"/>
                <a:gd name="T54" fmla="*/ 1361 w 10244"/>
                <a:gd name="T55" fmla="*/ 3252 h 10249"/>
                <a:gd name="T56" fmla="*/ 1579 w 10244"/>
                <a:gd name="T57" fmla="*/ 2865 h 10249"/>
                <a:gd name="T58" fmla="*/ 3033 w 10244"/>
                <a:gd name="T59" fmla="*/ 1476 h 10249"/>
                <a:gd name="T60" fmla="*/ 3429 w 10244"/>
                <a:gd name="T61" fmla="*/ 1275 h 10249"/>
                <a:gd name="T62" fmla="*/ 3849 w 10244"/>
                <a:gd name="T63" fmla="*/ 1116 h 10249"/>
                <a:gd name="T64" fmla="*/ 4199 w 10244"/>
                <a:gd name="T65" fmla="*/ 0 h 10249"/>
                <a:gd name="T66" fmla="*/ 5396 w 10244"/>
                <a:gd name="T67" fmla="*/ 2412 h 10249"/>
                <a:gd name="T68" fmla="*/ 6053 w 10244"/>
                <a:gd name="T69" fmla="*/ 2564 h 10249"/>
                <a:gd name="T70" fmla="*/ 6638 w 10244"/>
                <a:gd name="T71" fmla="*/ 2864 h 10249"/>
                <a:gd name="T72" fmla="*/ 7131 w 10244"/>
                <a:gd name="T73" fmla="*/ 3291 h 10249"/>
                <a:gd name="T74" fmla="*/ 7508 w 10244"/>
                <a:gd name="T75" fmla="*/ 3823 h 10249"/>
                <a:gd name="T76" fmla="*/ 7752 w 10244"/>
                <a:gd name="T77" fmla="*/ 4441 h 10249"/>
                <a:gd name="T78" fmla="*/ 7836 w 10244"/>
                <a:gd name="T79" fmla="*/ 5121 h 10249"/>
                <a:gd name="T80" fmla="*/ 7752 w 10244"/>
                <a:gd name="T81" fmla="*/ 5801 h 10249"/>
                <a:gd name="T82" fmla="*/ 7508 w 10244"/>
                <a:gd name="T83" fmla="*/ 6418 h 10249"/>
                <a:gd name="T84" fmla="*/ 7131 w 10244"/>
                <a:gd name="T85" fmla="*/ 6951 h 10249"/>
                <a:gd name="T86" fmla="*/ 6638 w 10244"/>
                <a:gd name="T87" fmla="*/ 7378 h 10249"/>
                <a:gd name="T88" fmla="*/ 6053 w 10244"/>
                <a:gd name="T89" fmla="*/ 7678 h 10249"/>
                <a:gd name="T90" fmla="*/ 5396 w 10244"/>
                <a:gd name="T91" fmla="*/ 7829 h 10249"/>
                <a:gd name="T92" fmla="*/ 4704 w 10244"/>
                <a:gd name="T93" fmla="*/ 7812 h 10249"/>
                <a:gd name="T94" fmla="*/ 4059 w 10244"/>
                <a:gd name="T95" fmla="*/ 7629 h 10249"/>
                <a:gd name="T96" fmla="*/ 3492 w 10244"/>
                <a:gd name="T97" fmla="*/ 7302 h 10249"/>
                <a:gd name="T98" fmla="*/ 3020 w 10244"/>
                <a:gd name="T99" fmla="*/ 6852 h 10249"/>
                <a:gd name="T100" fmla="*/ 2668 w 10244"/>
                <a:gd name="T101" fmla="*/ 6301 h 10249"/>
                <a:gd name="T102" fmla="*/ 2455 w 10244"/>
                <a:gd name="T103" fmla="*/ 5669 h 10249"/>
                <a:gd name="T104" fmla="*/ 2403 w 10244"/>
                <a:gd name="T105" fmla="*/ 4981 h 10249"/>
                <a:gd name="T106" fmla="*/ 2521 w 10244"/>
                <a:gd name="T107" fmla="*/ 4312 h 10249"/>
                <a:gd name="T108" fmla="*/ 2792 w 10244"/>
                <a:gd name="T109" fmla="*/ 3710 h 10249"/>
                <a:gd name="T110" fmla="*/ 3195 w 10244"/>
                <a:gd name="T111" fmla="*/ 3197 h 10249"/>
                <a:gd name="T112" fmla="*/ 3709 w 10244"/>
                <a:gd name="T113" fmla="*/ 2793 h 10249"/>
                <a:gd name="T114" fmla="*/ 4310 w 10244"/>
                <a:gd name="T115" fmla="*/ 2521 h 10249"/>
                <a:gd name="T116" fmla="*/ 4979 w 10244"/>
                <a:gd name="T117" fmla="*/ 2402 h 10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244" h="10249">
                  <a:moveTo>
                    <a:pt x="6037" y="1022"/>
                  </a:moveTo>
                  <a:lnTo>
                    <a:pt x="6084" y="1032"/>
                  </a:lnTo>
                  <a:lnTo>
                    <a:pt x="6130" y="1044"/>
                  </a:lnTo>
                  <a:lnTo>
                    <a:pt x="6177" y="1056"/>
                  </a:lnTo>
                  <a:lnTo>
                    <a:pt x="6223" y="1068"/>
                  </a:lnTo>
                  <a:lnTo>
                    <a:pt x="6269" y="1081"/>
                  </a:lnTo>
                  <a:lnTo>
                    <a:pt x="6315" y="1094"/>
                  </a:lnTo>
                  <a:lnTo>
                    <a:pt x="6360" y="1108"/>
                  </a:lnTo>
                  <a:lnTo>
                    <a:pt x="6406" y="1122"/>
                  </a:lnTo>
                  <a:lnTo>
                    <a:pt x="6451" y="1137"/>
                  </a:lnTo>
                  <a:lnTo>
                    <a:pt x="6496" y="1152"/>
                  </a:lnTo>
                  <a:lnTo>
                    <a:pt x="6540" y="1169"/>
                  </a:lnTo>
                  <a:lnTo>
                    <a:pt x="6585" y="1185"/>
                  </a:lnTo>
                  <a:lnTo>
                    <a:pt x="6629" y="1201"/>
                  </a:lnTo>
                  <a:lnTo>
                    <a:pt x="6673" y="1219"/>
                  </a:lnTo>
                  <a:lnTo>
                    <a:pt x="6717" y="1237"/>
                  </a:lnTo>
                  <a:lnTo>
                    <a:pt x="6760" y="1255"/>
                  </a:lnTo>
                  <a:lnTo>
                    <a:pt x="6804" y="1274"/>
                  </a:lnTo>
                  <a:lnTo>
                    <a:pt x="6847" y="1292"/>
                  </a:lnTo>
                  <a:lnTo>
                    <a:pt x="6889" y="1313"/>
                  </a:lnTo>
                  <a:lnTo>
                    <a:pt x="6932" y="1332"/>
                  </a:lnTo>
                  <a:lnTo>
                    <a:pt x="6973" y="1353"/>
                  </a:lnTo>
                  <a:lnTo>
                    <a:pt x="7015" y="1374"/>
                  </a:lnTo>
                  <a:lnTo>
                    <a:pt x="7057" y="1396"/>
                  </a:lnTo>
                  <a:lnTo>
                    <a:pt x="7098" y="1417"/>
                  </a:lnTo>
                  <a:lnTo>
                    <a:pt x="7140" y="1440"/>
                  </a:lnTo>
                  <a:lnTo>
                    <a:pt x="7181" y="1463"/>
                  </a:lnTo>
                  <a:lnTo>
                    <a:pt x="7221" y="1486"/>
                  </a:lnTo>
                  <a:lnTo>
                    <a:pt x="7262" y="1509"/>
                  </a:lnTo>
                  <a:lnTo>
                    <a:pt x="7342" y="1559"/>
                  </a:lnTo>
                  <a:lnTo>
                    <a:pt x="7419" y="1609"/>
                  </a:lnTo>
                  <a:lnTo>
                    <a:pt x="8152" y="898"/>
                  </a:lnTo>
                  <a:lnTo>
                    <a:pt x="9431" y="2220"/>
                  </a:lnTo>
                  <a:lnTo>
                    <a:pt x="8698" y="2930"/>
                  </a:lnTo>
                  <a:lnTo>
                    <a:pt x="8743" y="3006"/>
                  </a:lnTo>
                  <a:lnTo>
                    <a:pt x="8787" y="3084"/>
                  </a:lnTo>
                  <a:lnTo>
                    <a:pt x="8829" y="3162"/>
                  </a:lnTo>
                  <a:lnTo>
                    <a:pt x="8870" y="3241"/>
                  </a:lnTo>
                  <a:lnTo>
                    <a:pt x="8909" y="3321"/>
                  </a:lnTo>
                  <a:lnTo>
                    <a:pt x="8947" y="3401"/>
                  </a:lnTo>
                  <a:lnTo>
                    <a:pt x="8983" y="3483"/>
                  </a:lnTo>
                  <a:lnTo>
                    <a:pt x="9016" y="3566"/>
                  </a:lnTo>
                  <a:lnTo>
                    <a:pt x="9048" y="3650"/>
                  </a:lnTo>
                  <a:lnTo>
                    <a:pt x="9079" y="3734"/>
                  </a:lnTo>
                  <a:lnTo>
                    <a:pt x="9107" y="3819"/>
                  </a:lnTo>
                  <a:lnTo>
                    <a:pt x="9135" y="3906"/>
                  </a:lnTo>
                  <a:lnTo>
                    <a:pt x="9160" y="3992"/>
                  </a:lnTo>
                  <a:lnTo>
                    <a:pt x="9183" y="4080"/>
                  </a:lnTo>
                  <a:lnTo>
                    <a:pt x="9205" y="4168"/>
                  </a:lnTo>
                  <a:lnTo>
                    <a:pt x="9224" y="4257"/>
                  </a:lnTo>
                  <a:lnTo>
                    <a:pt x="10244" y="4272"/>
                  </a:lnTo>
                  <a:lnTo>
                    <a:pt x="10219" y="6111"/>
                  </a:lnTo>
                  <a:lnTo>
                    <a:pt x="9199" y="6097"/>
                  </a:lnTo>
                  <a:lnTo>
                    <a:pt x="9177" y="6185"/>
                  </a:lnTo>
                  <a:lnTo>
                    <a:pt x="9153" y="6273"/>
                  </a:lnTo>
                  <a:lnTo>
                    <a:pt x="9127" y="6360"/>
                  </a:lnTo>
                  <a:lnTo>
                    <a:pt x="9099" y="6446"/>
                  </a:lnTo>
                  <a:lnTo>
                    <a:pt x="9071" y="6531"/>
                  </a:lnTo>
                  <a:lnTo>
                    <a:pt x="9039" y="6616"/>
                  </a:lnTo>
                  <a:lnTo>
                    <a:pt x="9006" y="6699"/>
                  </a:lnTo>
                  <a:lnTo>
                    <a:pt x="8971" y="6782"/>
                  </a:lnTo>
                  <a:lnTo>
                    <a:pt x="8936" y="6864"/>
                  </a:lnTo>
                  <a:lnTo>
                    <a:pt x="8898" y="6945"/>
                  </a:lnTo>
                  <a:lnTo>
                    <a:pt x="8858" y="7024"/>
                  </a:lnTo>
                  <a:lnTo>
                    <a:pt x="8817" y="7103"/>
                  </a:lnTo>
                  <a:lnTo>
                    <a:pt x="8774" y="7181"/>
                  </a:lnTo>
                  <a:lnTo>
                    <a:pt x="8729" y="7258"/>
                  </a:lnTo>
                  <a:lnTo>
                    <a:pt x="8683" y="7334"/>
                  </a:lnTo>
                  <a:lnTo>
                    <a:pt x="8636" y="7409"/>
                  </a:lnTo>
                  <a:lnTo>
                    <a:pt x="9350" y="8139"/>
                  </a:lnTo>
                  <a:lnTo>
                    <a:pt x="8035" y="9425"/>
                  </a:lnTo>
                  <a:lnTo>
                    <a:pt x="7322" y="8695"/>
                  </a:lnTo>
                  <a:lnTo>
                    <a:pt x="7246" y="8740"/>
                  </a:lnTo>
                  <a:lnTo>
                    <a:pt x="7170" y="8785"/>
                  </a:lnTo>
                  <a:lnTo>
                    <a:pt x="7092" y="8827"/>
                  </a:lnTo>
                  <a:lnTo>
                    <a:pt x="7013" y="8868"/>
                  </a:lnTo>
                  <a:lnTo>
                    <a:pt x="6934" y="8908"/>
                  </a:lnTo>
                  <a:lnTo>
                    <a:pt x="6853" y="8946"/>
                  </a:lnTo>
                  <a:lnTo>
                    <a:pt x="6771" y="8982"/>
                  </a:lnTo>
                  <a:lnTo>
                    <a:pt x="6689" y="9017"/>
                  </a:lnTo>
                  <a:lnTo>
                    <a:pt x="6605" y="9049"/>
                  </a:lnTo>
                  <a:lnTo>
                    <a:pt x="6522" y="9080"/>
                  </a:lnTo>
                  <a:lnTo>
                    <a:pt x="6436" y="9110"/>
                  </a:lnTo>
                  <a:lnTo>
                    <a:pt x="6350" y="9137"/>
                  </a:lnTo>
                  <a:lnTo>
                    <a:pt x="6264" y="9162"/>
                  </a:lnTo>
                  <a:lnTo>
                    <a:pt x="6176" y="9187"/>
                  </a:lnTo>
                  <a:lnTo>
                    <a:pt x="6088" y="9208"/>
                  </a:lnTo>
                  <a:lnTo>
                    <a:pt x="5999" y="9228"/>
                  </a:lnTo>
                  <a:lnTo>
                    <a:pt x="5990" y="10249"/>
                  </a:lnTo>
                  <a:lnTo>
                    <a:pt x="4152" y="10232"/>
                  </a:lnTo>
                  <a:lnTo>
                    <a:pt x="4162" y="9211"/>
                  </a:lnTo>
                  <a:lnTo>
                    <a:pt x="4074" y="9190"/>
                  </a:lnTo>
                  <a:lnTo>
                    <a:pt x="3986" y="9166"/>
                  </a:lnTo>
                  <a:lnTo>
                    <a:pt x="3899" y="9141"/>
                  </a:lnTo>
                  <a:lnTo>
                    <a:pt x="3813" y="9114"/>
                  </a:lnTo>
                  <a:lnTo>
                    <a:pt x="3727" y="9084"/>
                  </a:lnTo>
                  <a:lnTo>
                    <a:pt x="3643" y="9054"/>
                  </a:lnTo>
                  <a:lnTo>
                    <a:pt x="3559" y="9022"/>
                  </a:lnTo>
                  <a:lnTo>
                    <a:pt x="3477" y="8987"/>
                  </a:lnTo>
                  <a:lnTo>
                    <a:pt x="3395" y="8951"/>
                  </a:lnTo>
                  <a:lnTo>
                    <a:pt x="3314" y="8913"/>
                  </a:lnTo>
                  <a:lnTo>
                    <a:pt x="3234" y="8874"/>
                  </a:lnTo>
                  <a:lnTo>
                    <a:pt x="3154" y="8833"/>
                  </a:lnTo>
                  <a:lnTo>
                    <a:pt x="3077" y="8790"/>
                  </a:lnTo>
                  <a:lnTo>
                    <a:pt x="3000" y="8746"/>
                  </a:lnTo>
                  <a:lnTo>
                    <a:pt x="2923" y="8701"/>
                  </a:lnTo>
                  <a:lnTo>
                    <a:pt x="2849" y="8653"/>
                  </a:lnTo>
                  <a:lnTo>
                    <a:pt x="2123" y="9371"/>
                  </a:lnTo>
                  <a:lnTo>
                    <a:pt x="832" y="8062"/>
                  </a:lnTo>
                  <a:lnTo>
                    <a:pt x="1558" y="7344"/>
                  </a:lnTo>
                  <a:lnTo>
                    <a:pt x="1512" y="7268"/>
                  </a:lnTo>
                  <a:lnTo>
                    <a:pt x="1467" y="7191"/>
                  </a:lnTo>
                  <a:lnTo>
                    <a:pt x="1424" y="7115"/>
                  </a:lnTo>
                  <a:lnTo>
                    <a:pt x="1383" y="7036"/>
                  </a:lnTo>
                  <a:lnTo>
                    <a:pt x="1344" y="6956"/>
                  </a:lnTo>
                  <a:lnTo>
                    <a:pt x="1306" y="6875"/>
                  </a:lnTo>
                  <a:lnTo>
                    <a:pt x="1269" y="6793"/>
                  </a:lnTo>
                  <a:lnTo>
                    <a:pt x="1234" y="6711"/>
                  </a:lnTo>
                  <a:lnTo>
                    <a:pt x="1201" y="6628"/>
                  </a:lnTo>
                  <a:lnTo>
                    <a:pt x="1170" y="6543"/>
                  </a:lnTo>
                  <a:lnTo>
                    <a:pt x="1140" y="6458"/>
                  </a:lnTo>
                  <a:lnTo>
                    <a:pt x="1112" y="6372"/>
                  </a:lnTo>
                  <a:lnTo>
                    <a:pt x="1087" y="6286"/>
                  </a:lnTo>
                  <a:lnTo>
                    <a:pt x="1062" y="6198"/>
                  </a:lnTo>
                  <a:lnTo>
                    <a:pt x="1040" y="6110"/>
                  </a:lnTo>
                  <a:lnTo>
                    <a:pt x="1019" y="6022"/>
                  </a:lnTo>
                  <a:lnTo>
                    <a:pt x="0" y="6017"/>
                  </a:lnTo>
                  <a:lnTo>
                    <a:pt x="8" y="4177"/>
                  </a:lnTo>
                  <a:lnTo>
                    <a:pt x="1029" y="4183"/>
                  </a:lnTo>
                  <a:lnTo>
                    <a:pt x="1049" y="4093"/>
                  </a:lnTo>
                  <a:lnTo>
                    <a:pt x="1073" y="4005"/>
                  </a:lnTo>
                  <a:lnTo>
                    <a:pt x="1097" y="3918"/>
                  </a:lnTo>
                  <a:lnTo>
                    <a:pt x="1124" y="3832"/>
                  </a:lnTo>
                  <a:lnTo>
                    <a:pt x="1152" y="3746"/>
                  </a:lnTo>
                  <a:lnTo>
                    <a:pt x="1183" y="3662"/>
                  </a:lnTo>
                  <a:lnTo>
                    <a:pt x="1215" y="3579"/>
                  </a:lnTo>
                  <a:lnTo>
                    <a:pt x="1248" y="3496"/>
                  </a:lnTo>
                  <a:lnTo>
                    <a:pt x="1284" y="3413"/>
                  </a:lnTo>
                  <a:lnTo>
                    <a:pt x="1322" y="3332"/>
                  </a:lnTo>
                  <a:lnTo>
                    <a:pt x="1361" y="3252"/>
                  </a:lnTo>
                  <a:lnTo>
                    <a:pt x="1401" y="3172"/>
                  </a:lnTo>
                  <a:lnTo>
                    <a:pt x="1443" y="3094"/>
                  </a:lnTo>
                  <a:lnTo>
                    <a:pt x="1487" y="3016"/>
                  </a:lnTo>
                  <a:lnTo>
                    <a:pt x="1532" y="2941"/>
                  </a:lnTo>
                  <a:lnTo>
                    <a:pt x="1579" y="2865"/>
                  </a:lnTo>
                  <a:lnTo>
                    <a:pt x="859" y="2141"/>
                  </a:lnTo>
                  <a:lnTo>
                    <a:pt x="2162" y="843"/>
                  </a:lnTo>
                  <a:lnTo>
                    <a:pt x="2881" y="1568"/>
                  </a:lnTo>
                  <a:lnTo>
                    <a:pt x="2956" y="1521"/>
                  </a:lnTo>
                  <a:lnTo>
                    <a:pt x="3033" y="1476"/>
                  </a:lnTo>
                  <a:lnTo>
                    <a:pt x="3110" y="1433"/>
                  </a:lnTo>
                  <a:lnTo>
                    <a:pt x="3189" y="1391"/>
                  </a:lnTo>
                  <a:lnTo>
                    <a:pt x="3268" y="1351"/>
                  </a:lnTo>
                  <a:lnTo>
                    <a:pt x="3349" y="1312"/>
                  </a:lnTo>
                  <a:lnTo>
                    <a:pt x="3429" y="1275"/>
                  </a:lnTo>
                  <a:lnTo>
                    <a:pt x="3512" y="1240"/>
                  </a:lnTo>
                  <a:lnTo>
                    <a:pt x="3595" y="1206"/>
                  </a:lnTo>
                  <a:lnTo>
                    <a:pt x="3679" y="1175"/>
                  </a:lnTo>
                  <a:lnTo>
                    <a:pt x="3764" y="1145"/>
                  </a:lnTo>
                  <a:lnTo>
                    <a:pt x="3849" y="1116"/>
                  </a:lnTo>
                  <a:lnTo>
                    <a:pt x="3936" y="1090"/>
                  </a:lnTo>
                  <a:lnTo>
                    <a:pt x="4023" y="1065"/>
                  </a:lnTo>
                  <a:lnTo>
                    <a:pt x="4110" y="1043"/>
                  </a:lnTo>
                  <a:lnTo>
                    <a:pt x="4199" y="1022"/>
                  </a:lnTo>
                  <a:lnTo>
                    <a:pt x="4199" y="0"/>
                  </a:lnTo>
                  <a:lnTo>
                    <a:pt x="6037" y="0"/>
                  </a:lnTo>
                  <a:lnTo>
                    <a:pt x="6037" y="1022"/>
                  </a:lnTo>
                  <a:close/>
                  <a:moveTo>
                    <a:pt x="5118" y="2399"/>
                  </a:moveTo>
                  <a:lnTo>
                    <a:pt x="5258" y="2402"/>
                  </a:lnTo>
                  <a:lnTo>
                    <a:pt x="5396" y="2412"/>
                  </a:lnTo>
                  <a:lnTo>
                    <a:pt x="5532" y="2430"/>
                  </a:lnTo>
                  <a:lnTo>
                    <a:pt x="5666" y="2454"/>
                  </a:lnTo>
                  <a:lnTo>
                    <a:pt x="5798" y="2484"/>
                  </a:lnTo>
                  <a:lnTo>
                    <a:pt x="5926" y="2521"/>
                  </a:lnTo>
                  <a:lnTo>
                    <a:pt x="6053" y="2564"/>
                  </a:lnTo>
                  <a:lnTo>
                    <a:pt x="6176" y="2613"/>
                  </a:lnTo>
                  <a:lnTo>
                    <a:pt x="6297" y="2667"/>
                  </a:lnTo>
                  <a:lnTo>
                    <a:pt x="6414" y="2728"/>
                  </a:lnTo>
                  <a:lnTo>
                    <a:pt x="6528" y="2793"/>
                  </a:lnTo>
                  <a:lnTo>
                    <a:pt x="6638" y="2864"/>
                  </a:lnTo>
                  <a:lnTo>
                    <a:pt x="6744" y="2940"/>
                  </a:lnTo>
                  <a:lnTo>
                    <a:pt x="6848" y="3021"/>
                  </a:lnTo>
                  <a:lnTo>
                    <a:pt x="6946" y="3106"/>
                  </a:lnTo>
                  <a:lnTo>
                    <a:pt x="7041" y="3197"/>
                  </a:lnTo>
                  <a:lnTo>
                    <a:pt x="7131" y="3291"/>
                  </a:lnTo>
                  <a:lnTo>
                    <a:pt x="7216" y="3389"/>
                  </a:lnTo>
                  <a:lnTo>
                    <a:pt x="7297" y="3493"/>
                  </a:lnTo>
                  <a:lnTo>
                    <a:pt x="7372" y="3599"/>
                  </a:lnTo>
                  <a:lnTo>
                    <a:pt x="7443" y="3710"/>
                  </a:lnTo>
                  <a:lnTo>
                    <a:pt x="7508" y="3823"/>
                  </a:lnTo>
                  <a:lnTo>
                    <a:pt x="7569" y="3941"/>
                  </a:lnTo>
                  <a:lnTo>
                    <a:pt x="7623" y="4062"/>
                  </a:lnTo>
                  <a:lnTo>
                    <a:pt x="7672" y="4185"/>
                  </a:lnTo>
                  <a:lnTo>
                    <a:pt x="7715" y="4312"/>
                  </a:lnTo>
                  <a:lnTo>
                    <a:pt x="7752" y="4441"/>
                  </a:lnTo>
                  <a:lnTo>
                    <a:pt x="7781" y="4573"/>
                  </a:lnTo>
                  <a:lnTo>
                    <a:pt x="7806" y="4707"/>
                  </a:lnTo>
                  <a:lnTo>
                    <a:pt x="7823" y="4843"/>
                  </a:lnTo>
                  <a:lnTo>
                    <a:pt x="7833" y="4981"/>
                  </a:lnTo>
                  <a:lnTo>
                    <a:pt x="7836" y="5121"/>
                  </a:lnTo>
                  <a:lnTo>
                    <a:pt x="7833" y="5261"/>
                  </a:lnTo>
                  <a:lnTo>
                    <a:pt x="7823" y="5399"/>
                  </a:lnTo>
                  <a:lnTo>
                    <a:pt x="7806" y="5535"/>
                  </a:lnTo>
                  <a:lnTo>
                    <a:pt x="7781" y="5669"/>
                  </a:lnTo>
                  <a:lnTo>
                    <a:pt x="7752" y="5801"/>
                  </a:lnTo>
                  <a:lnTo>
                    <a:pt x="7715" y="5930"/>
                  </a:lnTo>
                  <a:lnTo>
                    <a:pt x="7672" y="6057"/>
                  </a:lnTo>
                  <a:lnTo>
                    <a:pt x="7623" y="6181"/>
                  </a:lnTo>
                  <a:lnTo>
                    <a:pt x="7569" y="6301"/>
                  </a:lnTo>
                  <a:lnTo>
                    <a:pt x="7508" y="6418"/>
                  </a:lnTo>
                  <a:lnTo>
                    <a:pt x="7443" y="6532"/>
                  </a:lnTo>
                  <a:lnTo>
                    <a:pt x="7372" y="6643"/>
                  </a:lnTo>
                  <a:lnTo>
                    <a:pt x="7297" y="6749"/>
                  </a:lnTo>
                  <a:lnTo>
                    <a:pt x="7216" y="6852"/>
                  </a:lnTo>
                  <a:lnTo>
                    <a:pt x="7131" y="6951"/>
                  </a:lnTo>
                  <a:lnTo>
                    <a:pt x="7041" y="7046"/>
                  </a:lnTo>
                  <a:lnTo>
                    <a:pt x="6946" y="7136"/>
                  </a:lnTo>
                  <a:lnTo>
                    <a:pt x="6848" y="7221"/>
                  </a:lnTo>
                  <a:lnTo>
                    <a:pt x="6744" y="7302"/>
                  </a:lnTo>
                  <a:lnTo>
                    <a:pt x="6638" y="7378"/>
                  </a:lnTo>
                  <a:lnTo>
                    <a:pt x="6528" y="7448"/>
                  </a:lnTo>
                  <a:lnTo>
                    <a:pt x="6414" y="7514"/>
                  </a:lnTo>
                  <a:lnTo>
                    <a:pt x="6297" y="7574"/>
                  </a:lnTo>
                  <a:lnTo>
                    <a:pt x="6176" y="7629"/>
                  </a:lnTo>
                  <a:lnTo>
                    <a:pt x="6053" y="7678"/>
                  </a:lnTo>
                  <a:lnTo>
                    <a:pt x="5926" y="7721"/>
                  </a:lnTo>
                  <a:lnTo>
                    <a:pt x="5798" y="7758"/>
                  </a:lnTo>
                  <a:lnTo>
                    <a:pt x="5666" y="7787"/>
                  </a:lnTo>
                  <a:lnTo>
                    <a:pt x="5532" y="7812"/>
                  </a:lnTo>
                  <a:lnTo>
                    <a:pt x="5396" y="7829"/>
                  </a:lnTo>
                  <a:lnTo>
                    <a:pt x="5258" y="7839"/>
                  </a:lnTo>
                  <a:lnTo>
                    <a:pt x="5118" y="7842"/>
                  </a:lnTo>
                  <a:lnTo>
                    <a:pt x="4979" y="7839"/>
                  </a:lnTo>
                  <a:lnTo>
                    <a:pt x="4841" y="7829"/>
                  </a:lnTo>
                  <a:lnTo>
                    <a:pt x="4704" y="7812"/>
                  </a:lnTo>
                  <a:lnTo>
                    <a:pt x="4571" y="7787"/>
                  </a:lnTo>
                  <a:lnTo>
                    <a:pt x="4439" y="7758"/>
                  </a:lnTo>
                  <a:lnTo>
                    <a:pt x="4310" y="7721"/>
                  </a:lnTo>
                  <a:lnTo>
                    <a:pt x="4183" y="7678"/>
                  </a:lnTo>
                  <a:lnTo>
                    <a:pt x="4059" y="7629"/>
                  </a:lnTo>
                  <a:lnTo>
                    <a:pt x="3940" y="7574"/>
                  </a:lnTo>
                  <a:lnTo>
                    <a:pt x="3822" y="7514"/>
                  </a:lnTo>
                  <a:lnTo>
                    <a:pt x="3709" y="7448"/>
                  </a:lnTo>
                  <a:lnTo>
                    <a:pt x="3598" y="7378"/>
                  </a:lnTo>
                  <a:lnTo>
                    <a:pt x="3492" y="7302"/>
                  </a:lnTo>
                  <a:lnTo>
                    <a:pt x="3389" y="7221"/>
                  </a:lnTo>
                  <a:lnTo>
                    <a:pt x="3290" y="7136"/>
                  </a:lnTo>
                  <a:lnTo>
                    <a:pt x="3195" y="7046"/>
                  </a:lnTo>
                  <a:lnTo>
                    <a:pt x="3105" y="6951"/>
                  </a:lnTo>
                  <a:lnTo>
                    <a:pt x="3020" y="6852"/>
                  </a:lnTo>
                  <a:lnTo>
                    <a:pt x="2940" y="6749"/>
                  </a:lnTo>
                  <a:lnTo>
                    <a:pt x="2864" y="6643"/>
                  </a:lnTo>
                  <a:lnTo>
                    <a:pt x="2792" y="6532"/>
                  </a:lnTo>
                  <a:lnTo>
                    <a:pt x="2727" y="6418"/>
                  </a:lnTo>
                  <a:lnTo>
                    <a:pt x="2668" y="6301"/>
                  </a:lnTo>
                  <a:lnTo>
                    <a:pt x="2612" y="6181"/>
                  </a:lnTo>
                  <a:lnTo>
                    <a:pt x="2564" y="6057"/>
                  </a:lnTo>
                  <a:lnTo>
                    <a:pt x="2521" y="5930"/>
                  </a:lnTo>
                  <a:lnTo>
                    <a:pt x="2485" y="5801"/>
                  </a:lnTo>
                  <a:lnTo>
                    <a:pt x="2455" y="5669"/>
                  </a:lnTo>
                  <a:lnTo>
                    <a:pt x="2430" y="5535"/>
                  </a:lnTo>
                  <a:lnTo>
                    <a:pt x="2413" y="5399"/>
                  </a:lnTo>
                  <a:lnTo>
                    <a:pt x="2403" y="5261"/>
                  </a:lnTo>
                  <a:lnTo>
                    <a:pt x="2400" y="5121"/>
                  </a:lnTo>
                  <a:lnTo>
                    <a:pt x="2403" y="4981"/>
                  </a:lnTo>
                  <a:lnTo>
                    <a:pt x="2413" y="4843"/>
                  </a:lnTo>
                  <a:lnTo>
                    <a:pt x="2430" y="4707"/>
                  </a:lnTo>
                  <a:lnTo>
                    <a:pt x="2455" y="4573"/>
                  </a:lnTo>
                  <a:lnTo>
                    <a:pt x="2485" y="4441"/>
                  </a:lnTo>
                  <a:lnTo>
                    <a:pt x="2521" y="4312"/>
                  </a:lnTo>
                  <a:lnTo>
                    <a:pt x="2564" y="4185"/>
                  </a:lnTo>
                  <a:lnTo>
                    <a:pt x="2612" y="4062"/>
                  </a:lnTo>
                  <a:lnTo>
                    <a:pt x="2668" y="3941"/>
                  </a:lnTo>
                  <a:lnTo>
                    <a:pt x="2727" y="3823"/>
                  </a:lnTo>
                  <a:lnTo>
                    <a:pt x="2792" y="3710"/>
                  </a:lnTo>
                  <a:lnTo>
                    <a:pt x="2864" y="3599"/>
                  </a:lnTo>
                  <a:lnTo>
                    <a:pt x="2940" y="3493"/>
                  </a:lnTo>
                  <a:lnTo>
                    <a:pt x="3020" y="3389"/>
                  </a:lnTo>
                  <a:lnTo>
                    <a:pt x="3105" y="3291"/>
                  </a:lnTo>
                  <a:lnTo>
                    <a:pt x="3195" y="3197"/>
                  </a:lnTo>
                  <a:lnTo>
                    <a:pt x="3290" y="3106"/>
                  </a:lnTo>
                  <a:lnTo>
                    <a:pt x="3389" y="3021"/>
                  </a:lnTo>
                  <a:lnTo>
                    <a:pt x="3492" y="2940"/>
                  </a:lnTo>
                  <a:lnTo>
                    <a:pt x="3598" y="2864"/>
                  </a:lnTo>
                  <a:lnTo>
                    <a:pt x="3709" y="2793"/>
                  </a:lnTo>
                  <a:lnTo>
                    <a:pt x="3822" y="2728"/>
                  </a:lnTo>
                  <a:lnTo>
                    <a:pt x="3940" y="2667"/>
                  </a:lnTo>
                  <a:lnTo>
                    <a:pt x="4059" y="2613"/>
                  </a:lnTo>
                  <a:lnTo>
                    <a:pt x="4183" y="2564"/>
                  </a:lnTo>
                  <a:lnTo>
                    <a:pt x="4310" y="2521"/>
                  </a:lnTo>
                  <a:lnTo>
                    <a:pt x="4439" y="2484"/>
                  </a:lnTo>
                  <a:lnTo>
                    <a:pt x="4571" y="2454"/>
                  </a:lnTo>
                  <a:lnTo>
                    <a:pt x="4704" y="2430"/>
                  </a:lnTo>
                  <a:lnTo>
                    <a:pt x="4841" y="2412"/>
                  </a:lnTo>
                  <a:lnTo>
                    <a:pt x="4979" y="2402"/>
                  </a:lnTo>
                  <a:lnTo>
                    <a:pt x="5118" y="2399"/>
                  </a:lnTo>
                  <a:close/>
                </a:path>
              </a:pathLst>
            </a:custGeom>
            <a:solidFill>
              <a:schemeClr val="tx1">
                <a:alpha val="15000"/>
              </a:schemeClr>
            </a:solidFill>
            <a:ln>
              <a:noFill/>
            </a:ln>
          </p:spPr>
          <p:txBody>
            <a:bodyPr wrap="square" lIns="91440" tIns="45720" rIns="91440" bIns="45720" anchor="ctr">
              <a:normAutofit fontScale="100000"/>
            </a:bodyPr>
            <a:lstStyle/>
            <a:p>
              <a:pPr algn="ctr"/>
              <a:endParaRPr>
                <a:latin typeface="Arial"/>
                <a:ea typeface="Microsoft YaHei"/>
                <a:cs typeface="微软雅黑"/>
                <a:sym typeface="Arial"/>
              </a:endParaRPr>
            </a:p>
          </p:txBody>
        </p:sp>
        <p:sp>
          <p:nvSpPr>
            <p:cNvPr id="417" name="îsľíḓé"/>
            <p:cNvSpPr/>
            <p:nvPr/>
          </p:nvSpPr>
          <p:spPr bwMode="auto">
            <a:xfrm rot="0" flipH="false" flipV="false">
              <a:off x="6791960" y="5325183"/>
              <a:ext cx="456607" cy="457052"/>
            </a:xfrm>
            <a:custGeom>
              <a:avLst/>
              <a:gdLst>
                <a:gd name="T0" fmla="*/ 6223 w 10244"/>
                <a:gd name="T1" fmla="*/ 1068 h 10249"/>
                <a:gd name="T2" fmla="*/ 6451 w 10244"/>
                <a:gd name="T3" fmla="*/ 1137 h 10249"/>
                <a:gd name="T4" fmla="*/ 6673 w 10244"/>
                <a:gd name="T5" fmla="*/ 1219 h 10249"/>
                <a:gd name="T6" fmla="*/ 6889 w 10244"/>
                <a:gd name="T7" fmla="*/ 1313 h 10249"/>
                <a:gd name="T8" fmla="*/ 7098 w 10244"/>
                <a:gd name="T9" fmla="*/ 1417 h 10249"/>
                <a:gd name="T10" fmla="*/ 7342 w 10244"/>
                <a:gd name="T11" fmla="*/ 1559 h 10249"/>
                <a:gd name="T12" fmla="*/ 8743 w 10244"/>
                <a:gd name="T13" fmla="*/ 3006 h 10249"/>
                <a:gd name="T14" fmla="*/ 8947 w 10244"/>
                <a:gd name="T15" fmla="*/ 3401 h 10249"/>
                <a:gd name="T16" fmla="*/ 9107 w 10244"/>
                <a:gd name="T17" fmla="*/ 3819 h 10249"/>
                <a:gd name="T18" fmla="*/ 9224 w 10244"/>
                <a:gd name="T19" fmla="*/ 4257 h 10249"/>
                <a:gd name="T20" fmla="*/ 9153 w 10244"/>
                <a:gd name="T21" fmla="*/ 6273 h 10249"/>
                <a:gd name="T22" fmla="*/ 9006 w 10244"/>
                <a:gd name="T23" fmla="*/ 6699 h 10249"/>
                <a:gd name="T24" fmla="*/ 8817 w 10244"/>
                <a:gd name="T25" fmla="*/ 7103 h 10249"/>
                <a:gd name="T26" fmla="*/ 9350 w 10244"/>
                <a:gd name="T27" fmla="*/ 8139 h 10249"/>
                <a:gd name="T28" fmla="*/ 7092 w 10244"/>
                <a:gd name="T29" fmla="*/ 8827 h 10249"/>
                <a:gd name="T30" fmla="*/ 6689 w 10244"/>
                <a:gd name="T31" fmla="*/ 9017 h 10249"/>
                <a:gd name="T32" fmla="*/ 6264 w 10244"/>
                <a:gd name="T33" fmla="*/ 9162 h 10249"/>
                <a:gd name="T34" fmla="*/ 4152 w 10244"/>
                <a:gd name="T35" fmla="*/ 10232 h 10249"/>
                <a:gd name="T36" fmla="*/ 3813 w 10244"/>
                <a:gd name="T37" fmla="*/ 9114 h 10249"/>
                <a:gd name="T38" fmla="*/ 3395 w 10244"/>
                <a:gd name="T39" fmla="*/ 8951 h 10249"/>
                <a:gd name="T40" fmla="*/ 3000 w 10244"/>
                <a:gd name="T41" fmla="*/ 8746 h 10249"/>
                <a:gd name="T42" fmla="*/ 1558 w 10244"/>
                <a:gd name="T43" fmla="*/ 7344 h 10249"/>
                <a:gd name="T44" fmla="*/ 1344 w 10244"/>
                <a:gd name="T45" fmla="*/ 6956 h 10249"/>
                <a:gd name="T46" fmla="*/ 1170 w 10244"/>
                <a:gd name="T47" fmla="*/ 6543 h 10249"/>
                <a:gd name="T48" fmla="*/ 1040 w 10244"/>
                <a:gd name="T49" fmla="*/ 6110 h 10249"/>
                <a:gd name="T50" fmla="*/ 1049 w 10244"/>
                <a:gd name="T51" fmla="*/ 4093 h 10249"/>
                <a:gd name="T52" fmla="*/ 1183 w 10244"/>
                <a:gd name="T53" fmla="*/ 3662 h 10249"/>
                <a:gd name="T54" fmla="*/ 1361 w 10244"/>
                <a:gd name="T55" fmla="*/ 3252 h 10249"/>
                <a:gd name="T56" fmla="*/ 1579 w 10244"/>
                <a:gd name="T57" fmla="*/ 2865 h 10249"/>
                <a:gd name="T58" fmla="*/ 3033 w 10244"/>
                <a:gd name="T59" fmla="*/ 1476 h 10249"/>
                <a:gd name="T60" fmla="*/ 3429 w 10244"/>
                <a:gd name="T61" fmla="*/ 1275 h 10249"/>
                <a:gd name="T62" fmla="*/ 3849 w 10244"/>
                <a:gd name="T63" fmla="*/ 1116 h 10249"/>
                <a:gd name="T64" fmla="*/ 4199 w 10244"/>
                <a:gd name="T65" fmla="*/ 0 h 10249"/>
                <a:gd name="T66" fmla="*/ 5396 w 10244"/>
                <a:gd name="T67" fmla="*/ 2412 h 10249"/>
                <a:gd name="T68" fmla="*/ 6053 w 10244"/>
                <a:gd name="T69" fmla="*/ 2564 h 10249"/>
                <a:gd name="T70" fmla="*/ 6638 w 10244"/>
                <a:gd name="T71" fmla="*/ 2864 h 10249"/>
                <a:gd name="T72" fmla="*/ 7131 w 10244"/>
                <a:gd name="T73" fmla="*/ 3291 h 10249"/>
                <a:gd name="T74" fmla="*/ 7508 w 10244"/>
                <a:gd name="T75" fmla="*/ 3823 h 10249"/>
                <a:gd name="T76" fmla="*/ 7752 w 10244"/>
                <a:gd name="T77" fmla="*/ 4441 h 10249"/>
                <a:gd name="T78" fmla="*/ 7836 w 10244"/>
                <a:gd name="T79" fmla="*/ 5121 h 10249"/>
                <a:gd name="T80" fmla="*/ 7752 w 10244"/>
                <a:gd name="T81" fmla="*/ 5801 h 10249"/>
                <a:gd name="T82" fmla="*/ 7508 w 10244"/>
                <a:gd name="T83" fmla="*/ 6418 h 10249"/>
                <a:gd name="T84" fmla="*/ 7131 w 10244"/>
                <a:gd name="T85" fmla="*/ 6951 h 10249"/>
                <a:gd name="T86" fmla="*/ 6638 w 10244"/>
                <a:gd name="T87" fmla="*/ 7378 h 10249"/>
                <a:gd name="T88" fmla="*/ 6053 w 10244"/>
                <a:gd name="T89" fmla="*/ 7678 h 10249"/>
                <a:gd name="T90" fmla="*/ 5396 w 10244"/>
                <a:gd name="T91" fmla="*/ 7829 h 10249"/>
                <a:gd name="T92" fmla="*/ 4704 w 10244"/>
                <a:gd name="T93" fmla="*/ 7812 h 10249"/>
                <a:gd name="T94" fmla="*/ 4059 w 10244"/>
                <a:gd name="T95" fmla="*/ 7629 h 10249"/>
                <a:gd name="T96" fmla="*/ 3492 w 10244"/>
                <a:gd name="T97" fmla="*/ 7302 h 10249"/>
                <a:gd name="T98" fmla="*/ 3020 w 10244"/>
                <a:gd name="T99" fmla="*/ 6852 h 10249"/>
                <a:gd name="T100" fmla="*/ 2668 w 10244"/>
                <a:gd name="T101" fmla="*/ 6301 h 10249"/>
                <a:gd name="T102" fmla="*/ 2455 w 10244"/>
                <a:gd name="T103" fmla="*/ 5669 h 10249"/>
                <a:gd name="T104" fmla="*/ 2403 w 10244"/>
                <a:gd name="T105" fmla="*/ 4981 h 10249"/>
                <a:gd name="T106" fmla="*/ 2521 w 10244"/>
                <a:gd name="T107" fmla="*/ 4312 h 10249"/>
                <a:gd name="T108" fmla="*/ 2792 w 10244"/>
                <a:gd name="T109" fmla="*/ 3710 h 10249"/>
                <a:gd name="T110" fmla="*/ 3195 w 10244"/>
                <a:gd name="T111" fmla="*/ 3197 h 10249"/>
                <a:gd name="T112" fmla="*/ 3709 w 10244"/>
                <a:gd name="T113" fmla="*/ 2793 h 10249"/>
                <a:gd name="T114" fmla="*/ 4310 w 10244"/>
                <a:gd name="T115" fmla="*/ 2521 h 10249"/>
                <a:gd name="T116" fmla="*/ 4979 w 10244"/>
                <a:gd name="T117" fmla="*/ 2402 h 10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244" h="10249">
                  <a:moveTo>
                    <a:pt x="6037" y="1022"/>
                  </a:moveTo>
                  <a:lnTo>
                    <a:pt x="6084" y="1032"/>
                  </a:lnTo>
                  <a:lnTo>
                    <a:pt x="6130" y="1044"/>
                  </a:lnTo>
                  <a:lnTo>
                    <a:pt x="6177" y="1056"/>
                  </a:lnTo>
                  <a:lnTo>
                    <a:pt x="6223" y="1068"/>
                  </a:lnTo>
                  <a:lnTo>
                    <a:pt x="6269" y="1081"/>
                  </a:lnTo>
                  <a:lnTo>
                    <a:pt x="6315" y="1094"/>
                  </a:lnTo>
                  <a:lnTo>
                    <a:pt x="6360" y="1108"/>
                  </a:lnTo>
                  <a:lnTo>
                    <a:pt x="6406" y="1122"/>
                  </a:lnTo>
                  <a:lnTo>
                    <a:pt x="6451" y="1137"/>
                  </a:lnTo>
                  <a:lnTo>
                    <a:pt x="6496" y="1152"/>
                  </a:lnTo>
                  <a:lnTo>
                    <a:pt x="6540" y="1169"/>
                  </a:lnTo>
                  <a:lnTo>
                    <a:pt x="6585" y="1185"/>
                  </a:lnTo>
                  <a:lnTo>
                    <a:pt x="6629" y="1201"/>
                  </a:lnTo>
                  <a:lnTo>
                    <a:pt x="6673" y="1219"/>
                  </a:lnTo>
                  <a:lnTo>
                    <a:pt x="6717" y="1237"/>
                  </a:lnTo>
                  <a:lnTo>
                    <a:pt x="6760" y="1255"/>
                  </a:lnTo>
                  <a:lnTo>
                    <a:pt x="6804" y="1274"/>
                  </a:lnTo>
                  <a:lnTo>
                    <a:pt x="6847" y="1292"/>
                  </a:lnTo>
                  <a:lnTo>
                    <a:pt x="6889" y="1313"/>
                  </a:lnTo>
                  <a:lnTo>
                    <a:pt x="6932" y="1332"/>
                  </a:lnTo>
                  <a:lnTo>
                    <a:pt x="6973" y="1353"/>
                  </a:lnTo>
                  <a:lnTo>
                    <a:pt x="7015" y="1374"/>
                  </a:lnTo>
                  <a:lnTo>
                    <a:pt x="7057" y="1396"/>
                  </a:lnTo>
                  <a:lnTo>
                    <a:pt x="7098" y="1417"/>
                  </a:lnTo>
                  <a:lnTo>
                    <a:pt x="7140" y="1440"/>
                  </a:lnTo>
                  <a:lnTo>
                    <a:pt x="7181" y="1463"/>
                  </a:lnTo>
                  <a:lnTo>
                    <a:pt x="7221" y="1486"/>
                  </a:lnTo>
                  <a:lnTo>
                    <a:pt x="7262" y="1509"/>
                  </a:lnTo>
                  <a:lnTo>
                    <a:pt x="7342" y="1559"/>
                  </a:lnTo>
                  <a:lnTo>
                    <a:pt x="7419" y="1609"/>
                  </a:lnTo>
                  <a:lnTo>
                    <a:pt x="8152" y="898"/>
                  </a:lnTo>
                  <a:lnTo>
                    <a:pt x="9431" y="2220"/>
                  </a:lnTo>
                  <a:lnTo>
                    <a:pt x="8698" y="2930"/>
                  </a:lnTo>
                  <a:lnTo>
                    <a:pt x="8743" y="3006"/>
                  </a:lnTo>
                  <a:lnTo>
                    <a:pt x="8787" y="3084"/>
                  </a:lnTo>
                  <a:lnTo>
                    <a:pt x="8829" y="3162"/>
                  </a:lnTo>
                  <a:lnTo>
                    <a:pt x="8870" y="3241"/>
                  </a:lnTo>
                  <a:lnTo>
                    <a:pt x="8909" y="3321"/>
                  </a:lnTo>
                  <a:lnTo>
                    <a:pt x="8947" y="3401"/>
                  </a:lnTo>
                  <a:lnTo>
                    <a:pt x="8983" y="3483"/>
                  </a:lnTo>
                  <a:lnTo>
                    <a:pt x="9016" y="3566"/>
                  </a:lnTo>
                  <a:lnTo>
                    <a:pt x="9048" y="3650"/>
                  </a:lnTo>
                  <a:lnTo>
                    <a:pt x="9079" y="3734"/>
                  </a:lnTo>
                  <a:lnTo>
                    <a:pt x="9107" y="3819"/>
                  </a:lnTo>
                  <a:lnTo>
                    <a:pt x="9135" y="3906"/>
                  </a:lnTo>
                  <a:lnTo>
                    <a:pt x="9160" y="3992"/>
                  </a:lnTo>
                  <a:lnTo>
                    <a:pt x="9183" y="4080"/>
                  </a:lnTo>
                  <a:lnTo>
                    <a:pt x="9205" y="4168"/>
                  </a:lnTo>
                  <a:lnTo>
                    <a:pt x="9224" y="4257"/>
                  </a:lnTo>
                  <a:lnTo>
                    <a:pt x="10244" y="4272"/>
                  </a:lnTo>
                  <a:lnTo>
                    <a:pt x="10219" y="6111"/>
                  </a:lnTo>
                  <a:lnTo>
                    <a:pt x="9199" y="6097"/>
                  </a:lnTo>
                  <a:lnTo>
                    <a:pt x="9177" y="6185"/>
                  </a:lnTo>
                  <a:lnTo>
                    <a:pt x="9153" y="6273"/>
                  </a:lnTo>
                  <a:lnTo>
                    <a:pt x="9127" y="6360"/>
                  </a:lnTo>
                  <a:lnTo>
                    <a:pt x="9099" y="6446"/>
                  </a:lnTo>
                  <a:lnTo>
                    <a:pt x="9071" y="6531"/>
                  </a:lnTo>
                  <a:lnTo>
                    <a:pt x="9039" y="6616"/>
                  </a:lnTo>
                  <a:lnTo>
                    <a:pt x="9006" y="6699"/>
                  </a:lnTo>
                  <a:lnTo>
                    <a:pt x="8971" y="6782"/>
                  </a:lnTo>
                  <a:lnTo>
                    <a:pt x="8936" y="6864"/>
                  </a:lnTo>
                  <a:lnTo>
                    <a:pt x="8898" y="6945"/>
                  </a:lnTo>
                  <a:lnTo>
                    <a:pt x="8858" y="7024"/>
                  </a:lnTo>
                  <a:lnTo>
                    <a:pt x="8817" y="7103"/>
                  </a:lnTo>
                  <a:lnTo>
                    <a:pt x="8774" y="7181"/>
                  </a:lnTo>
                  <a:lnTo>
                    <a:pt x="8729" y="7258"/>
                  </a:lnTo>
                  <a:lnTo>
                    <a:pt x="8683" y="7334"/>
                  </a:lnTo>
                  <a:lnTo>
                    <a:pt x="8636" y="7409"/>
                  </a:lnTo>
                  <a:lnTo>
                    <a:pt x="9350" y="8139"/>
                  </a:lnTo>
                  <a:lnTo>
                    <a:pt x="8035" y="9425"/>
                  </a:lnTo>
                  <a:lnTo>
                    <a:pt x="7322" y="8695"/>
                  </a:lnTo>
                  <a:lnTo>
                    <a:pt x="7246" y="8740"/>
                  </a:lnTo>
                  <a:lnTo>
                    <a:pt x="7170" y="8785"/>
                  </a:lnTo>
                  <a:lnTo>
                    <a:pt x="7092" y="8827"/>
                  </a:lnTo>
                  <a:lnTo>
                    <a:pt x="7013" y="8868"/>
                  </a:lnTo>
                  <a:lnTo>
                    <a:pt x="6934" y="8908"/>
                  </a:lnTo>
                  <a:lnTo>
                    <a:pt x="6853" y="8946"/>
                  </a:lnTo>
                  <a:lnTo>
                    <a:pt x="6771" y="8982"/>
                  </a:lnTo>
                  <a:lnTo>
                    <a:pt x="6689" y="9017"/>
                  </a:lnTo>
                  <a:lnTo>
                    <a:pt x="6605" y="9049"/>
                  </a:lnTo>
                  <a:lnTo>
                    <a:pt x="6522" y="9080"/>
                  </a:lnTo>
                  <a:lnTo>
                    <a:pt x="6436" y="9110"/>
                  </a:lnTo>
                  <a:lnTo>
                    <a:pt x="6350" y="9137"/>
                  </a:lnTo>
                  <a:lnTo>
                    <a:pt x="6264" y="9162"/>
                  </a:lnTo>
                  <a:lnTo>
                    <a:pt x="6176" y="9187"/>
                  </a:lnTo>
                  <a:lnTo>
                    <a:pt x="6088" y="9208"/>
                  </a:lnTo>
                  <a:lnTo>
                    <a:pt x="5999" y="9228"/>
                  </a:lnTo>
                  <a:lnTo>
                    <a:pt x="5990" y="10249"/>
                  </a:lnTo>
                  <a:lnTo>
                    <a:pt x="4152" y="10232"/>
                  </a:lnTo>
                  <a:lnTo>
                    <a:pt x="4162" y="9211"/>
                  </a:lnTo>
                  <a:lnTo>
                    <a:pt x="4074" y="9190"/>
                  </a:lnTo>
                  <a:lnTo>
                    <a:pt x="3986" y="9166"/>
                  </a:lnTo>
                  <a:lnTo>
                    <a:pt x="3899" y="9141"/>
                  </a:lnTo>
                  <a:lnTo>
                    <a:pt x="3813" y="9114"/>
                  </a:lnTo>
                  <a:lnTo>
                    <a:pt x="3727" y="9084"/>
                  </a:lnTo>
                  <a:lnTo>
                    <a:pt x="3643" y="9054"/>
                  </a:lnTo>
                  <a:lnTo>
                    <a:pt x="3559" y="9022"/>
                  </a:lnTo>
                  <a:lnTo>
                    <a:pt x="3477" y="8987"/>
                  </a:lnTo>
                  <a:lnTo>
                    <a:pt x="3395" y="8951"/>
                  </a:lnTo>
                  <a:lnTo>
                    <a:pt x="3314" y="8913"/>
                  </a:lnTo>
                  <a:lnTo>
                    <a:pt x="3234" y="8874"/>
                  </a:lnTo>
                  <a:lnTo>
                    <a:pt x="3154" y="8833"/>
                  </a:lnTo>
                  <a:lnTo>
                    <a:pt x="3077" y="8790"/>
                  </a:lnTo>
                  <a:lnTo>
                    <a:pt x="3000" y="8746"/>
                  </a:lnTo>
                  <a:lnTo>
                    <a:pt x="2923" y="8701"/>
                  </a:lnTo>
                  <a:lnTo>
                    <a:pt x="2849" y="8653"/>
                  </a:lnTo>
                  <a:lnTo>
                    <a:pt x="2123" y="9371"/>
                  </a:lnTo>
                  <a:lnTo>
                    <a:pt x="832" y="8062"/>
                  </a:lnTo>
                  <a:lnTo>
                    <a:pt x="1558" y="7344"/>
                  </a:lnTo>
                  <a:lnTo>
                    <a:pt x="1512" y="7268"/>
                  </a:lnTo>
                  <a:lnTo>
                    <a:pt x="1467" y="7191"/>
                  </a:lnTo>
                  <a:lnTo>
                    <a:pt x="1424" y="7115"/>
                  </a:lnTo>
                  <a:lnTo>
                    <a:pt x="1383" y="7036"/>
                  </a:lnTo>
                  <a:lnTo>
                    <a:pt x="1344" y="6956"/>
                  </a:lnTo>
                  <a:lnTo>
                    <a:pt x="1306" y="6875"/>
                  </a:lnTo>
                  <a:lnTo>
                    <a:pt x="1269" y="6793"/>
                  </a:lnTo>
                  <a:lnTo>
                    <a:pt x="1234" y="6711"/>
                  </a:lnTo>
                  <a:lnTo>
                    <a:pt x="1201" y="6628"/>
                  </a:lnTo>
                  <a:lnTo>
                    <a:pt x="1170" y="6543"/>
                  </a:lnTo>
                  <a:lnTo>
                    <a:pt x="1140" y="6458"/>
                  </a:lnTo>
                  <a:lnTo>
                    <a:pt x="1112" y="6372"/>
                  </a:lnTo>
                  <a:lnTo>
                    <a:pt x="1087" y="6286"/>
                  </a:lnTo>
                  <a:lnTo>
                    <a:pt x="1062" y="6198"/>
                  </a:lnTo>
                  <a:lnTo>
                    <a:pt x="1040" y="6110"/>
                  </a:lnTo>
                  <a:lnTo>
                    <a:pt x="1019" y="6022"/>
                  </a:lnTo>
                  <a:lnTo>
                    <a:pt x="0" y="6017"/>
                  </a:lnTo>
                  <a:lnTo>
                    <a:pt x="8" y="4177"/>
                  </a:lnTo>
                  <a:lnTo>
                    <a:pt x="1029" y="4183"/>
                  </a:lnTo>
                  <a:lnTo>
                    <a:pt x="1049" y="4093"/>
                  </a:lnTo>
                  <a:lnTo>
                    <a:pt x="1073" y="4005"/>
                  </a:lnTo>
                  <a:lnTo>
                    <a:pt x="1097" y="3918"/>
                  </a:lnTo>
                  <a:lnTo>
                    <a:pt x="1124" y="3832"/>
                  </a:lnTo>
                  <a:lnTo>
                    <a:pt x="1152" y="3746"/>
                  </a:lnTo>
                  <a:lnTo>
                    <a:pt x="1183" y="3662"/>
                  </a:lnTo>
                  <a:lnTo>
                    <a:pt x="1215" y="3579"/>
                  </a:lnTo>
                  <a:lnTo>
                    <a:pt x="1248" y="3496"/>
                  </a:lnTo>
                  <a:lnTo>
                    <a:pt x="1284" y="3413"/>
                  </a:lnTo>
                  <a:lnTo>
                    <a:pt x="1322" y="3332"/>
                  </a:lnTo>
                  <a:lnTo>
                    <a:pt x="1361" y="3252"/>
                  </a:lnTo>
                  <a:lnTo>
                    <a:pt x="1401" y="3172"/>
                  </a:lnTo>
                  <a:lnTo>
                    <a:pt x="1443" y="3094"/>
                  </a:lnTo>
                  <a:lnTo>
                    <a:pt x="1487" y="3016"/>
                  </a:lnTo>
                  <a:lnTo>
                    <a:pt x="1532" y="2941"/>
                  </a:lnTo>
                  <a:lnTo>
                    <a:pt x="1579" y="2865"/>
                  </a:lnTo>
                  <a:lnTo>
                    <a:pt x="859" y="2141"/>
                  </a:lnTo>
                  <a:lnTo>
                    <a:pt x="2162" y="843"/>
                  </a:lnTo>
                  <a:lnTo>
                    <a:pt x="2881" y="1568"/>
                  </a:lnTo>
                  <a:lnTo>
                    <a:pt x="2956" y="1521"/>
                  </a:lnTo>
                  <a:lnTo>
                    <a:pt x="3033" y="1476"/>
                  </a:lnTo>
                  <a:lnTo>
                    <a:pt x="3110" y="1433"/>
                  </a:lnTo>
                  <a:lnTo>
                    <a:pt x="3189" y="1391"/>
                  </a:lnTo>
                  <a:lnTo>
                    <a:pt x="3268" y="1351"/>
                  </a:lnTo>
                  <a:lnTo>
                    <a:pt x="3349" y="1312"/>
                  </a:lnTo>
                  <a:lnTo>
                    <a:pt x="3429" y="1275"/>
                  </a:lnTo>
                  <a:lnTo>
                    <a:pt x="3512" y="1240"/>
                  </a:lnTo>
                  <a:lnTo>
                    <a:pt x="3595" y="1206"/>
                  </a:lnTo>
                  <a:lnTo>
                    <a:pt x="3679" y="1175"/>
                  </a:lnTo>
                  <a:lnTo>
                    <a:pt x="3764" y="1145"/>
                  </a:lnTo>
                  <a:lnTo>
                    <a:pt x="3849" y="1116"/>
                  </a:lnTo>
                  <a:lnTo>
                    <a:pt x="3936" y="1090"/>
                  </a:lnTo>
                  <a:lnTo>
                    <a:pt x="4023" y="1065"/>
                  </a:lnTo>
                  <a:lnTo>
                    <a:pt x="4110" y="1043"/>
                  </a:lnTo>
                  <a:lnTo>
                    <a:pt x="4199" y="1022"/>
                  </a:lnTo>
                  <a:lnTo>
                    <a:pt x="4199" y="0"/>
                  </a:lnTo>
                  <a:lnTo>
                    <a:pt x="6037" y="0"/>
                  </a:lnTo>
                  <a:lnTo>
                    <a:pt x="6037" y="1022"/>
                  </a:lnTo>
                  <a:close/>
                  <a:moveTo>
                    <a:pt x="5118" y="2399"/>
                  </a:moveTo>
                  <a:lnTo>
                    <a:pt x="5258" y="2402"/>
                  </a:lnTo>
                  <a:lnTo>
                    <a:pt x="5396" y="2412"/>
                  </a:lnTo>
                  <a:lnTo>
                    <a:pt x="5532" y="2430"/>
                  </a:lnTo>
                  <a:lnTo>
                    <a:pt x="5666" y="2454"/>
                  </a:lnTo>
                  <a:lnTo>
                    <a:pt x="5798" y="2484"/>
                  </a:lnTo>
                  <a:lnTo>
                    <a:pt x="5926" y="2521"/>
                  </a:lnTo>
                  <a:lnTo>
                    <a:pt x="6053" y="2564"/>
                  </a:lnTo>
                  <a:lnTo>
                    <a:pt x="6176" y="2613"/>
                  </a:lnTo>
                  <a:lnTo>
                    <a:pt x="6297" y="2667"/>
                  </a:lnTo>
                  <a:lnTo>
                    <a:pt x="6414" y="2728"/>
                  </a:lnTo>
                  <a:lnTo>
                    <a:pt x="6528" y="2793"/>
                  </a:lnTo>
                  <a:lnTo>
                    <a:pt x="6638" y="2864"/>
                  </a:lnTo>
                  <a:lnTo>
                    <a:pt x="6744" y="2940"/>
                  </a:lnTo>
                  <a:lnTo>
                    <a:pt x="6848" y="3021"/>
                  </a:lnTo>
                  <a:lnTo>
                    <a:pt x="6946" y="3106"/>
                  </a:lnTo>
                  <a:lnTo>
                    <a:pt x="7041" y="3197"/>
                  </a:lnTo>
                  <a:lnTo>
                    <a:pt x="7131" y="3291"/>
                  </a:lnTo>
                  <a:lnTo>
                    <a:pt x="7216" y="3389"/>
                  </a:lnTo>
                  <a:lnTo>
                    <a:pt x="7297" y="3493"/>
                  </a:lnTo>
                  <a:lnTo>
                    <a:pt x="7372" y="3599"/>
                  </a:lnTo>
                  <a:lnTo>
                    <a:pt x="7443" y="3710"/>
                  </a:lnTo>
                  <a:lnTo>
                    <a:pt x="7508" y="3823"/>
                  </a:lnTo>
                  <a:lnTo>
                    <a:pt x="7569" y="3941"/>
                  </a:lnTo>
                  <a:lnTo>
                    <a:pt x="7623" y="4062"/>
                  </a:lnTo>
                  <a:lnTo>
                    <a:pt x="7672" y="4185"/>
                  </a:lnTo>
                  <a:lnTo>
                    <a:pt x="7715" y="4312"/>
                  </a:lnTo>
                  <a:lnTo>
                    <a:pt x="7752" y="4441"/>
                  </a:lnTo>
                  <a:lnTo>
                    <a:pt x="7781" y="4573"/>
                  </a:lnTo>
                  <a:lnTo>
                    <a:pt x="7806" y="4707"/>
                  </a:lnTo>
                  <a:lnTo>
                    <a:pt x="7823" y="4843"/>
                  </a:lnTo>
                  <a:lnTo>
                    <a:pt x="7833" y="4981"/>
                  </a:lnTo>
                  <a:lnTo>
                    <a:pt x="7836" y="5121"/>
                  </a:lnTo>
                  <a:lnTo>
                    <a:pt x="7833" y="5261"/>
                  </a:lnTo>
                  <a:lnTo>
                    <a:pt x="7823" y="5399"/>
                  </a:lnTo>
                  <a:lnTo>
                    <a:pt x="7806" y="5535"/>
                  </a:lnTo>
                  <a:lnTo>
                    <a:pt x="7781" y="5669"/>
                  </a:lnTo>
                  <a:lnTo>
                    <a:pt x="7752" y="5801"/>
                  </a:lnTo>
                  <a:lnTo>
                    <a:pt x="7715" y="5930"/>
                  </a:lnTo>
                  <a:lnTo>
                    <a:pt x="7672" y="6057"/>
                  </a:lnTo>
                  <a:lnTo>
                    <a:pt x="7623" y="6181"/>
                  </a:lnTo>
                  <a:lnTo>
                    <a:pt x="7569" y="6301"/>
                  </a:lnTo>
                  <a:lnTo>
                    <a:pt x="7508" y="6418"/>
                  </a:lnTo>
                  <a:lnTo>
                    <a:pt x="7443" y="6532"/>
                  </a:lnTo>
                  <a:lnTo>
                    <a:pt x="7372" y="6643"/>
                  </a:lnTo>
                  <a:lnTo>
                    <a:pt x="7297" y="6749"/>
                  </a:lnTo>
                  <a:lnTo>
                    <a:pt x="7216" y="6852"/>
                  </a:lnTo>
                  <a:lnTo>
                    <a:pt x="7131" y="6951"/>
                  </a:lnTo>
                  <a:lnTo>
                    <a:pt x="7041" y="7046"/>
                  </a:lnTo>
                  <a:lnTo>
                    <a:pt x="6946" y="7136"/>
                  </a:lnTo>
                  <a:lnTo>
                    <a:pt x="6848" y="7221"/>
                  </a:lnTo>
                  <a:lnTo>
                    <a:pt x="6744" y="7302"/>
                  </a:lnTo>
                  <a:lnTo>
                    <a:pt x="6638" y="7378"/>
                  </a:lnTo>
                  <a:lnTo>
                    <a:pt x="6528" y="7448"/>
                  </a:lnTo>
                  <a:lnTo>
                    <a:pt x="6414" y="7514"/>
                  </a:lnTo>
                  <a:lnTo>
                    <a:pt x="6297" y="7574"/>
                  </a:lnTo>
                  <a:lnTo>
                    <a:pt x="6176" y="7629"/>
                  </a:lnTo>
                  <a:lnTo>
                    <a:pt x="6053" y="7678"/>
                  </a:lnTo>
                  <a:lnTo>
                    <a:pt x="5926" y="7721"/>
                  </a:lnTo>
                  <a:lnTo>
                    <a:pt x="5798" y="7758"/>
                  </a:lnTo>
                  <a:lnTo>
                    <a:pt x="5666" y="7787"/>
                  </a:lnTo>
                  <a:lnTo>
                    <a:pt x="5532" y="7812"/>
                  </a:lnTo>
                  <a:lnTo>
                    <a:pt x="5396" y="7829"/>
                  </a:lnTo>
                  <a:lnTo>
                    <a:pt x="5258" y="7839"/>
                  </a:lnTo>
                  <a:lnTo>
                    <a:pt x="5118" y="7842"/>
                  </a:lnTo>
                  <a:lnTo>
                    <a:pt x="4979" y="7839"/>
                  </a:lnTo>
                  <a:lnTo>
                    <a:pt x="4841" y="7829"/>
                  </a:lnTo>
                  <a:lnTo>
                    <a:pt x="4704" y="7812"/>
                  </a:lnTo>
                  <a:lnTo>
                    <a:pt x="4571" y="7787"/>
                  </a:lnTo>
                  <a:lnTo>
                    <a:pt x="4439" y="7758"/>
                  </a:lnTo>
                  <a:lnTo>
                    <a:pt x="4310" y="7721"/>
                  </a:lnTo>
                  <a:lnTo>
                    <a:pt x="4183" y="7678"/>
                  </a:lnTo>
                  <a:lnTo>
                    <a:pt x="4059" y="7629"/>
                  </a:lnTo>
                  <a:lnTo>
                    <a:pt x="3940" y="7574"/>
                  </a:lnTo>
                  <a:lnTo>
                    <a:pt x="3822" y="7514"/>
                  </a:lnTo>
                  <a:lnTo>
                    <a:pt x="3709" y="7448"/>
                  </a:lnTo>
                  <a:lnTo>
                    <a:pt x="3598" y="7378"/>
                  </a:lnTo>
                  <a:lnTo>
                    <a:pt x="3492" y="7302"/>
                  </a:lnTo>
                  <a:lnTo>
                    <a:pt x="3389" y="7221"/>
                  </a:lnTo>
                  <a:lnTo>
                    <a:pt x="3290" y="7136"/>
                  </a:lnTo>
                  <a:lnTo>
                    <a:pt x="3195" y="7046"/>
                  </a:lnTo>
                  <a:lnTo>
                    <a:pt x="3105" y="6951"/>
                  </a:lnTo>
                  <a:lnTo>
                    <a:pt x="3020" y="6852"/>
                  </a:lnTo>
                  <a:lnTo>
                    <a:pt x="2940" y="6749"/>
                  </a:lnTo>
                  <a:lnTo>
                    <a:pt x="2864" y="6643"/>
                  </a:lnTo>
                  <a:lnTo>
                    <a:pt x="2792" y="6532"/>
                  </a:lnTo>
                  <a:lnTo>
                    <a:pt x="2727" y="6418"/>
                  </a:lnTo>
                  <a:lnTo>
                    <a:pt x="2668" y="6301"/>
                  </a:lnTo>
                  <a:lnTo>
                    <a:pt x="2612" y="6181"/>
                  </a:lnTo>
                  <a:lnTo>
                    <a:pt x="2564" y="6057"/>
                  </a:lnTo>
                  <a:lnTo>
                    <a:pt x="2521" y="5930"/>
                  </a:lnTo>
                  <a:lnTo>
                    <a:pt x="2485" y="5801"/>
                  </a:lnTo>
                  <a:lnTo>
                    <a:pt x="2455" y="5669"/>
                  </a:lnTo>
                  <a:lnTo>
                    <a:pt x="2430" y="5535"/>
                  </a:lnTo>
                  <a:lnTo>
                    <a:pt x="2413" y="5399"/>
                  </a:lnTo>
                  <a:lnTo>
                    <a:pt x="2403" y="5261"/>
                  </a:lnTo>
                  <a:lnTo>
                    <a:pt x="2400" y="5121"/>
                  </a:lnTo>
                  <a:lnTo>
                    <a:pt x="2403" y="4981"/>
                  </a:lnTo>
                  <a:lnTo>
                    <a:pt x="2413" y="4843"/>
                  </a:lnTo>
                  <a:lnTo>
                    <a:pt x="2430" y="4707"/>
                  </a:lnTo>
                  <a:lnTo>
                    <a:pt x="2455" y="4573"/>
                  </a:lnTo>
                  <a:lnTo>
                    <a:pt x="2485" y="4441"/>
                  </a:lnTo>
                  <a:lnTo>
                    <a:pt x="2521" y="4312"/>
                  </a:lnTo>
                  <a:lnTo>
                    <a:pt x="2564" y="4185"/>
                  </a:lnTo>
                  <a:lnTo>
                    <a:pt x="2612" y="4062"/>
                  </a:lnTo>
                  <a:lnTo>
                    <a:pt x="2668" y="3941"/>
                  </a:lnTo>
                  <a:lnTo>
                    <a:pt x="2727" y="3823"/>
                  </a:lnTo>
                  <a:lnTo>
                    <a:pt x="2792" y="3710"/>
                  </a:lnTo>
                  <a:lnTo>
                    <a:pt x="2864" y="3599"/>
                  </a:lnTo>
                  <a:lnTo>
                    <a:pt x="2940" y="3493"/>
                  </a:lnTo>
                  <a:lnTo>
                    <a:pt x="3020" y="3389"/>
                  </a:lnTo>
                  <a:lnTo>
                    <a:pt x="3105" y="3291"/>
                  </a:lnTo>
                  <a:lnTo>
                    <a:pt x="3195" y="3197"/>
                  </a:lnTo>
                  <a:lnTo>
                    <a:pt x="3290" y="3106"/>
                  </a:lnTo>
                  <a:lnTo>
                    <a:pt x="3389" y="3021"/>
                  </a:lnTo>
                  <a:lnTo>
                    <a:pt x="3492" y="2940"/>
                  </a:lnTo>
                  <a:lnTo>
                    <a:pt x="3598" y="2864"/>
                  </a:lnTo>
                  <a:lnTo>
                    <a:pt x="3709" y="2793"/>
                  </a:lnTo>
                  <a:lnTo>
                    <a:pt x="3822" y="2728"/>
                  </a:lnTo>
                  <a:lnTo>
                    <a:pt x="3940" y="2667"/>
                  </a:lnTo>
                  <a:lnTo>
                    <a:pt x="4059" y="2613"/>
                  </a:lnTo>
                  <a:lnTo>
                    <a:pt x="4183" y="2564"/>
                  </a:lnTo>
                  <a:lnTo>
                    <a:pt x="4310" y="2521"/>
                  </a:lnTo>
                  <a:lnTo>
                    <a:pt x="4439" y="2484"/>
                  </a:lnTo>
                  <a:lnTo>
                    <a:pt x="4571" y="2454"/>
                  </a:lnTo>
                  <a:lnTo>
                    <a:pt x="4704" y="2430"/>
                  </a:lnTo>
                  <a:lnTo>
                    <a:pt x="4841" y="2412"/>
                  </a:lnTo>
                  <a:lnTo>
                    <a:pt x="4979" y="2402"/>
                  </a:lnTo>
                  <a:lnTo>
                    <a:pt x="5118" y="2399"/>
                  </a:lnTo>
                  <a:close/>
                </a:path>
              </a:pathLst>
            </a:custGeom>
            <a:solidFill>
              <a:schemeClr val="tx1">
                <a:alpha val="15000"/>
              </a:schemeClr>
            </a:solidFill>
            <a:ln>
              <a:noFill/>
            </a:ln>
          </p:spPr>
          <p:txBody>
            <a:bodyPr wrap="square" lIns="91440" tIns="45720" rIns="91440" bIns="45720" anchor="ctr">
              <a:normAutofit fontScale="100000"/>
            </a:bodyPr>
            <a:lstStyle/>
            <a:p>
              <a:pPr algn="ctr"/>
              <a:endParaRPr>
                <a:latin typeface="Arial"/>
                <a:ea typeface="Microsoft YaHei"/>
                <a:cs typeface="微软雅黑"/>
                <a:sym typeface="Arial"/>
              </a:endParaRPr>
            </a:p>
          </p:txBody>
        </p:sp>
        <p:sp>
          <p:nvSpPr>
            <p:cNvPr id="418" name="ïṥliḋé"/>
            <p:cNvSpPr/>
            <p:nvPr/>
          </p:nvSpPr>
          <p:spPr bwMode="auto">
            <a:xfrm rot="0" flipH="false" flipV="false">
              <a:off x="4669697" y="1966115"/>
              <a:ext cx="456607" cy="457052"/>
            </a:xfrm>
            <a:custGeom>
              <a:avLst/>
              <a:gdLst>
                <a:gd name="T0" fmla="*/ 6223 w 10244"/>
                <a:gd name="T1" fmla="*/ 1068 h 10249"/>
                <a:gd name="T2" fmla="*/ 6451 w 10244"/>
                <a:gd name="T3" fmla="*/ 1137 h 10249"/>
                <a:gd name="T4" fmla="*/ 6673 w 10244"/>
                <a:gd name="T5" fmla="*/ 1219 h 10249"/>
                <a:gd name="T6" fmla="*/ 6889 w 10244"/>
                <a:gd name="T7" fmla="*/ 1313 h 10249"/>
                <a:gd name="T8" fmla="*/ 7098 w 10244"/>
                <a:gd name="T9" fmla="*/ 1417 h 10249"/>
                <a:gd name="T10" fmla="*/ 7342 w 10244"/>
                <a:gd name="T11" fmla="*/ 1559 h 10249"/>
                <a:gd name="T12" fmla="*/ 8743 w 10244"/>
                <a:gd name="T13" fmla="*/ 3006 h 10249"/>
                <a:gd name="T14" fmla="*/ 8947 w 10244"/>
                <a:gd name="T15" fmla="*/ 3401 h 10249"/>
                <a:gd name="T16" fmla="*/ 9107 w 10244"/>
                <a:gd name="T17" fmla="*/ 3819 h 10249"/>
                <a:gd name="T18" fmla="*/ 9224 w 10244"/>
                <a:gd name="T19" fmla="*/ 4257 h 10249"/>
                <a:gd name="T20" fmla="*/ 9153 w 10244"/>
                <a:gd name="T21" fmla="*/ 6273 h 10249"/>
                <a:gd name="T22" fmla="*/ 9006 w 10244"/>
                <a:gd name="T23" fmla="*/ 6699 h 10249"/>
                <a:gd name="T24" fmla="*/ 8817 w 10244"/>
                <a:gd name="T25" fmla="*/ 7103 h 10249"/>
                <a:gd name="T26" fmla="*/ 9350 w 10244"/>
                <a:gd name="T27" fmla="*/ 8139 h 10249"/>
                <a:gd name="T28" fmla="*/ 7092 w 10244"/>
                <a:gd name="T29" fmla="*/ 8827 h 10249"/>
                <a:gd name="T30" fmla="*/ 6689 w 10244"/>
                <a:gd name="T31" fmla="*/ 9017 h 10249"/>
                <a:gd name="T32" fmla="*/ 6264 w 10244"/>
                <a:gd name="T33" fmla="*/ 9162 h 10249"/>
                <a:gd name="T34" fmla="*/ 4152 w 10244"/>
                <a:gd name="T35" fmla="*/ 10232 h 10249"/>
                <a:gd name="T36" fmla="*/ 3813 w 10244"/>
                <a:gd name="T37" fmla="*/ 9114 h 10249"/>
                <a:gd name="T38" fmla="*/ 3395 w 10244"/>
                <a:gd name="T39" fmla="*/ 8951 h 10249"/>
                <a:gd name="T40" fmla="*/ 3000 w 10244"/>
                <a:gd name="T41" fmla="*/ 8746 h 10249"/>
                <a:gd name="T42" fmla="*/ 1558 w 10244"/>
                <a:gd name="T43" fmla="*/ 7344 h 10249"/>
                <a:gd name="T44" fmla="*/ 1344 w 10244"/>
                <a:gd name="T45" fmla="*/ 6956 h 10249"/>
                <a:gd name="T46" fmla="*/ 1170 w 10244"/>
                <a:gd name="T47" fmla="*/ 6543 h 10249"/>
                <a:gd name="T48" fmla="*/ 1040 w 10244"/>
                <a:gd name="T49" fmla="*/ 6110 h 10249"/>
                <a:gd name="T50" fmla="*/ 1049 w 10244"/>
                <a:gd name="T51" fmla="*/ 4093 h 10249"/>
                <a:gd name="T52" fmla="*/ 1183 w 10244"/>
                <a:gd name="T53" fmla="*/ 3662 h 10249"/>
                <a:gd name="T54" fmla="*/ 1361 w 10244"/>
                <a:gd name="T55" fmla="*/ 3252 h 10249"/>
                <a:gd name="T56" fmla="*/ 1579 w 10244"/>
                <a:gd name="T57" fmla="*/ 2865 h 10249"/>
                <a:gd name="T58" fmla="*/ 3033 w 10244"/>
                <a:gd name="T59" fmla="*/ 1476 h 10249"/>
                <a:gd name="T60" fmla="*/ 3429 w 10244"/>
                <a:gd name="T61" fmla="*/ 1275 h 10249"/>
                <a:gd name="T62" fmla="*/ 3849 w 10244"/>
                <a:gd name="T63" fmla="*/ 1116 h 10249"/>
                <a:gd name="T64" fmla="*/ 4199 w 10244"/>
                <a:gd name="T65" fmla="*/ 0 h 10249"/>
                <a:gd name="T66" fmla="*/ 5396 w 10244"/>
                <a:gd name="T67" fmla="*/ 2412 h 10249"/>
                <a:gd name="T68" fmla="*/ 6053 w 10244"/>
                <a:gd name="T69" fmla="*/ 2564 h 10249"/>
                <a:gd name="T70" fmla="*/ 6638 w 10244"/>
                <a:gd name="T71" fmla="*/ 2864 h 10249"/>
                <a:gd name="T72" fmla="*/ 7131 w 10244"/>
                <a:gd name="T73" fmla="*/ 3291 h 10249"/>
                <a:gd name="T74" fmla="*/ 7508 w 10244"/>
                <a:gd name="T75" fmla="*/ 3823 h 10249"/>
                <a:gd name="T76" fmla="*/ 7752 w 10244"/>
                <a:gd name="T77" fmla="*/ 4441 h 10249"/>
                <a:gd name="T78" fmla="*/ 7836 w 10244"/>
                <a:gd name="T79" fmla="*/ 5121 h 10249"/>
                <a:gd name="T80" fmla="*/ 7752 w 10244"/>
                <a:gd name="T81" fmla="*/ 5801 h 10249"/>
                <a:gd name="T82" fmla="*/ 7508 w 10244"/>
                <a:gd name="T83" fmla="*/ 6418 h 10249"/>
                <a:gd name="T84" fmla="*/ 7131 w 10244"/>
                <a:gd name="T85" fmla="*/ 6951 h 10249"/>
                <a:gd name="T86" fmla="*/ 6638 w 10244"/>
                <a:gd name="T87" fmla="*/ 7378 h 10249"/>
                <a:gd name="T88" fmla="*/ 6053 w 10244"/>
                <a:gd name="T89" fmla="*/ 7678 h 10249"/>
                <a:gd name="T90" fmla="*/ 5396 w 10244"/>
                <a:gd name="T91" fmla="*/ 7829 h 10249"/>
                <a:gd name="T92" fmla="*/ 4704 w 10244"/>
                <a:gd name="T93" fmla="*/ 7812 h 10249"/>
                <a:gd name="T94" fmla="*/ 4059 w 10244"/>
                <a:gd name="T95" fmla="*/ 7629 h 10249"/>
                <a:gd name="T96" fmla="*/ 3492 w 10244"/>
                <a:gd name="T97" fmla="*/ 7302 h 10249"/>
                <a:gd name="T98" fmla="*/ 3020 w 10244"/>
                <a:gd name="T99" fmla="*/ 6852 h 10249"/>
                <a:gd name="T100" fmla="*/ 2668 w 10244"/>
                <a:gd name="T101" fmla="*/ 6301 h 10249"/>
                <a:gd name="T102" fmla="*/ 2455 w 10244"/>
                <a:gd name="T103" fmla="*/ 5669 h 10249"/>
                <a:gd name="T104" fmla="*/ 2403 w 10244"/>
                <a:gd name="T105" fmla="*/ 4981 h 10249"/>
                <a:gd name="T106" fmla="*/ 2521 w 10244"/>
                <a:gd name="T107" fmla="*/ 4312 h 10249"/>
                <a:gd name="T108" fmla="*/ 2792 w 10244"/>
                <a:gd name="T109" fmla="*/ 3710 h 10249"/>
                <a:gd name="T110" fmla="*/ 3195 w 10244"/>
                <a:gd name="T111" fmla="*/ 3197 h 10249"/>
                <a:gd name="T112" fmla="*/ 3709 w 10244"/>
                <a:gd name="T113" fmla="*/ 2793 h 10249"/>
                <a:gd name="T114" fmla="*/ 4310 w 10244"/>
                <a:gd name="T115" fmla="*/ 2521 h 10249"/>
                <a:gd name="T116" fmla="*/ 4979 w 10244"/>
                <a:gd name="T117" fmla="*/ 2402 h 10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244" h="10249">
                  <a:moveTo>
                    <a:pt x="6037" y="1022"/>
                  </a:moveTo>
                  <a:lnTo>
                    <a:pt x="6084" y="1032"/>
                  </a:lnTo>
                  <a:lnTo>
                    <a:pt x="6130" y="1044"/>
                  </a:lnTo>
                  <a:lnTo>
                    <a:pt x="6177" y="1056"/>
                  </a:lnTo>
                  <a:lnTo>
                    <a:pt x="6223" y="1068"/>
                  </a:lnTo>
                  <a:lnTo>
                    <a:pt x="6269" y="1081"/>
                  </a:lnTo>
                  <a:lnTo>
                    <a:pt x="6315" y="1094"/>
                  </a:lnTo>
                  <a:lnTo>
                    <a:pt x="6360" y="1108"/>
                  </a:lnTo>
                  <a:lnTo>
                    <a:pt x="6406" y="1122"/>
                  </a:lnTo>
                  <a:lnTo>
                    <a:pt x="6451" y="1137"/>
                  </a:lnTo>
                  <a:lnTo>
                    <a:pt x="6496" y="1152"/>
                  </a:lnTo>
                  <a:lnTo>
                    <a:pt x="6540" y="1169"/>
                  </a:lnTo>
                  <a:lnTo>
                    <a:pt x="6585" y="1185"/>
                  </a:lnTo>
                  <a:lnTo>
                    <a:pt x="6629" y="1201"/>
                  </a:lnTo>
                  <a:lnTo>
                    <a:pt x="6673" y="1219"/>
                  </a:lnTo>
                  <a:lnTo>
                    <a:pt x="6717" y="1237"/>
                  </a:lnTo>
                  <a:lnTo>
                    <a:pt x="6760" y="1255"/>
                  </a:lnTo>
                  <a:lnTo>
                    <a:pt x="6804" y="1274"/>
                  </a:lnTo>
                  <a:lnTo>
                    <a:pt x="6847" y="1292"/>
                  </a:lnTo>
                  <a:lnTo>
                    <a:pt x="6889" y="1313"/>
                  </a:lnTo>
                  <a:lnTo>
                    <a:pt x="6932" y="1332"/>
                  </a:lnTo>
                  <a:lnTo>
                    <a:pt x="6973" y="1353"/>
                  </a:lnTo>
                  <a:lnTo>
                    <a:pt x="7015" y="1374"/>
                  </a:lnTo>
                  <a:lnTo>
                    <a:pt x="7057" y="1396"/>
                  </a:lnTo>
                  <a:lnTo>
                    <a:pt x="7098" y="1417"/>
                  </a:lnTo>
                  <a:lnTo>
                    <a:pt x="7140" y="1440"/>
                  </a:lnTo>
                  <a:lnTo>
                    <a:pt x="7181" y="1463"/>
                  </a:lnTo>
                  <a:lnTo>
                    <a:pt x="7221" y="1486"/>
                  </a:lnTo>
                  <a:lnTo>
                    <a:pt x="7262" y="1509"/>
                  </a:lnTo>
                  <a:lnTo>
                    <a:pt x="7342" y="1559"/>
                  </a:lnTo>
                  <a:lnTo>
                    <a:pt x="7419" y="1609"/>
                  </a:lnTo>
                  <a:lnTo>
                    <a:pt x="8152" y="898"/>
                  </a:lnTo>
                  <a:lnTo>
                    <a:pt x="9431" y="2220"/>
                  </a:lnTo>
                  <a:lnTo>
                    <a:pt x="8698" y="2930"/>
                  </a:lnTo>
                  <a:lnTo>
                    <a:pt x="8743" y="3006"/>
                  </a:lnTo>
                  <a:lnTo>
                    <a:pt x="8787" y="3084"/>
                  </a:lnTo>
                  <a:lnTo>
                    <a:pt x="8829" y="3162"/>
                  </a:lnTo>
                  <a:lnTo>
                    <a:pt x="8870" y="3241"/>
                  </a:lnTo>
                  <a:lnTo>
                    <a:pt x="8909" y="3321"/>
                  </a:lnTo>
                  <a:lnTo>
                    <a:pt x="8947" y="3401"/>
                  </a:lnTo>
                  <a:lnTo>
                    <a:pt x="8983" y="3483"/>
                  </a:lnTo>
                  <a:lnTo>
                    <a:pt x="9016" y="3566"/>
                  </a:lnTo>
                  <a:lnTo>
                    <a:pt x="9048" y="3650"/>
                  </a:lnTo>
                  <a:lnTo>
                    <a:pt x="9079" y="3734"/>
                  </a:lnTo>
                  <a:lnTo>
                    <a:pt x="9107" y="3819"/>
                  </a:lnTo>
                  <a:lnTo>
                    <a:pt x="9135" y="3906"/>
                  </a:lnTo>
                  <a:lnTo>
                    <a:pt x="9160" y="3992"/>
                  </a:lnTo>
                  <a:lnTo>
                    <a:pt x="9183" y="4080"/>
                  </a:lnTo>
                  <a:lnTo>
                    <a:pt x="9205" y="4168"/>
                  </a:lnTo>
                  <a:lnTo>
                    <a:pt x="9224" y="4257"/>
                  </a:lnTo>
                  <a:lnTo>
                    <a:pt x="10244" y="4272"/>
                  </a:lnTo>
                  <a:lnTo>
                    <a:pt x="10219" y="6111"/>
                  </a:lnTo>
                  <a:lnTo>
                    <a:pt x="9199" y="6097"/>
                  </a:lnTo>
                  <a:lnTo>
                    <a:pt x="9177" y="6185"/>
                  </a:lnTo>
                  <a:lnTo>
                    <a:pt x="9153" y="6273"/>
                  </a:lnTo>
                  <a:lnTo>
                    <a:pt x="9127" y="6360"/>
                  </a:lnTo>
                  <a:lnTo>
                    <a:pt x="9099" y="6446"/>
                  </a:lnTo>
                  <a:lnTo>
                    <a:pt x="9071" y="6531"/>
                  </a:lnTo>
                  <a:lnTo>
                    <a:pt x="9039" y="6616"/>
                  </a:lnTo>
                  <a:lnTo>
                    <a:pt x="9006" y="6699"/>
                  </a:lnTo>
                  <a:lnTo>
                    <a:pt x="8971" y="6782"/>
                  </a:lnTo>
                  <a:lnTo>
                    <a:pt x="8936" y="6864"/>
                  </a:lnTo>
                  <a:lnTo>
                    <a:pt x="8898" y="6945"/>
                  </a:lnTo>
                  <a:lnTo>
                    <a:pt x="8858" y="7024"/>
                  </a:lnTo>
                  <a:lnTo>
                    <a:pt x="8817" y="7103"/>
                  </a:lnTo>
                  <a:lnTo>
                    <a:pt x="8774" y="7181"/>
                  </a:lnTo>
                  <a:lnTo>
                    <a:pt x="8729" y="7258"/>
                  </a:lnTo>
                  <a:lnTo>
                    <a:pt x="8683" y="7334"/>
                  </a:lnTo>
                  <a:lnTo>
                    <a:pt x="8636" y="7409"/>
                  </a:lnTo>
                  <a:lnTo>
                    <a:pt x="9350" y="8139"/>
                  </a:lnTo>
                  <a:lnTo>
                    <a:pt x="8035" y="9425"/>
                  </a:lnTo>
                  <a:lnTo>
                    <a:pt x="7322" y="8695"/>
                  </a:lnTo>
                  <a:lnTo>
                    <a:pt x="7246" y="8740"/>
                  </a:lnTo>
                  <a:lnTo>
                    <a:pt x="7170" y="8785"/>
                  </a:lnTo>
                  <a:lnTo>
                    <a:pt x="7092" y="8827"/>
                  </a:lnTo>
                  <a:lnTo>
                    <a:pt x="7013" y="8868"/>
                  </a:lnTo>
                  <a:lnTo>
                    <a:pt x="6934" y="8908"/>
                  </a:lnTo>
                  <a:lnTo>
                    <a:pt x="6853" y="8946"/>
                  </a:lnTo>
                  <a:lnTo>
                    <a:pt x="6771" y="8982"/>
                  </a:lnTo>
                  <a:lnTo>
                    <a:pt x="6689" y="9017"/>
                  </a:lnTo>
                  <a:lnTo>
                    <a:pt x="6605" y="9049"/>
                  </a:lnTo>
                  <a:lnTo>
                    <a:pt x="6522" y="9080"/>
                  </a:lnTo>
                  <a:lnTo>
                    <a:pt x="6436" y="9110"/>
                  </a:lnTo>
                  <a:lnTo>
                    <a:pt x="6350" y="9137"/>
                  </a:lnTo>
                  <a:lnTo>
                    <a:pt x="6264" y="9162"/>
                  </a:lnTo>
                  <a:lnTo>
                    <a:pt x="6176" y="9187"/>
                  </a:lnTo>
                  <a:lnTo>
                    <a:pt x="6088" y="9208"/>
                  </a:lnTo>
                  <a:lnTo>
                    <a:pt x="5999" y="9228"/>
                  </a:lnTo>
                  <a:lnTo>
                    <a:pt x="5990" y="10249"/>
                  </a:lnTo>
                  <a:lnTo>
                    <a:pt x="4152" y="10232"/>
                  </a:lnTo>
                  <a:lnTo>
                    <a:pt x="4162" y="9211"/>
                  </a:lnTo>
                  <a:lnTo>
                    <a:pt x="4074" y="9190"/>
                  </a:lnTo>
                  <a:lnTo>
                    <a:pt x="3986" y="9166"/>
                  </a:lnTo>
                  <a:lnTo>
                    <a:pt x="3899" y="9141"/>
                  </a:lnTo>
                  <a:lnTo>
                    <a:pt x="3813" y="9114"/>
                  </a:lnTo>
                  <a:lnTo>
                    <a:pt x="3727" y="9084"/>
                  </a:lnTo>
                  <a:lnTo>
                    <a:pt x="3643" y="9054"/>
                  </a:lnTo>
                  <a:lnTo>
                    <a:pt x="3559" y="9022"/>
                  </a:lnTo>
                  <a:lnTo>
                    <a:pt x="3477" y="8987"/>
                  </a:lnTo>
                  <a:lnTo>
                    <a:pt x="3395" y="8951"/>
                  </a:lnTo>
                  <a:lnTo>
                    <a:pt x="3314" y="8913"/>
                  </a:lnTo>
                  <a:lnTo>
                    <a:pt x="3234" y="8874"/>
                  </a:lnTo>
                  <a:lnTo>
                    <a:pt x="3154" y="8833"/>
                  </a:lnTo>
                  <a:lnTo>
                    <a:pt x="3077" y="8790"/>
                  </a:lnTo>
                  <a:lnTo>
                    <a:pt x="3000" y="8746"/>
                  </a:lnTo>
                  <a:lnTo>
                    <a:pt x="2923" y="8701"/>
                  </a:lnTo>
                  <a:lnTo>
                    <a:pt x="2849" y="8653"/>
                  </a:lnTo>
                  <a:lnTo>
                    <a:pt x="2123" y="9371"/>
                  </a:lnTo>
                  <a:lnTo>
                    <a:pt x="832" y="8062"/>
                  </a:lnTo>
                  <a:lnTo>
                    <a:pt x="1558" y="7344"/>
                  </a:lnTo>
                  <a:lnTo>
                    <a:pt x="1512" y="7268"/>
                  </a:lnTo>
                  <a:lnTo>
                    <a:pt x="1467" y="7191"/>
                  </a:lnTo>
                  <a:lnTo>
                    <a:pt x="1424" y="7115"/>
                  </a:lnTo>
                  <a:lnTo>
                    <a:pt x="1383" y="7036"/>
                  </a:lnTo>
                  <a:lnTo>
                    <a:pt x="1344" y="6956"/>
                  </a:lnTo>
                  <a:lnTo>
                    <a:pt x="1306" y="6875"/>
                  </a:lnTo>
                  <a:lnTo>
                    <a:pt x="1269" y="6793"/>
                  </a:lnTo>
                  <a:lnTo>
                    <a:pt x="1234" y="6711"/>
                  </a:lnTo>
                  <a:lnTo>
                    <a:pt x="1201" y="6628"/>
                  </a:lnTo>
                  <a:lnTo>
                    <a:pt x="1170" y="6543"/>
                  </a:lnTo>
                  <a:lnTo>
                    <a:pt x="1140" y="6458"/>
                  </a:lnTo>
                  <a:lnTo>
                    <a:pt x="1112" y="6372"/>
                  </a:lnTo>
                  <a:lnTo>
                    <a:pt x="1087" y="6286"/>
                  </a:lnTo>
                  <a:lnTo>
                    <a:pt x="1062" y="6198"/>
                  </a:lnTo>
                  <a:lnTo>
                    <a:pt x="1040" y="6110"/>
                  </a:lnTo>
                  <a:lnTo>
                    <a:pt x="1019" y="6022"/>
                  </a:lnTo>
                  <a:lnTo>
                    <a:pt x="0" y="6017"/>
                  </a:lnTo>
                  <a:lnTo>
                    <a:pt x="8" y="4177"/>
                  </a:lnTo>
                  <a:lnTo>
                    <a:pt x="1029" y="4183"/>
                  </a:lnTo>
                  <a:lnTo>
                    <a:pt x="1049" y="4093"/>
                  </a:lnTo>
                  <a:lnTo>
                    <a:pt x="1073" y="4005"/>
                  </a:lnTo>
                  <a:lnTo>
                    <a:pt x="1097" y="3918"/>
                  </a:lnTo>
                  <a:lnTo>
                    <a:pt x="1124" y="3832"/>
                  </a:lnTo>
                  <a:lnTo>
                    <a:pt x="1152" y="3746"/>
                  </a:lnTo>
                  <a:lnTo>
                    <a:pt x="1183" y="3662"/>
                  </a:lnTo>
                  <a:lnTo>
                    <a:pt x="1215" y="3579"/>
                  </a:lnTo>
                  <a:lnTo>
                    <a:pt x="1248" y="3496"/>
                  </a:lnTo>
                  <a:lnTo>
                    <a:pt x="1284" y="3413"/>
                  </a:lnTo>
                  <a:lnTo>
                    <a:pt x="1322" y="3332"/>
                  </a:lnTo>
                  <a:lnTo>
                    <a:pt x="1361" y="3252"/>
                  </a:lnTo>
                  <a:lnTo>
                    <a:pt x="1401" y="3172"/>
                  </a:lnTo>
                  <a:lnTo>
                    <a:pt x="1443" y="3094"/>
                  </a:lnTo>
                  <a:lnTo>
                    <a:pt x="1487" y="3016"/>
                  </a:lnTo>
                  <a:lnTo>
                    <a:pt x="1532" y="2941"/>
                  </a:lnTo>
                  <a:lnTo>
                    <a:pt x="1579" y="2865"/>
                  </a:lnTo>
                  <a:lnTo>
                    <a:pt x="859" y="2141"/>
                  </a:lnTo>
                  <a:lnTo>
                    <a:pt x="2162" y="843"/>
                  </a:lnTo>
                  <a:lnTo>
                    <a:pt x="2881" y="1568"/>
                  </a:lnTo>
                  <a:lnTo>
                    <a:pt x="2956" y="1521"/>
                  </a:lnTo>
                  <a:lnTo>
                    <a:pt x="3033" y="1476"/>
                  </a:lnTo>
                  <a:lnTo>
                    <a:pt x="3110" y="1433"/>
                  </a:lnTo>
                  <a:lnTo>
                    <a:pt x="3189" y="1391"/>
                  </a:lnTo>
                  <a:lnTo>
                    <a:pt x="3268" y="1351"/>
                  </a:lnTo>
                  <a:lnTo>
                    <a:pt x="3349" y="1312"/>
                  </a:lnTo>
                  <a:lnTo>
                    <a:pt x="3429" y="1275"/>
                  </a:lnTo>
                  <a:lnTo>
                    <a:pt x="3512" y="1240"/>
                  </a:lnTo>
                  <a:lnTo>
                    <a:pt x="3595" y="1206"/>
                  </a:lnTo>
                  <a:lnTo>
                    <a:pt x="3679" y="1175"/>
                  </a:lnTo>
                  <a:lnTo>
                    <a:pt x="3764" y="1145"/>
                  </a:lnTo>
                  <a:lnTo>
                    <a:pt x="3849" y="1116"/>
                  </a:lnTo>
                  <a:lnTo>
                    <a:pt x="3936" y="1090"/>
                  </a:lnTo>
                  <a:lnTo>
                    <a:pt x="4023" y="1065"/>
                  </a:lnTo>
                  <a:lnTo>
                    <a:pt x="4110" y="1043"/>
                  </a:lnTo>
                  <a:lnTo>
                    <a:pt x="4199" y="1022"/>
                  </a:lnTo>
                  <a:lnTo>
                    <a:pt x="4199" y="0"/>
                  </a:lnTo>
                  <a:lnTo>
                    <a:pt x="6037" y="0"/>
                  </a:lnTo>
                  <a:lnTo>
                    <a:pt x="6037" y="1022"/>
                  </a:lnTo>
                  <a:close/>
                  <a:moveTo>
                    <a:pt x="5118" y="2399"/>
                  </a:moveTo>
                  <a:lnTo>
                    <a:pt x="5258" y="2402"/>
                  </a:lnTo>
                  <a:lnTo>
                    <a:pt x="5396" y="2412"/>
                  </a:lnTo>
                  <a:lnTo>
                    <a:pt x="5532" y="2430"/>
                  </a:lnTo>
                  <a:lnTo>
                    <a:pt x="5666" y="2454"/>
                  </a:lnTo>
                  <a:lnTo>
                    <a:pt x="5798" y="2484"/>
                  </a:lnTo>
                  <a:lnTo>
                    <a:pt x="5926" y="2521"/>
                  </a:lnTo>
                  <a:lnTo>
                    <a:pt x="6053" y="2564"/>
                  </a:lnTo>
                  <a:lnTo>
                    <a:pt x="6176" y="2613"/>
                  </a:lnTo>
                  <a:lnTo>
                    <a:pt x="6297" y="2667"/>
                  </a:lnTo>
                  <a:lnTo>
                    <a:pt x="6414" y="2728"/>
                  </a:lnTo>
                  <a:lnTo>
                    <a:pt x="6528" y="2793"/>
                  </a:lnTo>
                  <a:lnTo>
                    <a:pt x="6638" y="2864"/>
                  </a:lnTo>
                  <a:lnTo>
                    <a:pt x="6744" y="2940"/>
                  </a:lnTo>
                  <a:lnTo>
                    <a:pt x="6848" y="3021"/>
                  </a:lnTo>
                  <a:lnTo>
                    <a:pt x="6946" y="3106"/>
                  </a:lnTo>
                  <a:lnTo>
                    <a:pt x="7041" y="3197"/>
                  </a:lnTo>
                  <a:lnTo>
                    <a:pt x="7131" y="3291"/>
                  </a:lnTo>
                  <a:lnTo>
                    <a:pt x="7216" y="3389"/>
                  </a:lnTo>
                  <a:lnTo>
                    <a:pt x="7297" y="3493"/>
                  </a:lnTo>
                  <a:lnTo>
                    <a:pt x="7372" y="3599"/>
                  </a:lnTo>
                  <a:lnTo>
                    <a:pt x="7443" y="3710"/>
                  </a:lnTo>
                  <a:lnTo>
                    <a:pt x="7508" y="3823"/>
                  </a:lnTo>
                  <a:lnTo>
                    <a:pt x="7569" y="3941"/>
                  </a:lnTo>
                  <a:lnTo>
                    <a:pt x="7623" y="4062"/>
                  </a:lnTo>
                  <a:lnTo>
                    <a:pt x="7672" y="4185"/>
                  </a:lnTo>
                  <a:lnTo>
                    <a:pt x="7715" y="4312"/>
                  </a:lnTo>
                  <a:lnTo>
                    <a:pt x="7752" y="4441"/>
                  </a:lnTo>
                  <a:lnTo>
                    <a:pt x="7781" y="4573"/>
                  </a:lnTo>
                  <a:lnTo>
                    <a:pt x="7806" y="4707"/>
                  </a:lnTo>
                  <a:lnTo>
                    <a:pt x="7823" y="4843"/>
                  </a:lnTo>
                  <a:lnTo>
                    <a:pt x="7833" y="4981"/>
                  </a:lnTo>
                  <a:lnTo>
                    <a:pt x="7836" y="5121"/>
                  </a:lnTo>
                  <a:lnTo>
                    <a:pt x="7833" y="5261"/>
                  </a:lnTo>
                  <a:lnTo>
                    <a:pt x="7823" y="5399"/>
                  </a:lnTo>
                  <a:lnTo>
                    <a:pt x="7806" y="5535"/>
                  </a:lnTo>
                  <a:lnTo>
                    <a:pt x="7781" y="5669"/>
                  </a:lnTo>
                  <a:lnTo>
                    <a:pt x="7752" y="5801"/>
                  </a:lnTo>
                  <a:lnTo>
                    <a:pt x="7715" y="5930"/>
                  </a:lnTo>
                  <a:lnTo>
                    <a:pt x="7672" y="6057"/>
                  </a:lnTo>
                  <a:lnTo>
                    <a:pt x="7623" y="6181"/>
                  </a:lnTo>
                  <a:lnTo>
                    <a:pt x="7569" y="6301"/>
                  </a:lnTo>
                  <a:lnTo>
                    <a:pt x="7508" y="6418"/>
                  </a:lnTo>
                  <a:lnTo>
                    <a:pt x="7443" y="6532"/>
                  </a:lnTo>
                  <a:lnTo>
                    <a:pt x="7372" y="6643"/>
                  </a:lnTo>
                  <a:lnTo>
                    <a:pt x="7297" y="6749"/>
                  </a:lnTo>
                  <a:lnTo>
                    <a:pt x="7216" y="6852"/>
                  </a:lnTo>
                  <a:lnTo>
                    <a:pt x="7131" y="6951"/>
                  </a:lnTo>
                  <a:lnTo>
                    <a:pt x="7041" y="7046"/>
                  </a:lnTo>
                  <a:lnTo>
                    <a:pt x="6946" y="7136"/>
                  </a:lnTo>
                  <a:lnTo>
                    <a:pt x="6848" y="7221"/>
                  </a:lnTo>
                  <a:lnTo>
                    <a:pt x="6744" y="7302"/>
                  </a:lnTo>
                  <a:lnTo>
                    <a:pt x="6638" y="7378"/>
                  </a:lnTo>
                  <a:lnTo>
                    <a:pt x="6528" y="7448"/>
                  </a:lnTo>
                  <a:lnTo>
                    <a:pt x="6414" y="7514"/>
                  </a:lnTo>
                  <a:lnTo>
                    <a:pt x="6297" y="7574"/>
                  </a:lnTo>
                  <a:lnTo>
                    <a:pt x="6176" y="7629"/>
                  </a:lnTo>
                  <a:lnTo>
                    <a:pt x="6053" y="7678"/>
                  </a:lnTo>
                  <a:lnTo>
                    <a:pt x="5926" y="7721"/>
                  </a:lnTo>
                  <a:lnTo>
                    <a:pt x="5798" y="7758"/>
                  </a:lnTo>
                  <a:lnTo>
                    <a:pt x="5666" y="7787"/>
                  </a:lnTo>
                  <a:lnTo>
                    <a:pt x="5532" y="7812"/>
                  </a:lnTo>
                  <a:lnTo>
                    <a:pt x="5396" y="7829"/>
                  </a:lnTo>
                  <a:lnTo>
                    <a:pt x="5258" y="7839"/>
                  </a:lnTo>
                  <a:lnTo>
                    <a:pt x="5118" y="7842"/>
                  </a:lnTo>
                  <a:lnTo>
                    <a:pt x="4979" y="7839"/>
                  </a:lnTo>
                  <a:lnTo>
                    <a:pt x="4841" y="7829"/>
                  </a:lnTo>
                  <a:lnTo>
                    <a:pt x="4704" y="7812"/>
                  </a:lnTo>
                  <a:lnTo>
                    <a:pt x="4571" y="7787"/>
                  </a:lnTo>
                  <a:lnTo>
                    <a:pt x="4439" y="7758"/>
                  </a:lnTo>
                  <a:lnTo>
                    <a:pt x="4310" y="7721"/>
                  </a:lnTo>
                  <a:lnTo>
                    <a:pt x="4183" y="7678"/>
                  </a:lnTo>
                  <a:lnTo>
                    <a:pt x="4059" y="7629"/>
                  </a:lnTo>
                  <a:lnTo>
                    <a:pt x="3940" y="7574"/>
                  </a:lnTo>
                  <a:lnTo>
                    <a:pt x="3822" y="7514"/>
                  </a:lnTo>
                  <a:lnTo>
                    <a:pt x="3709" y="7448"/>
                  </a:lnTo>
                  <a:lnTo>
                    <a:pt x="3598" y="7378"/>
                  </a:lnTo>
                  <a:lnTo>
                    <a:pt x="3492" y="7302"/>
                  </a:lnTo>
                  <a:lnTo>
                    <a:pt x="3389" y="7221"/>
                  </a:lnTo>
                  <a:lnTo>
                    <a:pt x="3290" y="7136"/>
                  </a:lnTo>
                  <a:lnTo>
                    <a:pt x="3195" y="7046"/>
                  </a:lnTo>
                  <a:lnTo>
                    <a:pt x="3105" y="6951"/>
                  </a:lnTo>
                  <a:lnTo>
                    <a:pt x="3020" y="6852"/>
                  </a:lnTo>
                  <a:lnTo>
                    <a:pt x="2940" y="6749"/>
                  </a:lnTo>
                  <a:lnTo>
                    <a:pt x="2864" y="6643"/>
                  </a:lnTo>
                  <a:lnTo>
                    <a:pt x="2792" y="6532"/>
                  </a:lnTo>
                  <a:lnTo>
                    <a:pt x="2727" y="6418"/>
                  </a:lnTo>
                  <a:lnTo>
                    <a:pt x="2668" y="6301"/>
                  </a:lnTo>
                  <a:lnTo>
                    <a:pt x="2612" y="6181"/>
                  </a:lnTo>
                  <a:lnTo>
                    <a:pt x="2564" y="6057"/>
                  </a:lnTo>
                  <a:lnTo>
                    <a:pt x="2521" y="5930"/>
                  </a:lnTo>
                  <a:lnTo>
                    <a:pt x="2485" y="5801"/>
                  </a:lnTo>
                  <a:lnTo>
                    <a:pt x="2455" y="5669"/>
                  </a:lnTo>
                  <a:lnTo>
                    <a:pt x="2430" y="5535"/>
                  </a:lnTo>
                  <a:lnTo>
                    <a:pt x="2413" y="5399"/>
                  </a:lnTo>
                  <a:lnTo>
                    <a:pt x="2403" y="5261"/>
                  </a:lnTo>
                  <a:lnTo>
                    <a:pt x="2400" y="5121"/>
                  </a:lnTo>
                  <a:lnTo>
                    <a:pt x="2403" y="4981"/>
                  </a:lnTo>
                  <a:lnTo>
                    <a:pt x="2413" y="4843"/>
                  </a:lnTo>
                  <a:lnTo>
                    <a:pt x="2430" y="4707"/>
                  </a:lnTo>
                  <a:lnTo>
                    <a:pt x="2455" y="4573"/>
                  </a:lnTo>
                  <a:lnTo>
                    <a:pt x="2485" y="4441"/>
                  </a:lnTo>
                  <a:lnTo>
                    <a:pt x="2521" y="4312"/>
                  </a:lnTo>
                  <a:lnTo>
                    <a:pt x="2564" y="4185"/>
                  </a:lnTo>
                  <a:lnTo>
                    <a:pt x="2612" y="4062"/>
                  </a:lnTo>
                  <a:lnTo>
                    <a:pt x="2668" y="3941"/>
                  </a:lnTo>
                  <a:lnTo>
                    <a:pt x="2727" y="3823"/>
                  </a:lnTo>
                  <a:lnTo>
                    <a:pt x="2792" y="3710"/>
                  </a:lnTo>
                  <a:lnTo>
                    <a:pt x="2864" y="3599"/>
                  </a:lnTo>
                  <a:lnTo>
                    <a:pt x="2940" y="3493"/>
                  </a:lnTo>
                  <a:lnTo>
                    <a:pt x="3020" y="3389"/>
                  </a:lnTo>
                  <a:lnTo>
                    <a:pt x="3105" y="3291"/>
                  </a:lnTo>
                  <a:lnTo>
                    <a:pt x="3195" y="3197"/>
                  </a:lnTo>
                  <a:lnTo>
                    <a:pt x="3290" y="3106"/>
                  </a:lnTo>
                  <a:lnTo>
                    <a:pt x="3389" y="3021"/>
                  </a:lnTo>
                  <a:lnTo>
                    <a:pt x="3492" y="2940"/>
                  </a:lnTo>
                  <a:lnTo>
                    <a:pt x="3598" y="2864"/>
                  </a:lnTo>
                  <a:lnTo>
                    <a:pt x="3709" y="2793"/>
                  </a:lnTo>
                  <a:lnTo>
                    <a:pt x="3822" y="2728"/>
                  </a:lnTo>
                  <a:lnTo>
                    <a:pt x="3940" y="2667"/>
                  </a:lnTo>
                  <a:lnTo>
                    <a:pt x="4059" y="2613"/>
                  </a:lnTo>
                  <a:lnTo>
                    <a:pt x="4183" y="2564"/>
                  </a:lnTo>
                  <a:lnTo>
                    <a:pt x="4310" y="2521"/>
                  </a:lnTo>
                  <a:lnTo>
                    <a:pt x="4439" y="2484"/>
                  </a:lnTo>
                  <a:lnTo>
                    <a:pt x="4571" y="2454"/>
                  </a:lnTo>
                  <a:lnTo>
                    <a:pt x="4704" y="2430"/>
                  </a:lnTo>
                  <a:lnTo>
                    <a:pt x="4841" y="2412"/>
                  </a:lnTo>
                  <a:lnTo>
                    <a:pt x="4979" y="2402"/>
                  </a:lnTo>
                  <a:lnTo>
                    <a:pt x="5118" y="2399"/>
                  </a:lnTo>
                  <a:close/>
                </a:path>
              </a:pathLst>
            </a:custGeom>
            <a:solidFill>
              <a:schemeClr val="tx1">
                <a:alpha val="15000"/>
              </a:schemeClr>
            </a:solidFill>
            <a:ln>
              <a:noFill/>
            </a:ln>
          </p:spPr>
          <p:txBody>
            <a:bodyPr wrap="square" lIns="91440" tIns="45720" rIns="91440" bIns="45720" anchor="ctr">
              <a:normAutofit fontScale="100000"/>
            </a:bodyPr>
            <a:lstStyle/>
            <a:p>
              <a:pPr algn="ctr"/>
              <a:endParaRPr>
                <a:latin typeface="Arial"/>
                <a:ea typeface="Microsoft YaHei"/>
                <a:cs typeface="微软雅黑"/>
                <a:sym typeface="Arial"/>
              </a:endParaRPr>
            </a:p>
          </p:txBody>
        </p:sp>
        <p:sp>
          <p:nvSpPr>
            <p:cNvPr id="419" name="ïṩ1îďê"/>
            <p:cNvSpPr/>
            <p:nvPr/>
          </p:nvSpPr>
          <p:spPr bwMode="auto">
            <a:xfrm rot="0" flipH="false" flipV="false">
              <a:off x="5365702" y="2052050"/>
              <a:ext cx="1497028" cy="1498490"/>
            </a:xfrm>
            <a:custGeom>
              <a:avLst/>
              <a:gdLst>
                <a:gd name="T0" fmla="*/ 6223 w 10244"/>
                <a:gd name="T1" fmla="*/ 1068 h 10249"/>
                <a:gd name="T2" fmla="*/ 6451 w 10244"/>
                <a:gd name="T3" fmla="*/ 1137 h 10249"/>
                <a:gd name="T4" fmla="*/ 6673 w 10244"/>
                <a:gd name="T5" fmla="*/ 1219 h 10249"/>
                <a:gd name="T6" fmla="*/ 6889 w 10244"/>
                <a:gd name="T7" fmla="*/ 1313 h 10249"/>
                <a:gd name="T8" fmla="*/ 7098 w 10244"/>
                <a:gd name="T9" fmla="*/ 1417 h 10249"/>
                <a:gd name="T10" fmla="*/ 7342 w 10244"/>
                <a:gd name="T11" fmla="*/ 1559 h 10249"/>
                <a:gd name="T12" fmla="*/ 8743 w 10244"/>
                <a:gd name="T13" fmla="*/ 3006 h 10249"/>
                <a:gd name="T14" fmla="*/ 8947 w 10244"/>
                <a:gd name="T15" fmla="*/ 3401 h 10249"/>
                <a:gd name="T16" fmla="*/ 9107 w 10244"/>
                <a:gd name="T17" fmla="*/ 3819 h 10249"/>
                <a:gd name="T18" fmla="*/ 9224 w 10244"/>
                <a:gd name="T19" fmla="*/ 4257 h 10249"/>
                <a:gd name="T20" fmla="*/ 9153 w 10244"/>
                <a:gd name="T21" fmla="*/ 6273 h 10249"/>
                <a:gd name="T22" fmla="*/ 9006 w 10244"/>
                <a:gd name="T23" fmla="*/ 6699 h 10249"/>
                <a:gd name="T24" fmla="*/ 8817 w 10244"/>
                <a:gd name="T25" fmla="*/ 7103 h 10249"/>
                <a:gd name="T26" fmla="*/ 9350 w 10244"/>
                <a:gd name="T27" fmla="*/ 8139 h 10249"/>
                <a:gd name="T28" fmla="*/ 7092 w 10244"/>
                <a:gd name="T29" fmla="*/ 8827 h 10249"/>
                <a:gd name="T30" fmla="*/ 6689 w 10244"/>
                <a:gd name="T31" fmla="*/ 9017 h 10249"/>
                <a:gd name="T32" fmla="*/ 6264 w 10244"/>
                <a:gd name="T33" fmla="*/ 9162 h 10249"/>
                <a:gd name="T34" fmla="*/ 4152 w 10244"/>
                <a:gd name="T35" fmla="*/ 10232 h 10249"/>
                <a:gd name="T36" fmla="*/ 3813 w 10244"/>
                <a:gd name="T37" fmla="*/ 9114 h 10249"/>
                <a:gd name="T38" fmla="*/ 3395 w 10244"/>
                <a:gd name="T39" fmla="*/ 8951 h 10249"/>
                <a:gd name="T40" fmla="*/ 3000 w 10244"/>
                <a:gd name="T41" fmla="*/ 8746 h 10249"/>
                <a:gd name="T42" fmla="*/ 1558 w 10244"/>
                <a:gd name="T43" fmla="*/ 7344 h 10249"/>
                <a:gd name="T44" fmla="*/ 1344 w 10244"/>
                <a:gd name="T45" fmla="*/ 6956 h 10249"/>
                <a:gd name="T46" fmla="*/ 1170 w 10244"/>
                <a:gd name="T47" fmla="*/ 6543 h 10249"/>
                <a:gd name="T48" fmla="*/ 1040 w 10244"/>
                <a:gd name="T49" fmla="*/ 6110 h 10249"/>
                <a:gd name="T50" fmla="*/ 1049 w 10244"/>
                <a:gd name="T51" fmla="*/ 4093 h 10249"/>
                <a:gd name="T52" fmla="*/ 1183 w 10244"/>
                <a:gd name="T53" fmla="*/ 3662 h 10249"/>
                <a:gd name="T54" fmla="*/ 1361 w 10244"/>
                <a:gd name="T55" fmla="*/ 3252 h 10249"/>
                <a:gd name="T56" fmla="*/ 1579 w 10244"/>
                <a:gd name="T57" fmla="*/ 2865 h 10249"/>
                <a:gd name="T58" fmla="*/ 3033 w 10244"/>
                <a:gd name="T59" fmla="*/ 1476 h 10249"/>
                <a:gd name="T60" fmla="*/ 3429 w 10244"/>
                <a:gd name="T61" fmla="*/ 1275 h 10249"/>
                <a:gd name="T62" fmla="*/ 3849 w 10244"/>
                <a:gd name="T63" fmla="*/ 1116 h 10249"/>
                <a:gd name="T64" fmla="*/ 4199 w 10244"/>
                <a:gd name="T65" fmla="*/ 0 h 10249"/>
                <a:gd name="T66" fmla="*/ 5396 w 10244"/>
                <a:gd name="T67" fmla="*/ 2412 h 10249"/>
                <a:gd name="T68" fmla="*/ 6053 w 10244"/>
                <a:gd name="T69" fmla="*/ 2564 h 10249"/>
                <a:gd name="T70" fmla="*/ 6638 w 10244"/>
                <a:gd name="T71" fmla="*/ 2864 h 10249"/>
                <a:gd name="T72" fmla="*/ 7131 w 10244"/>
                <a:gd name="T73" fmla="*/ 3291 h 10249"/>
                <a:gd name="T74" fmla="*/ 7508 w 10244"/>
                <a:gd name="T75" fmla="*/ 3823 h 10249"/>
                <a:gd name="T76" fmla="*/ 7752 w 10244"/>
                <a:gd name="T77" fmla="*/ 4441 h 10249"/>
                <a:gd name="T78" fmla="*/ 7836 w 10244"/>
                <a:gd name="T79" fmla="*/ 5121 h 10249"/>
                <a:gd name="T80" fmla="*/ 7752 w 10244"/>
                <a:gd name="T81" fmla="*/ 5801 h 10249"/>
                <a:gd name="T82" fmla="*/ 7508 w 10244"/>
                <a:gd name="T83" fmla="*/ 6418 h 10249"/>
                <a:gd name="T84" fmla="*/ 7131 w 10244"/>
                <a:gd name="T85" fmla="*/ 6951 h 10249"/>
                <a:gd name="T86" fmla="*/ 6638 w 10244"/>
                <a:gd name="T87" fmla="*/ 7378 h 10249"/>
                <a:gd name="T88" fmla="*/ 6053 w 10244"/>
                <a:gd name="T89" fmla="*/ 7678 h 10249"/>
                <a:gd name="T90" fmla="*/ 5396 w 10244"/>
                <a:gd name="T91" fmla="*/ 7829 h 10249"/>
                <a:gd name="T92" fmla="*/ 4704 w 10244"/>
                <a:gd name="T93" fmla="*/ 7812 h 10249"/>
                <a:gd name="T94" fmla="*/ 4059 w 10244"/>
                <a:gd name="T95" fmla="*/ 7629 h 10249"/>
                <a:gd name="T96" fmla="*/ 3492 w 10244"/>
                <a:gd name="T97" fmla="*/ 7302 h 10249"/>
                <a:gd name="T98" fmla="*/ 3020 w 10244"/>
                <a:gd name="T99" fmla="*/ 6852 h 10249"/>
                <a:gd name="T100" fmla="*/ 2668 w 10244"/>
                <a:gd name="T101" fmla="*/ 6301 h 10249"/>
                <a:gd name="T102" fmla="*/ 2455 w 10244"/>
                <a:gd name="T103" fmla="*/ 5669 h 10249"/>
                <a:gd name="T104" fmla="*/ 2403 w 10244"/>
                <a:gd name="T105" fmla="*/ 4981 h 10249"/>
                <a:gd name="T106" fmla="*/ 2521 w 10244"/>
                <a:gd name="T107" fmla="*/ 4312 h 10249"/>
                <a:gd name="T108" fmla="*/ 2792 w 10244"/>
                <a:gd name="T109" fmla="*/ 3710 h 10249"/>
                <a:gd name="T110" fmla="*/ 3195 w 10244"/>
                <a:gd name="T111" fmla="*/ 3197 h 10249"/>
                <a:gd name="T112" fmla="*/ 3709 w 10244"/>
                <a:gd name="T113" fmla="*/ 2793 h 10249"/>
                <a:gd name="T114" fmla="*/ 4310 w 10244"/>
                <a:gd name="T115" fmla="*/ 2521 h 10249"/>
                <a:gd name="T116" fmla="*/ 4979 w 10244"/>
                <a:gd name="T117" fmla="*/ 2402 h 10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244" h="10249">
                  <a:moveTo>
                    <a:pt x="6037" y="1022"/>
                  </a:moveTo>
                  <a:lnTo>
                    <a:pt x="6084" y="1032"/>
                  </a:lnTo>
                  <a:lnTo>
                    <a:pt x="6130" y="1044"/>
                  </a:lnTo>
                  <a:lnTo>
                    <a:pt x="6177" y="1056"/>
                  </a:lnTo>
                  <a:lnTo>
                    <a:pt x="6223" y="1068"/>
                  </a:lnTo>
                  <a:lnTo>
                    <a:pt x="6269" y="1081"/>
                  </a:lnTo>
                  <a:lnTo>
                    <a:pt x="6315" y="1094"/>
                  </a:lnTo>
                  <a:lnTo>
                    <a:pt x="6360" y="1108"/>
                  </a:lnTo>
                  <a:lnTo>
                    <a:pt x="6406" y="1122"/>
                  </a:lnTo>
                  <a:lnTo>
                    <a:pt x="6451" y="1137"/>
                  </a:lnTo>
                  <a:lnTo>
                    <a:pt x="6496" y="1152"/>
                  </a:lnTo>
                  <a:lnTo>
                    <a:pt x="6540" y="1169"/>
                  </a:lnTo>
                  <a:lnTo>
                    <a:pt x="6585" y="1185"/>
                  </a:lnTo>
                  <a:lnTo>
                    <a:pt x="6629" y="1201"/>
                  </a:lnTo>
                  <a:lnTo>
                    <a:pt x="6673" y="1219"/>
                  </a:lnTo>
                  <a:lnTo>
                    <a:pt x="6717" y="1237"/>
                  </a:lnTo>
                  <a:lnTo>
                    <a:pt x="6760" y="1255"/>
                  </a:lnTo>
                  <a:lnTo>
                    <a:pt x="6804" y="1274"/>
                  </a:lnTo>
                  <a:lnTo>
                    <a:pt x="6847" y="1292"/>
                  </a:lnTo>
                  <a:lnTo>
                    <a:pt x="6889" y="1313"/>
                  </a:lnTo>
                  <a:lnTo>
                    <a:pt x="6932" y="1332"/>
                  </a:lnTo>
                  <a:lnTo>
                    <a:pt x="6973" y="1353"/>
                  </a:lnTo>
                  <a:lnTo>
                    <a:pt x="7015" y="1374"/>
                  </a:lnTo>
                  <a:lnTo>
                    <a:pt x="7057" y="1396"/>
                  </a:lnTo>
                  <a:lnTo>
                    <a:pt x="7098" y="1417"/>
                  </a:lnTo>
                  <a:lnTo>
                    <a:pt x="7140" y="1440"/>
                  </a:lnTo>
                  <a:lnTo>
                    <a:pt x="7181" y="1463"/>
                  </a:lnTo>
                  <a:lnTo>
                    <a:pt x="7221" y="1486"/>
                  </a:lnTo>
                  <a:lnTo>
                    <a:pt x="7262" y="1509"/>
                  </a:lnTo>
                  <a:lnTo>
                    <a:pt x="7342" y="1559"/>
                  </a:lnTo>
                  <a:lnTo>
                    <a:pt x="7419" y="1609"/>
                  </a:lnTo>
                  <a:lnTo>
                    <a:pt x="8152" y="898"/>
                  </a:lnTo>
                  <a:lnTo>
                    <a:pt x="9431" y="2220"/>
                  </a:lnTo>
                  <a:lnTo>
                    <a:pt x="8698" y="2930"/>
                  </a:lnTo>
                  <a:lnTo>
                    <a:pt x="8743" y="3006"/>
                  </a:lnTo>
                  <a:lnTo>
                    <a:pt x="8787" y="3084"/>
                  </a:lnTo>
                  <a:lnTo>
                    <a:pt x="8829" y="3162"/>
                  </a:lnTo>
                  <a:lnTo>
                    <a:pt x="8870" y="3241"/>
                  </a:lnTo>
                  <a:lnTo>
                    <a:pt x="8909" y="3321"/>
                  </a:lnTo>
                  <a:lnTo>
                    <a:pt x="8947" y="3401"/>
                  </a:lnTo>
                  <a:lnTo>
                    <a:pt x="8983" y="3483"/>
                  </a:lnTo>
                  <a:lnTo>
                    <a:pt x="9016" y="3566"/>
                  </a:lnTo>
                  <a:lnTo>
                    <a:pt x="9048" y="3650"/>
                  </a:lnTo>
                  <a:lnTo>
                    <a:pt x="9079" y="3734"/>
                  </a:lnTo>
                  <a:lnTo>
                    <a:pt x="9107" y="3819"/>
                  </a:lnTo>
                  <a:lnTo>
                    <a:pt x="9135" y="3906"/>
                  </a:lnTo>
                  <a:lnTo>
                    <a:pt x="9160" y="3992"/>
                  </a:lnTo>
                  <a:lnTo>
                    <a:pt x="9183" y="4080"/>
                  </a:lnTo>
                  <a:lnTo>
                    <a:pt x="9205" y="4168"/>
                  </a:lnTo>
                  <a:lnTo>
                    <a:pt x="9224" y="4257"/>
                  </a:lnTo>
                  <a:lnTo>
                    <a:pt x="10244" y="4272"/>
                  </a:lnTo>
                  <a:lnTo>
                    <a:pt x="10219" y="6111"/>
                  </a:lnTo>
                  <a:lnTo>
                    <a:pt x="9199" y="6097"/>
                  </a:lnTo>
                  <a:lnTo>
                    <a:pt x="9177" y="6185"/>
                  </a:lnTo>
                  <a:lnTo>
                    <a:pt x="9153" y="6273"/>
                  </a:lnTo>
                  <a:lnTo>
                    <a:pt x="9127" y="6360"/>
                  </a:lnTo>
                  <a:lnTo>
                    <a:pt x="9099" y="6446"/>
                  </a:lnTo>
                  <a:lnTo>
                    <a:pt x="9071" y="6531"/>
                  </a:lnTo>
                  <a:lnTo>
                    <a:pt x="9039" y="6616"/>
                  </a:lnTo>
                  <a:lnTo>
                    <a:pt x="9006" y="6699"/>
                  </a:lnTo>
                  <a:lnTo>
                    <a:pt x="8971" y="6782"/>
                  </a:lnTo>
                  <a:lnTo>
                    <a:pt x="8936" y="6864"/>
                  </a:lnTo>
                  <a:lnTo>
                    <a:pt x="8898" y="6945"/>
                  </a:lnTo>
                  <a:lnTo>
                    <a:pt x="8858" y="7024"/>
                  </a:lnTo>
                  <a:lnTo>
                    <a:pt x="8817" y="7103"/>
                  </a:lnTo>
                  <a:lnTo>
                    <a:pt x="8774" y="7181"/>
                  </a:lnTo>
                  <a:lnTo>
                    <a:pt x="8729" y="7258"/>
                  </a:lnTo>
                  <a:lnTo>
                    <a:pt x="8683" y="7334"/>
                  </a:lnTo>
                  <a:lnTo>
                    <a:pt x="8636" y="7409"/>
                  </a:lnTo>
                  <a:lnTo>
                    <a:pt x="9350" y="8139"/>
                  </a:lnTo>
                  <a:lnTo>
                    <a:pt x="8035" y="9425"/>
                  </a:lnTo>
                  <a:lnTo>
                    <a:pt x="7322" y="8695"/>
                  </a:lnTo>
                  <a:lnTo>
                    <a:pt x="7246" y="8740"/>
                  </a:lnTo>
                  <a:lnTo>
                    <a:pt x="7170" y="8785"/>
                  </a:lnTo>
                  <a:lnTo>
                    <a:pt x="7092" y="8827"/>
                  </a:lnTo>
                  <a:lnTo>
                    <a:pt x="7013" y="8868"/>
                  </a:lnTo>
                  <a:lnTo>
                    <a:pt x="6934" y="8908"/>
                  </a:lnTo>
                  <a:lnTo>
                    <a:pt x="6853" y="8946"/>
                  </a:lnTo>
                  <a:lnTo>
                    <a:pt x="6771" y="8982"/>
                  </a:lnTo>
                  <a:lnTo>
                    <a:pt x="6689" y="9017"/>
                  </a:lnTo>
                  <a:lnTo>
                    <a:pt x="6605" y="9049"/>
                  </a:lnTo>
                  <a:lnTo>
                    <a:pt x="6522" y="9080"/>
                  </a:lnTo>
                  <a:lnTo>
                    <a:pt x="6436" y="9110"/>
                  </a:lnTo>
                  <a:lnTo>
                    <a:pt x="6350" y="9137"/>
                  </a:lnTo>
                  <a:lnTo>
                    <a:pt x="6264" y="9162"/>
                  </a:lnTo>
                  <a:lnTo>
                    <a:pt x="6176" y="9187"/>
                  </a:lnTo>
                  <a:lnTo>
                    <a:pt x="6088" y="9208"/>
                  </a:lnTo>
                  <a:lnTo>
                    <a:pt x="5999" y="9228"/>
                  </a:lnTo>
                  <a:lnTo>
                    <a:pt x="5990" y="10249"/>
                  </a:lnTo>
                  <a:lnTo>
                    <a:pt x="4152" y="10232"/>
                  </a:lnTo>
                  <a:lnTo>
                    <a:pt x="4162" y="9211"/>
                  </a:lnTo>
                  <a:lnTo>
                    <a:pt x="4074" y="9190"/>
                  </a:lnTo>
                  <a:lnTo>
                    <a:pt x="3986" y="9166"/>
                  </a:lnTo>
                  <a:lnTo>
                    <a:pt x="3899" y="9141"/>
                  </a:lnTo>
                  <a:lnTo>
                    <a:pt x="3813" y="9114"/>
                  </a:lnTo>
                  <a:lnTo>
                    <a:pt x="3727" y="9084"/>
                  </a:lnTo>
                  <a:lnTo>
                    <a:pt x="3643" y="9054"/>
                  </a:lnTo>
                  <a:lnTo>
                    <a:pt x="3559" y="9022"/>
                  </a:lnTo>
                  <a:lnTo>
                    <a:pt x="3477" y="8987"/>
                  </a:lnTo>
                  <a:lnTo>
                    <a:pt x="3395" y="8951"/>
                  </a:lnTo>
                  <a:lnTo>
                    <a:pt x="3314" y="8913"/>
                  </a:lnTo>
                  <a:lnTo>
                    <a:pt x="3234" y="8874"/>
                  </a:lnTo>
                  <a:lnTo>
                    <a:pt x="3154" y="8833"/>
                  </a:lnTo>
                  <a:lnTo>
                    <a:pt x="3077" y="8790"/>
                  </a:lnTo>
                  <a:lnTo>
                    <a:pt x="3000" y="8746"/>
                  </a:lnTo>
                  <a:lnTo>
                    <a:pt x="2923" y="8701"/>
                  </a:lnTo>
                  <a:lnTo>
                    <a:pt x="2849" y="8653"/>
                  </a:lnTo>
                  <a:lnTo>
                    <a:pt x="2123" y="9371"/>
                  </a:lnTo>
                  <a:lnTo>
                    <a:pt x="832" y="8062"/>
                  </a:lnTo>
                  <a:lnTo>
                    <a:pt x="1558" y="7344"/>
                  </a:lnTo>
                  <a:lnTo>
                    <a:pt x="1512" y="7268"/>
                  </a:lnTo>
                  <a:lnTo>
                    <a:pt x="1467" y="7191"/>
                  </a:lnTo>
                  <a:lnTo>
                    <a:pt x="1424" y="7115"/>
                  </a:lnTo>
                  <a:lnTo>
                    <a:pt x="1383" y="7036"/>
                  </a:lnTo>
                  <a:lnTo>
                    <a:pt x="1344" y="6956"/>
                  </a:lnTo>
                  <a:lnTo>
                    <a:pt x="1306" y="6875"/>
                  </a:lnTo>
                  <a:lnTo>
                    <a:pt x="1269" y="6793"/>
                  </a:lnTo>
                  <a:lnTo>
                    <a:pt x="1234" y="6711"/>
                  </a:lnTo>
                  <a:lnTo>
                    <a:pt x="1201" y="6628"/>
                  </a:lnTo>
                  <a:lnTo>
                    <a:pt x="1170" y="6543"/>
                  </a:lnTo>
                  <a:lnTo>
                    <a:pt x="1140" y="6458"/>
                  </a:lnTo>
                  <a:lnTo>
                    <a:pt x="1112" y="6372"/>
                  </a:lnTo>
                  <a:lnTo>
                    <a:pt x="1087" y="6286"/>
                  </a:lnTo>
                  <a:lnTo>
                    <a:pt x="1062" y="6198"/>
                  </a:lnTo>
                  <a:lnTo>
                    <a:pt x="1040" y="6110"/>
                  </a:lnTo>
                  <a:lnTo>
                    <a:pt x="1019" y="6022"/>
                  </a:lnTo>
                  <a:lnTo>
                    <a:pt x="0" y="6017"/>
                  </a:lnTo>
                  <a:lnTo>
                    <a:pt x="8" y="4177"/>
                  </a:lnTo>
                  <a:lnTo>
                    <a:pt x="1029" y="4183"/>
                  </a:lnTo>
                  <a:lnTo>
                    <a:pt x="1049" y="4093"/>
                  </a:lnTo>
                  <a:lnTo>
                    <a:pt x="1073" y="4005"/>
                  </a:lnTo>
                  <a:lnTo>
                    <a:pt x="1097" y="3918"/>
                  </a:lnTo>
                  <a:lnTo>
                    <a:pt x="1124" y="3832"/>
                  </a:lnTo>
                  <a:lnTo>
                    <a:pt x="1152" y="3746"/>
                  </a:lnTo>
                  <a:lnTo>
                    <a:pt x="1183" y="3662"/>
                  </a:lnTo>
                  <a:lnTo>
                    <a:pt x="1215" y="3579"/>
                  </a:lnTo>
                  <a:lnTo>
                    <a:pt x="1248" y="3496"/>
                  </a:lnTo>
                  <a:lnTo>
                    <a:pt x="1284" y="3413"/>
                  </a:lnTo>
                  <a:lnTo>
                    <a:pt x="1322" y="3332"/>
                  </a:lnTo>
                  <a:lnTo>
                    <a:pt x="1361" y="3252"/>
                  </a:lnTo>
                  <a:lnTo>
                    <a:pt x="1401" y="3172"/>
                  </a:lnTo>
                  <a:lnTo>
                    <a:pt x="1443" y="3094"/>
                  </a:lnTo>
                  <a:lnTo>
                    <a:pt x="1487" y="3016"/>
                  </a:lnTo>
                  <a:lnTo>
                    <a:pt x="1532" y="2941"/>
                  </a:lnTo>
                  <a:lnTo>
                    <a:pt x="1579" y="2865"/>
                  </a:lnTo>
                  <a:lnTo>
                    <a:pt x="859" y="2141"/>
                  </a:lnTo>
                  <a:lnTo>
                    <a:pt x="2162" y="843"/>
                  </a:lnTo>
                  <a:lnTo>
                    <a:pt x="2881" y="1568"/>
                  </a:lnTo>
                  <a:lnTo>
                    <a:pt x="2956" y="1521"/>
                  </a:lnTo>
                  <a:lnTo>
                    <a:pt x="3033" y="1476"/>
                  </a:lnTo>
                  <a:lnTo>
                    <a:pt x="3110" y="1433"/>
                  </a:lnTo>
                  <a:lnTo>
                    <a:pt x="3189" y="1391"/>
                  </a:lnTo>
                  <a:lnTo>
                    <a:pt x="3268" y="1351"/>
                  </a:lnTo>
                  <a:lnTo>
                    <a:pt x="3349" y="1312"/>
                  </a:lnTo>
                  <a:lnTo>
                    <a:pt x="3429" y="1275"/>
                  </a:lnTo>
                  <a:lnTo>
                    <a:pt x="3512" y="1240"/>
                  </a:lnTo>
                  <a:lnTo>
                    <a:pt x="3595" y="1206"/>
                  </a:lnTo>
                  <a:lnTo>
                    <a:pt x="3679" y="1175"/>
                  </a:lnTo>
                  <a:lnTo>
                    <a:pt x="3764" y="1145"/>
                  </a:lnTo>
                  <a:lnTo>
                    <a:pt x="3849" y="1116"/>
                  </a:lnTo>
                  <a:lnTo>
                    <a:pt x="3936" y="1090"/>
                  </a:lnTo>
                  <a:lnTo>
                    <a:pt x="4023" y="1065"/>
                  </a:lnTo>
                  <a:lnTo>
                    <a:pt x="4110" y="1043"/>
                  </a:lnTo>
                  <a:lnTo>
                    <a:pt x="4199" y="1022"/>
                  </a:lnTo>
                  <a:lnTo>
                    <a:pt x="4199" y="0"/>
                  </a:lnTo>
                  <a:lnTo>
                    <a:pt x="6037" y="0"/>
                  </a:lnTo>
                  <a:lnTo>
                    <a:pt x="6037" y="1022"/>
                  </a:lnTo>
                  <a:close/>
                  <a:moveTo>
                    <a:pt x="5118" y="2399"/>
                  </a:moveTo>
                  <a:lnTo>
                    <a:pt x="5258" y="2402"/>
                  </a:lnTo>
                  <a:lnTo>
                    <a:pt x="5396" y="2412"/>
                  </a:lnTo>
                  <a:lnTo>
                    <a:pt x="5532" y="2430"/>
                  </a:lnTo>
                  <a:lnTo>
                    <a:pt x="5666" y="2454"/>
                  </a:lnTo>
                  <a:lnTo>
                    <a:pt x="5798" y="2484"/>
                  </a:lnTo>
                  <a:lnTo>
                    <a:pt x="5926" y="2521"/>
                  </a:lnTo>
                  <a:lnTo>
                    <a:pt x="6053" y="2564"/>
                  </a:lnTo>
                  <a:lnTo>
                    <a:pt x="6176" y="2613"/>
                  </a:lnTo>
                  <a:lnTo>
                    <a:pt x="6297" y="2667"/>
                  </a:lnTo>
                  <a:lnTo>
                    <a:pt x="6414" y="2728"/>
                  </a:lnTo>
                  <a:lnTo>
                    <a:pt x="6528" y="2793"/>
                  </a:lnTo>
                  <a:lnTo>
                    <a:pt x="6638" y="2864"/>
                  </a:lnTo>
                  <a:lnTo>
                    <a:pt x="6744" y="2940"/>
                  </a:lnTo>
                  <a:lnTo>
                    <a:pt x="6848" y="3021"/>
                  </a:lnTo>
                  <a:lnTo>
                    <a:pt x="6946" y="3106"/>
                  </a:lnTo>
                  <a:lnTo>
                    <a:pt x="7041" y="3197"/>
                  </a:lnTo>
                  <a:lnTo>
                    <a:pt x="7131" y="3291"/>
                  </a:lnTo>
                  <a:lnTo>
                    <a:pt x="7216" y="3389"/>
                  </a:lnTo>
                  <a:lnTo>
                    <a:pt x="7297" y="3493"/>
                  </a:lnTo>
                  <a:lnTo>
                    <a:pt x="7372" y="3599"/>
                  </a:lnTo>
                  <a:lnTo>
                    <a:pt x="7443" y="3710"/>
                  </a:lnTo>
                  <a:lnTo>
                    <a:pt x="7508" y="3823"/>
                  </a:lnTo>
                  <a:lnTo>
                    <a:pt x="7569" y="3941"/>
                  </a:lnTo>
                  <a:lnTo>
                    <a:pt x="7623" y="4062"/>
                  </a:lnTo>
                  <a:lnTo>
                    <a:pt x="7672" y="4185"/>
                  </a:lnTo>
                  <a:lnTo>
                    <a:pt x="7715" y="4312"/>
                  </a:lnTo>
                  <a:lnTo>
                    <a:pt x="7752" y="4441"/>
                  </a:lnTo>
                  <a:lnTo>
                    <a:pt x="7781" y="4573"/>
                  </a:lnTo>
                  <a:lnTo>
                    <a:pt x="7806" y="4707"/>
                  </a:lnTo>
                  <a:lnTo>
                    <a:pt x="7823" y="4843"/>
                  </a:lnTo>
                  <a:lnTo>
                    <a:pt x="7833" y="4981"/>
                  </a:lnTo>
                  <a:lnTo>
                    <a:pt x="7836" y="5121"/>
                  </a:lnTo>
                  <a:lnTo>
                    <a:pt x="7833" y="5261"/>
                  </a:lnTo>
                  <a:lnTo>
                    <a:pt x="7823" y="5399"/>
                  </a:lnTo>
                  <a:lnTo>
                    <a:pt x="7806" y="5535"/>
                  </a:lnTo>
                  <a:lnTo>
                    <a:pt x="7781" y="5669"/>
                  </a:lnTo>
                  <a:lnTo>
                    <a:pt x="7752" y="5801"/>
                  </a:lnTo>
                  <a:lnTo>
                    <a:pt x="7715" y="5930"/>
                  </a:lnTo>
                  <a:lnTo>
                    <a:pt x="7672" y="6057"/>
                  </a:lnTo>
                  <a:lnTo>
                    <a:pt x="7623" y="6181"/>
                  </a:lnTo>
                  <a:lnTo>
                    <a:pt x="7569" y="6301"/>
                  </a:lnTo>
                  <a:lnTo>
                    <a:pt x="7508" y="6418"/>
                  </a:lnTo>
                  <a:lnTo>
                    <a:pt x="7443" y="6532"/>
                  </a:lnTo>
                  <a:lnTo>
                    <a:pt x="7372" y="6643"/>
                  </a:lnTo>
                  <a:lnTo>
                    <a:pt x="7297" y="6749"/>
                  </a:lnTo>
                  <a:lnTo>
                    <a:pt x="7216" y="6852"/>
                  </a:lnTo>
                  <a:lnTo>
                    <a:pt x="7131" y="6951"/>
                  </a:lnTo>
                  <a:lnTo>
                    <a:pt x="7041" y="7046"/>
                  </a:lnTo>
                  <a:lnTo>
                    <a:pt x="6946" y="7136"/>
                  </a:lnTo>
                  <a:lnTo>
                    <a:pt x="6848" y="7221"/>
                  </a:lnTo>
                  <a:lnTo>
                    <a:pt x="6744" y="7302"/>
                  </a:lnTo>
                  <a:lnTo>
                    <a:pt x="6638" y="7378"/>
                  </a:lnTo>
                  <a:lnTo>
                    <a:pt x="6528" y="7448"/>
                  </a:lnTo>
                  <a:lnTo>
                    <a:pt x="6414" y="7514"/>
                  </a:lnTo>
                  <a:lnTo>
                    <a:pt x="6297" y="7574"/>
                  </a:lnTo>
                  <a:lnTo>
                    <a:pt x="6176" y="7629"/>
                  </a:lnTo>
                  <a:lnTo>
                    <a:pt x="6053" y="7678"/>
                  </a:lnTo>
                  <a:lnTo>
                    <a:pt x="5926" y="7721"/>
                  </a:lnTo>
                  <a:lnTo>
                    <a:pt x="5798" y="7758"/>
                  </a:lnTo>
                  <a:lnTo>
                    <a:pt x="5666" y="7787"/>
                  </a:lnTo>
                  <a:lnTo>
                    <a:pt x="5532" y="7812"/>
                  </a:lnTo>
                  <a:lnTo>
                    <a:pt x="5396" y="7829"/>
                  </a:lnTo>
                  <a:lnTo>
                    <a:pt x="5258" y="7839"/>
                  </a:lnTo>
                  <a:lnTo>
                    <a:pt x="5118" y="7842"/>
                  </a:lnTo>
                  <a:lnTo>
                    <a:pt x="4979" y="7839"/>
                  </a:lnTo>
                  <a:lnTo>
                    <a:pt x="4841" y="7829"/>
                  </a:lnTo>
                  <a:lnTo>
                    <a:pt x="4704" y="7812"/>
                  </a:lnTo>
                  <a:lnTo>
                    <a:pt x="4571" y="7787"/>
                  </a:lnTo>
                  <a:lnTo>
                    <a:pt x="4439" y="7758"/>
                  </a:lnTo>
                  <a:lnTo>
                    <a:pt x="4310" y="7721"/>
                  </a:lnTo>
                  <a:lnTo>
                    <a:pt x="4183" y="7678"/>
                  </a:lnTo>
                  <a:lnTo>
                    <a:pt x="4059" y="7629"/>
                  </a:lnTo>
                  <a:lnTo>
                    <a:pt x="3940" y="7574"/>
                  </a:lnTo>
                  <a:lnTo>
                    <a:pt x="3822" y="7514"/>
                  </a:lnTo>
                  <a:lnTo>
                    <a:pt x="3709" y="7448"/>
                  </a:lnTo>
                  <a:lnTo>
                    <a:pt x="3598" y="7378"/>
                  </a:lnTo>
                  <a:lnTo>
                    <a:pt x="3492" y="7302"/>
                  </a:lnTo>
                  <a:lnTo>
                    <a:pt x="3389" y="7221"/>
                  </a:lnTo>
                  <a:lnTo>
                    <a:pt x="3290" y="7136"/>
                  </a:lnTo>
                  <a:lnTo>
                    <a:pt x="3195" y="7046"/>
                  </a:lnTo>
                  <a:lnTo>
                    <a:pt x="3105" y="6951"/>
                  </a:lnTo>
                  <a:lnTo>
                    <a:pt x="3020" y="6852"/>
                  </a:lnTo>
                  <a:lnTo>
                    <a:pt x="2940" y="6749"/>
                  </a:lnTo>
                  <a:lnTo>
                    <a:pt x="2864" y="6643"/>
                  </a:lnTo>
                  <a:lnTo>
                    <a:pt x="2792" y="6532"/>
                  </a:lnTo>
                  <a:lnTo>
                    <a:pt x="2727" y="6418"/>
                  </a:lnTo>
                  <a:lnTo>
                    <a:pt x="2668" y="6301"/>
                  </a:lnTo>
                  <a:lnTo>
                    <a:pt x="2612" y="6181"/>
                  </a:lnTo>
                  <a:lnTo>
                    <a:pt x="2564" y="6057"/>
                  </a:lnTo>
                  <a:lnTo>
                    <a:pt x="2521" y="5930"/>
                  </a:lnTo>
                  <a:lnTo>
                    <a:pt x="2485" y="5801"/>
                  </a:lnTo>
                  <a:lnTo>
                    <a:pt x="2455" y="5669"/>
                  </a:lnTo>
                  <a:lnTo>
                    <a:pt x="2430" y="5535"/>
                  </a:lnTo>
                  <a:lnTo>
                    <a:pt x="2413" y="5399"/>
                  </a:lnTo>
                  <a:lnTo>
                    <a:pt x="2403" y="5261"/>
                  </a:lnTo>
                  <a:lnTo>
                    <a:pt x="2400" y="5121"/>
                  </a:lnTo>
                  <a:lnTo>
                    <a:pt x="2403" y="4981"/>
                  </a:lnTo>
                  <a:lnTo>
                    <a:pt x="2413" y="4843"/>
                  </a:lnTo>
                  <a:lnTo>
                    <a:pt x="2430" y="4707"/>
                  </a:lnTo>
                  <a:lnTo>
                    <a:pt x="2455" y="4573"/>
                  </a:lnTo>
                  <a:lnTo>
                    <a:pt x="2485" y="4441"/>
                  </a:lnTo>
                  <a:lnTo>
                    <a:pt x="2521" y="4312"/>
                  </a:lnTo>
                  <a:lnTo>
                    <a:pt x="2564" y="4185"/>
                  </a:lnTo>
                  <a:lnTo>
                    <a:pt x="2612" y="4062"/>
                  </a:lnTo>
                  <a:lnTo>
                    <a:pt x="2668" y="3941"/>
                  </a:lnTo>
                  <a:lnTo>
                    <a:pt x="2727" y="3823"/>
                  </a:lnTo>
                  <a:lnTo>
                    <a:pt x="2792" y="3710"/>
                  </a:lnTo>
                  <a:lnTo>
                    <a:pt x="2864" y="3599"/>
                  </a:lnTo>
                  <a:lnTo>
                    <a:pt x="2940" y="3493"/>
                  </a:lnTo>
                  <a:lnTo>
                    <a:pt x="3020" y="3389"/>
                  </a:lnTo>
                  <a:lnTo>
                    <a:pt x="3105" y="3291"/>
                  </a:lnTo>
                  <a:lnTo>
                    <a:pt x="3195" y="3197"/>
                  </a:lnTo>
                  <a:lnTo>
                    <a:pt x="3290" y="3106"/>
                  </a:lnTo>
                  <a:lnTo>
                    <a:pt x="3389" y="3021"/>
                  </a:lnTo>
                  <a:lnTo>
                    <a:pt x="3492" y="2940"/>
                  </a:lnTo>
                  <a:lnTo>
                    <a:pt x="3598" y="2864"/>
                  </a:lnTo>
                  <a:lnTo>
                    <a:pt x="3709" y="2793"/>
                  </a:lnTo>
                  <a:lnTo>
                    <a:pt x="3822" y="2728"/>
                  </a:lnTo>
                  <a:lnTo>
                    <a:pt x="3940" y="2667"/>
                  </a:lnTo>
                  <a:lnTo>
                    <a:pt x="4059" y="2613"/>
                  </a:lnTo>
                  <a:lnTo>
                    <a:pt x="4183" y="2564"/>
                  </a:lnTo>
                  <a:lnTo>
                    <a:pt x="4310" y="2521"/>
                  </a:lnTo>
                  <a:lnTo>
                    <a:pt x="4439" y="2484"/>
                  </a:lnTo>
                  <a:lnTo>
                    <a:pt x="4571" y="2454"/>
                  </a:lnTo>
                  <a:lnTo>
                    <a:pt x="4704" y="2430"/>
                  </a:lnTo>
                  <a:lnTo>
                    <a:pt x="4841" y="2412"/>
                  </a:lnTo>
                  <a:lnTo>
                    <a:pt x="4979" y="2402"/>
                  </a:lnTo>
                  <a:lnTo>
                    <a:pt x="5118" y="239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wrap="square" lIns="91440" tIns="45720" rIns="91440" bIns="45720" anchor="ctr">
              <a:normAutofit fontScale="100000"/>
            </a:bodyPr>
            <a:lstStyle/>
            <a:p>
              <a:pPr algn="ctr"/>
              <a:endParaRPr>
                <a:latin typeface="Arial"/>
                <a:ea typeface="Microsoft YaHei"/>
                <a:cs typeface="微软雅黑"/>
                <a:sym typeface="Arial"/>
              </a:endParaRPr>
            </a:p>
          </p:txBody>
        </p:sp>
        <p:sp>
          <p:nvSpPr>
            <p:cNvPr id="420" name="iṣļiḍè"/>
            <p:cNvSpPr/>
            <p:nvPr/>
          </p:nvSpPr>
          <p:spPr bwMode="auto">
            <a:xfrm rot="0" flipH="false" flipV="false">
              <a:off x="4091463" y="2643217"/>
              <a:ext cx="1116707" cy="1117797"/>
            </a:xfrm>
            <a:custGeom>
              <a:avLst/>
              <a:gdLst>
                <a:gd name="T0" fmla="*/ 6223 w 10244"/>
                <a:gd name="T1" fmla="*/ 1068 h 10249"/>
                <a:gd name="T2" fmla="*/ 6451 w 10244"/>
                <a:gd name="T3" fmla="*/ 1137 h 10249"/>
                <a:gd name="T4" fmla="*/ 6673 w 10244"/>
                <a:gd name="T5" fmla="*/ 1219 h 10249"/>
                <a:gd name="T6" fmla="*/ 6889 w 10244"/>
                <a:gd name="T7" fmla="*/ 1313 h 10249"/>
                <a:gd name="T8" fmla="*/ 7098 w 10244"/>
                <a:gd name="T9" fmla="*/ 1417 h 10249"/>
                <a:gd name="T10" fmla="*/ 7342 w 10244"/>
                <a:gd name="T11" fmla="*/ 1559 h 10249"/>
                <a:gd name="T12" fmla="*/ 8743 w 10244"/>
                <a:gd name="T13" fmla="*/ 3006 h 10249"/>
                <a:gd name="T14" fmla="*/ 8947 w 10244"/>
                <a:gd name="T15" fmla="*/ 3401 h 10249"/>
                <a:gd name="T16" fmla="*/ 9107 w 10244"/>
                <a:gd name="T17" fmla="*/ 3819 h 10249"/>
                <a:gd name="T18" fmla="*/ 9224 w 10244"/>
                <a:gd name="T19" fmla="*/ 4257 h 10249"/>
                <a:gd name="T20" fmla="*/ 9153 w 10244"/>
                <a:gd name="T21" fmla="*/ 6273 h 10249"/>
                <a:gd name="T22" fmla="*/ 9006 w 10244"/>
                <a:gd name="T23" fmla="*/ 6699 h 10249"/>
                <a:gd name="T24" fmla="*/ 8817 w 10244"/>
                <a:gd name="T25" fmla="*/ 7103 h 10249"/>
                <a:gd name="T26" fmla="*/ 9350 w 10244"/>
                <a:gd name="T27" fmla="*/ 8139 h 10249"/>
                <a:gd name="T28" fmla="*/ 7092 w 10244"/>
                <a:gd name="T29" fmla="*/ 8827 h 10249"/>
                <a:gd name="T30" fmla="*/ 6689 w 10244"/>
                <a:gd name="T31" fmla="*/ 9017 h 10249"/>
                <a:gd name="T32" fmla="*/ 6264 w 10244"/>
                <a:gd name="T33" fmla="*/ 9162 h 10249"/>
                <a:gd name="T34" fmla="*/ 4152 w 10244"/>
                <a:gd name="T35" fmla="*/ 10232 h 10249"/>
                <a:gd name="T36" fmla="*/ 3813 w 10244"/>
                <a:gd name="T37" fmla="*/ 9114 h 10249"/>
                <a:gd name="T38" fmla="*/ 3395 w 10244"/>
                <a:gd name="T39" fmla="*/ 8951 h 10249"/>
                <a:gd name="T40" fmla="*/ 3000 w 10244"/>
                <a:gd name="T41" fmla="*/ 8746 h 10249"/>
                <a:gd name="T42" fmla="*/ 1558 w 10244"/>
                <a:gd name="T43" fmla="*/ 7344 h 10249"/>
                <a:gd name="T44" fmla="*/ 1344 w 10244"/>
                <a:gd name="T45" fmla="*/ 6956 h 10249"/>
                <a:gd name="T46" fmla="*/ 1170 w 10244"/>
                <a:gd name="T47" fmla="*/ 6543 h 10249"/>
                <a:gd name="T48" fmla="*/ 1040 w 10244"/>
                <a:gd name="T49" fmla="*/ 6110 h 10249"/>
                <a:gd name="T50" fmla="*/ 1049 w 10244"/>
                <a:gd name="T51" fmla="*/ 4093 h 10249"/>
                <a:gd name="T52" fmla="*/ 1183 w 10244"/>
                <a:gd name="T53" fmla="*/ 3662 h 10249"/>
                <a:gd name="T54" fmla="*/ 1361 w 10244"/>
                <a:gd name="T55" fmla="*/ 3252 h 10249"/>
                <a:gd name="T56" fmla="*/ 1579 w 10244"/>
                <a:gd name="T57" fmla="*/ 2865 h 10249"/>
                <a:gd name="T58" fmla="*/ 3033 w 10244"/>
                <a:gd name="T59" fmla="*/ 1476 h 10249"/>
                <a:gd name="T60" fmla="*/ 3429 w 10244"/>
                <a:gd name="T61" fmla="*/ 1275 h 10249"/>
                <a:gd name="T62" fmla="*/ 3849 w 10244"/>
                <a:gd name="T63" fmla="*/ 1116 h 10249"/>
                <a:gd name="T64" fmla="*/ 4199 w 10244"/>
                <a:gd name="T65" fmla="*/ 0 h 10249"/>
                <a:gd name="T66" fmla="*/ 5396 w 10244"/>
                <a:gd name="T67" fmla="*/ 2412 h 10249"/>
                <a:gd name="T68" fmla="*/ 6053 w 10244"/>
                <a:gd name="T69" fmla="*/ 2564 h 10249"/>
                <a:gd name="T70" fmla="*/ 6638 w 10244"/>
                <a:gd name="T71" fmla="*/ 2864 h 10249"/>
                <a:gd name="T72" fmla="*/ 7131 w 10244"/>
                <a:gd name="T73" fmla="*/ 3291 h 10249"/>
                <a:gd name="T74" fmla="*/ 7508 w 10244"/>
                <a:gd name="T75" fmla="*/ 3823 h 10249"/>
                <a:gd name="T76" fmla="*/ 7752 w 10244"/>
                <a:gd name="T77" fmla="*/ 4441 h 10249"/>
                <a:gd name="T78" fmla="*/ 7836 w 10244"/>
                <a:gd name="T79" fmla="*/ 5121 h 10249"/>
                <a:gd name="T80" fmla="*/ 7752 w 10244"/>
                <a:gd name="T81" fmla="*/ 5801 h 10249"/>
                <a:gd name="T82" fmla="*/ 7508 w 10244"/>
                <a:gd name="T83" fmla="*/ 6418 h 10249"/>
                <a:gd name="T84" fmla="*/ 7131 w 10244"/>
                <a:gd name="T85" fmla="*/ 6951 h 10249"/>
                <a:gd name="T86" fmla="*/ 6638 w 10244"/>
                <a:gd name="T87" fmla="*/ 7378 h 10249"/>
                <a:gd name="T88" fmla="*/ 6053 w 10244"/>
                <a:gd name="T89" fmla="*/ 7678 h 10249"/>
                <a:gd name="T90" fmla="*/ 5396 w 10244"/>
                <a:gd name="T91" fmla="*/ 7829 h 10249"/>
                <a:gd name="T92" fmla="*/ 4704 w 10244"/>
                <a:gd name="T93" fmla="*/ 7812 h 10249"/>
                <a:gd name="T94" fmla="*/ 4059 w 10244"/>
                <a:gd name="T95" fmla="*/ 7629 h 10249"/>
                <a:gd name="T96" fmla="*/ 3492 w 10244"/>
                <a:gd name="T97" fmla="*/ 7302 h 10249"/>
                <a:gd name="T98" fmla="*/ 3020 w 10244"/>
                <a:gd name="T99" fmla="*/ 6852 h 10249"/>
                <a:gd name="T100" fmla="*/ 2668 w 10244"/>
                <a:gd name="T101" fmla="*/ 6301 h 10249"/>
                <a:gd name="T102" fmla="*/ 2455 w 10244"/>
                <a:gd name="T103" fmla="*/ 5669 h 10249"/>
                <a:gd name="T104" fmla="*/ 2403 w 10244"/>
                <a:gd name="T105" fmla="*/ 4981 h 10249"/>
                <a:gd name="T106" fmla="*/ 2521 w 10244"/>
                <a:gd name="T107" fmla="*/ 4312 h 10249"/>
                <a:gd name="T108" fmla="*/ 2792 w 10244"/>
                <a:gd name="T109" fmla="*/ 3710 h 10249"/>
                <a:gd name="T110" fmla="*/ 3195 w 10244"/>
                <a:gd name="T111" fmla="*/ 3197 h 10249"/>
                <a:gd name="T112" fmla="*/ 3709 w 10244"/>
                <a:gd name="T113" fmla="*/ 2793 h 10249"/>
                <a:gd name="T114" fmla="*/ 4310 w 10244"/>
                <a:gd name="T115" fmla="*/ 2521 h 10249"/>
                <a:gd name="T116" fmla="*/ 4979 w 10244"/>
                <a:gd name="T117" fmla="*/ 2402 h 10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244" h="10249">
                  <a:moveTo>
                    <a:pt x="6037" y="1022"/>
                  </a:moveTo>
                  <a:lnTo>
                    <a:pt x="6084" y="1032"/>
                  </a:lnTo>
                  <a:lnTo>
                    <a:pt x="6130" y="1044"/>
                  </a:lnTo>
                  <a:lnTo>
                    <a:pt x="6177" y="1056"/>
                  </a:lnTo>
                  <a:lnTo>
                    <a:pt x="6223" y="1068"/>
                  </a:lnTo>
                  <a:lnTo>
                    <a:pt x="6269" y="1081"/>
                  </a:lnTo>
                  <a:lnTo>
                    <a:pt x="6315" y="1094"/>
                  </a:lnTo>
                  <a:lnTo>
                    <a:pt x="6360" y="1108"/>
                  </a:lnTo>
                  <a:lnTo>
                    <a:pt x="6406" y="1122"/>
                  </a:lnTo>
                  <a:lnTo>
                    <a:pt x="6451" y="1137"/>
                  </a:lnTo>
                  <a:lnTo>
                    <a:pt x="6496" y="1152"/>
                  </a:lnTo>
                  <a:lnTo>
                    <a:pt x="6540" y="1169"/>
                  </a:lnTo>
                  <a:lnTo>
                    <a:pt x="6585" y="1185"/>
                  </a:lnTo>
                  <a:lnTo>
                    <a:pt x="6629" y="1201"/>
                  </a:lnTo>
                  <a:lnTo>
                    <a:pt x="6673" y="1219"/>
                  </a:lnTo>
                  <a:lnTo>
                    <a:pt x="6717" y="1237"/>
                  </a:lnTo>
                  <a:lnTo>
                    <a:pt x="6760" y="1255"/>
                  </a:lnTo>
                  <a:lnTo>
                    <a:pt x="6804" y="1274"/>
                  </a:lnTo>
                  <a:lnTo>
                    <a:pt x="6847" y="1292"/>
                  </a:lnTo>
                  <a:lnTo>
                    <a:pt x="6889" y="1313"/>
                  </a:lnTo>
                  <a:lnTo>
                    <a:pt x="6932" y="1332"/>
                  </a:lnTo>
                  <a:lnTo>
                    <a:pt x="6973" y="1353"/>
                  </a:lnTo>
                  <a:lnTo>
                    <a:pt x="7015" y="1374"/>
                  </a:lnTo>
                  <a:lnTo>
                    <a:pt x="7057" y="1396"/>
                  </a:lnTo>
                  <a:lnTo>
                    <a:pt x="7098" y="1417"/>
                  </a:lnTo>
                  <a:lnTo>
                    <a:pt x="7140" y="1440"/>
                  </a:lnTo>
                  <a:lnTo>
                    <a:pt x="7181" y="1463"/>
                  </a:lnTo>
                  <a:lnTo>
                    <a:pt x="7221" y="1486"/>
                  </a:lnTo>
                  <a:lnTo>
                    <a:pt x="7262" y="1509"/>
                  </a:lnTo>
                  <a:lnTo>
                    <a:pt x="7342" y="1559"/>
                  </a:lnTo>
                  <a:lnTo>
                    <a:pt x="7419" y="1609"/>
                  </a:lnTo>
                  <a:lnTo>
                    <a:pt x="8152" y="898"/>
                  </a:lnTo>
                  <a:lnTo>
                    <a:pt x="9431" y="2220"/>
                  </a:lnTo>
                  <a:lnTo>
                    <a:pt x="8698" y="2930"/>
                  </a:lnTo>
                  <a:lnTo>
                    <a:pt x="8743" y="3006"/>
                  </a:lnTo>
                  <a:lnTo>
                    <a:pt x="8787" y="3084"/>
                  </a:lnTo>
                  <a:lnTo>
                    <a:pt x="8829" y="3162"/>
                  </a:lnTo>
                  <a:lnTo>
                    <a:pt x="8870" y="3241"/>
                  </a:lnTo>
                  <a:lnTo>
                    <a:pt x="8909" y="3321"/>
                  </a:lnTo>
                  <a:lnTo>
                    <a:pt x="8947" y="3401"/>
                  </a:lnTo>
                  <a:lnTo>
                    <a:pt x="8983" y="3483"/>
                  </a:lnTo>
                  <a:lnTo>
                    <a:pt x="9016" y="3566"/>
                  </a:lnTo>
                  <a:lnTo>
                    <a:pt x="9048" y="3650"/>
                  </a:lnTo>
                  <a:lnTo>
                    <a:pt x="9079" y="3734"/>
                  </a:lnTo>
                  <a:lnTo>
                    <a:pt x="9107" y="3819"/>
                  </a:lnTo>
                  <a:lnTo>
                    <a:pt x="9135" y="3906"/>
                  </a:lnTo>
                  <a:lnTo>
                    <a:pt x="9160" y="3992"/>
                  </a:lnTo>
                  <a:lnTo>
                    <a:pt x="9183" y="4080"/>
                  </a:lnTo>
                  <a:lnTo>
                    <a:pt x="9205" y="4168"/>
                  </a:lnTo>
                  <a:lnTo>
                    <a:pt x="9224" y="4257"/>
                  </a:lnTo>
                  <a:lnTo>
                    <a:pt x="10244" y="4272"/>
                  </a:lnTo>
                  <a:lnTo>
                    <a:pt x="10219" y="6111"/>
                  </a:lnTo>
                  <a:lnTo>
                    <a:pt x="9199" y="6097"/>
                  </a:lnTo>
                  <a:lnTo>
                    <a:pt x="9177" y="6185"/>
                  </a:lnTo>
                  <a:lnTo>
                    <a:pt x="9153" y="6273"/>
                  </a:lnTo>
                  <a:lnTo>
                    <a:pt x="9127" y="6360"/>
                  </a:lnTo>
                  <a:lnTo>
                    <a:pt x="9099" y="6446"/>
                  </a:lnTo>
                  <a:lnTo>
                    <a:pt x="9071" y="6531"/>
                  </a:lnTo>
                  <a:lnTo>
                    <a:pt x="9039" y="6616"/>
                  </a:lnTo>
                  <a:lnTo>
                    <a:pt x="9006" y="6699"/>
                  </a:lnTo>
                  <a:lnTo>
                    <a:pt x="8971" y="6782"/>
                  </a:lnTo>
                  <a:lnTo>
                    <a:pt x="8936" y="6864"/>
                  </a:lnTo>
                  <a:lnTo>
                    <a:pt x="8898" y="6945"/>
                  </a:lnTo>
                  <a:lnTo>
                    <a:pt x="8858" y="7024"/>
                  </a:lnTo>
                  <a:lnTo>
                    <a:pt x="8817" y="7103"/>
                  </a:lnTo>
                  <a:lnTo>
                    <a:pt x="8774" y="7181"/>
                  </a:lnTo>
                  <a:lnTo>
                    <a:pt x="8729" y="7258"/>
                  </a:lnTo>
                  <a:lnTo>
                    <a:pt x="8683" y="7334"/>
                  </a:lnTo>
                  <a:lnTo>
                    <a:pt x="8636" y="7409"/>
                  </a:lnTo>
                  <a:lnTo>
                    <a:pt x="9350" y="8139"/>
                  </a:lnTo>
                  <a:lnTo>
                    <a:pt x="8035" y="9425"/>
                  </a:lnTo>
                  <a:lnTo>
                    <a:pt x="7322" y="8695"/>
                  </a:lnTo>
                  <a:lnTo>
                    <a:pt x="7246" y="8740"/>
                  </a:lnTo>
                  <a:lnTo>
                    <a:pt x="7170" y="8785"/>
                  </a:lnTo>
                  <a:lnTo>
                    <a:pt x="7092" y="8827"/>
                  </a:lnTo>
                  <a:lnTo>
                    <a:pt x="7013" y="8868"/>
                  </a:lnTo>
                  <a:lnTo>
                    <a:pt x="6934" y="8908"/>
                  </a:lnTo>
                  <a:lnTo>
                    <a:pt x="6853" y="8946"/>
                  </a:lnTo>
                  <a:lnTo>
                    <a:pt x="6771" y="8982"/>
                  </a:lnTo>
                  <a:lnTo>
                    <a:pt x="6689" y="9017"/>
                  </a:lnTo>
                  <a:lnTo>
                    <a:pt x="6605" y="9049"/>
                  </a:lnTo>
                  <a:lnTo>
                    <a:pt x="6522" y="9080"/>
                  </a:lnTo>
                  <a:lnTo>
                    <a:pt x="6436" y="9110"/>
                  </a:lnTo>
                  <a:lnTo>
                    <a:pt x="6350" y="9137"/>
                  </a:lnTo>
                  <a:lnTo>
                    <a:pt x="6264" y="9162"/>
                  </a:lnTo>
                  <a:lnTo>
                    <a:pt x="6176" y="9187"/>
                  </a:lnTo>
                  <a:lnTo>
                    <a:pt x="6088" y="9208"/>
                  </a:lnTo>
                  <a:lnTo>
                    <a:pt x="5999" y="9228"/>
                  </a:lnTo>
                  <a:lnTo>
                    <a:pt x="5990" y="10249"/>
                  </a:lnTo>
                  <a:lnTo>
                    <a:pt x="4152" y="10232"/>
                  </a:lnTo>
                  <a:lnTo>
                    <a:pt x="4162" y="9211"/>
                  </a:lnTo>
                  <a:lnTo>
                    <a:pt x="4074" y="9190"/>
                  </a:lnTo>
                  <a:lnTo>
                    <a:pt x="3986" y="9166"/>
                  </a:lnTo>
                  <a:lnTo>
                    <a:pt x="3899" y="9141"/>
                  </a:lnTo>
                  <a:lnTo>
                    <a:pt x="3813" y="9114"/>
                  </a:lnTo>
                  <a:lnTo>
                    <a:pt x="3727" y="9084"/>
                  </a:lnTo>
                  <a:lnTo>
                    <a:pt x="3643" y="9054"/>
                  </a:lnTo>
                  <a:lnTo>
                    <a:pt x="3559" y="9022"/>
                  </a:lnTo>
                  <a:lnTo>
                    <a:pt x="3477" y="8987"/>
                  </a:lnTo>
                  <a:lnTo>
                    <a:pt x="3395" y="8951"/>
                  </a:lnTo>
                  <a:lnTo>
                    <a:pt x="3314" y="8913"/>
                  </a:lnTo>
                  <a:lnTo>
                    <a:pt x="3234" y="8874"/>
                  </a:lnTo>
                  <a:lnTo>
                    <a:pt x="3154" y="8833"/>
                  </a:lnTo>
                  <a:lnTo>
                    <a:pt x="3077" y="8790"/>
                  </a:lnTo>
                  <a:lnTo>
                    <a:pt x="3000" y="8746"/>
                  </a:lnTo>
                  <a:lnTo>
                    <a:pt x="2923" y="8701"/>
                  </a:lnTo>
                  <a:lnTo>
                    <a:pt x="2849" y="8653"/>
                  </a:lnTo>
                  <a:lnTo>
                    <a:pt x="2123" y="9371"/>
                  </a:lnTo>
                  <a:lnTo>
                    <a:pt x="832" y="8062"/>
                  </a:lnTo>
                  <a:lnTo>
                    <a:pt x="1558" y="7344"/>
                  </a:lnTo>
                  <a:lnTo>
                    <a:pt x="1512" y="7268"/>
                  </a:lnTo>
                  <a:lnTo>
                    <a:pt x="1467" y="7191"/>
                  </a:lnTo>
                  <a:lnTo>
                    <a:pt x="1424" y="7115"/>
                  </a:lnTo>
                  <a:lnTo>
                    <a:pt x="1383" y="7036"/>
                  </a:lnTo>
                  <a:lnTo>
                    <a:pt x="1344" y="6956"/>
                  </a:lnTo>
                  <a:lnTo>
                    <a:pt x="1306" y="6875"/>
                  </a:lnTo>
                  <a:lnTo>
                    <a:pt x="1269" y="6793"/>
                  </a:lnTo>
                  <a:lnTo>
                    <a:pt x="1234" y="6711"/>
                  </a:lnTo>
                  <a:lnTo>
                    <a:pt x="1201" y="6628"/>
                  </a:lnTo>
                  <a:lnTo>
                    <a:pt x="1170" y="6543"/>
                  </a:lnTo>
                  <a:lnTo>
                    <a:pt x="1140" y="6458"/>
                  </a:lnTo>
                  <a:lnTo>
                    <a:pt x="1112" y="6372"/>
                  </a:lnTo>
                  <a:lnTo>
                    <a:pt x="1087" y="6286"/>
                  </a:lnTo>
                  <a:lnTo>
                    <a:pt x="1062" y="6198"/>
                  </a:lnTo>
                  <a:lnTo>
                    <a:pt x="1040" y="6110"/>
                  </a:lnTo>
                  <a:lnTo>
                    <a:pt x="1019" y="6022"/>
                  </a:lnTo>
                  <a:lnTo>
                    <a:pt x="0" y="6017"/>
                  </a:lnTo>
                  <a:lnTo>
                    <a:pt x="8" y="4177"/>
                  </a:lnTo>
                  <a:lnTo>
                    <a:pt x="1029" y="4183"/>
                  </a:lnTo>
                  <a:lnTo>
                    <a:pt x="1049" y="4093"/>
                  </a:lnTo>
                  <a:lnTo>
                    <a:pt x="1073" y="4005"/>
                  </a:lnTo>
                  <a:lnTo>
                    <a:pt x="1097" y="3918"/>
                  </a:lnTo>
                  <a:lnTo>
                    <a:pt x="1124" y="3832"/>
                  </a:lnTo>
                  <a:lnTo>
                    <a:pt x="1152" y="3746"/>
                  </a:lnTo>
                  <a:lnTo>
                    <a:pt x="1183" y="3662"/>
                  </a:lnTo>
                  <a:lnTo>
                    <a:pt x="1215" y="3579"/>
                  </a:lnTo>
                  <a:lnTo>
                    <a:pt x="1248" y="3496"/>
                  </a:lnTo>
                  <a:lnTo>
                    <a:pt x="1284" y="3413"/>
                  </a:lnTo>
                  <a:lnTo>
                    <a:pt x="1322" y="3332"/>
                  </a:lnTo>
                  <a:lnTo>
                    <a:pt x="1361" y="3252"/>
                  </a:lnTo>
                  <a:lnTo>
                    <a:pt x="1401" y="3172"/>
                  </a:lnTo>
                  <a:lnTo>
                    <a:pt x="1443" y="3094"/>
                  </a:lnTo>
                  <a:lnTo>
                    <a:pt x="1487" y="3016"/>
                  </a:lnTo>
                  <a:lnTo>
                    <a:pt x="1532" y="2941"/>
                  </a:lnTo>
                  <a:lnTo>
                    <a:pt x="1579" y="2865"/>
                  </a:lnTo>
                  <a:lnTo>
                    <a:pt x="859" y="2141"/>
                  </a:lnTo>
                  <a:lnTo>
                    <a:pt x="2162" y="843"/>
                  </a:lnTo>
                  <a:lnTo>
                    <a:pt x="2881" y="1568"/>
                  </a:lnTo>
                  <a:lnTo>
                    <a:pt x="2956" y="1521"/>
                  </a:lnTo>
                  <a:lnTo>
                    <a:pt x="3033" y="1476"/>
                  </a:lnTo>
                  <a:lnTo>
                    <a:pt x="3110" y="1433"/>
                  </a:lnTo>
                  <a:lnTo>
                    <a:pt x="3189" y="1391"/>
                  </a:lnTo>
                  <a:lnTo>
                    <a:pt x="3268" y="1351"/>
                  </a:lnTo>
                  <a:lnTo>
                    <a:pt x="3349" y="1312"/>
                  </a:lnTo>
                  <a:lnTo>
                    <a:pt x="3429" y="1275"/>
                  </a:lnTo>
                  <a:lnTo>
                    <a:pt x="3512" y="1240"/>
                  </a:lnTo>
                  <a:lnTo>
                    <a:pt x="3595" y="1206"/>
                  </a:lnTo>
                  <a:lnTo>
                    <a:pt x="3679" y="1175"/>
                  </a:lnTo>
                  <a:lnTo>
                    <a:pt x="3764" y="1145"/>
                  </a:lnTo>
                  <a:lnTo>
                    <a:pt x="3849" y="1116"/>
                  </a:lnTo>
                  <a:lnTo>
                    <a:pt x="3936" y="1090"/>
                  </a:lnTo>
                  <a:lnTo>
                    <a:pt x="4023" y="1065"/>
                  </a:lnTo>
                  <a:lnTo>
                    <a:pt x="4110" y="1043"/>
                  </a:lnTo>
                  <a:lnTo>
                    <a:pt x="4199" y="1022"/>
                  </a:lnTo>
                  <a:lnTo>
                    <a:pt x="4199" y="0"/>
                  </a:lnTo>
                  <a:lnTo>
                    <a:pt x="6037" y="0"/>
                  </a:lnTo>
                  <a:lnTo>
                    <a:pt x="6037" y="1022"/>
                  </a:lnTo>
                  <a:close/>
                  <a:moveTo>
                    <a:pt x="5118" y="2399"/>
                  </a:moveTo>
                  <a:lnTo>
                    <a:pt x="5258" y="2402"/>
                  </a:lnTo>
                  <a:lnTo>
                    <a:pt x="5396" y="2412"/>
                  </a:lnTo>
                  <a:lnTo>
                    <a:pt x="5532" y="2430"/>
                  </a:lnTo>
                  <a:lnTo>
                    <a:pt x="5666" y="2454"/>
                  </a:lnTo>
                  <a:lnTo>
                    <a:pt x="5798" y="2484"/>
                  </a:lnTo>
                  <a:lnTo>
                    <a:pt x="5926" y="2521"/>
                  </a:lnTo>
                  <a:lnTo>
                    <a:pt x="6053" y="2564"/>
                  </a:lnTo>
                  <a:lnTo>
                    <a:pt x="6176" y="2613"/>
                  </a:lnTo>
                  <a:lnTo>
                    <a:pt x="6297" y="2667"/>
                  </a:lnTo>
                  <a:lnTo>
                    <a:pt x="6414" y="2728"/>
                  </a:lnTo>
                  <a:lnTo>
                    <a:pt x="6528" y="2793"/>
                  </a:lnTo>
                  <a:lnTo>
                    <a:pt x="6638" y="2864"/>
                  </a:lnTo>
                  <a:lnTo>
                    <a:pt x="6744" y="2940"/>
                  </a:lnTo>
                  <a:lnTo>
                    <a:pt x="6848" y="3021"/>
                  </a:lnTo>
                  <a:lnTo>
                    <a:pt x="6946" y="3106"/>
                  </a:lnTo>
                  <a:lnTo>
                    <a:pt x="7041" y="3197"/>
                  </a:lnTo>
                  <a:lnTo>
                    <a:pt x="7131" y="3291"/>
                  </a:lnTo>
                  <a:lnTo>
                    <a:pt x="7216" y="3389"/>
                  </a:lnTo>
                  <a:lnTo>
                    <a:pt x="7297" y="3493"/>
                  </a:lnTo>
                  <a:lnTo>
                    <a:pt x="7372" y="3599"/>
                  </a:lnTo>
                  <a:lnTo>
                    <a:pt x="7443" y="3710"/>
                  </a:lnTo>
                  <a:lnTo>
                    <a:pt x="7508" y="3823"/>
                  </a:lnTo>
                  <a:lnTo>
                    <a:pt x="7569" y="3941"/>
                  </a:lnTo>
                  <a:lnTo>
                    <a:pt x="7623" y="4062"/>
                  </a:lnTo>
                  <a:lnTo>
                    <a:pt x="7672" y="4185"/>
                  </a:lnTo>
                  <a:lnTo>
                    <a:pt x="7715" y="4312"/>
                  </a:lnTo>
                  <a:lnTo>
                    <a:pt x="7752" y="4441"/>
                  </a:lnTo>
                  <a:lnTo>
                    <a:pt x="7781" y="4573"/>
                  </a:lnTo>
                  <a:lnTo>
                    <a:pt x="7806" y="4707"/>
                  </a:lnTo>
                  <a:lnTo>
                    <a:pt x="7823" y="4843"/>
                  </a:lnTo>
                  <a:lnTo>
                    <a:pt x="7833" y="4981"/>
                  </a:lnTo>
                  <a:lnTo>
                    <a:pt x="7836" y="5121"/>
                  </a:lnTo>
                  <a:lnTo>
                    <a:pt x="7833" y="5261"/>
                  </a:lnTo>
                  <a:lnTo>
                    <a:pt x="7823" y="5399"/>
                  </a:lnTo>
                  <a:lnTo>
                    <a:pt x="7806" y="5535"/>
                  </a:lnTo>
                  <a:lnTo>
                    <a:pt x="7781" y="5669"/>
                  </a:lnTo>
                  <a:lnTo>
                    <a:pt x="7752" y="5801"/>
                  </a:lnTo>
                  <a:lnTo>
                    <a:pt x="7715" y="5930"/>
                  </a:lnTo>
                  <a:lnTo>
                    <a:pt x="7672" y="6057"/>
                  </a:lnTo>
                  <a:lnTo>
                    <a:pt x="7623" y="6181"/>
                  </a:lnTo>
                  <a:lnTo>
                    <a:pt x="7569" y="6301"/>
                  </a:lnTo>
                  <a:lnTo>
                    <a:pt x="7508" y="6418"/>
                  </a:lnTo>
                  <a:lnTo>
                    <a:pt x="7443" y="6532"/>
                  </a:lnTo>
                  <a:lnTo>
                    <a:pt x="7372" y="6643"/>
                  </a:lnTo>
                  <a:lnTo>
                    <a:pt x="7297" y="6749"/>
                  </a:lnTo>
                  <a:lnTo>
                    <a:pt x="7216" y="6852"/>
                  </a:lnTo>
                  <a:lnTo>
                    <a:pt x="7131" y="6951"/>
                  </a:lnTo>
                  <a:lnTo>
                    <a:pt x="7041" y="7046"/>
                  </a:lnTo>
                  <a:lnTo>
                    <a:pt x="6946" y="7136"/>
                  </a:lnTo>
                  <a:lnTo>
                    <a:pt x="6848" y="7221"/>
                  </a:lnTo>
                  <a:lnTo>
                    <a:pt x="6744" y="7302"/>
                  </a:lnTo>
                  <a:lnTo>
                    <a:pt x="6638" y="7378"/>
                  </a:lnTo>
                  <a:lnTo>
                    <a:pt x="6528" y="7448"/>
                  </a:lnTo>
                  <a:lnTo>
                    <a:pt x="6414" y="7514"/>
                  </a:lnTo>
                  <a:lnTo>
                    <a:pt x="6297" y="7574"/>
                  </a:lnTo>
                  <a:lnTo>
                    <a:pt x="6176" y="7629"/>
                  </a:lnTo>
                  <a:lnTo>
                    <a:pt x="6053" y="7678"/>
                  </a:lnTo>
                  <a:lnTo>
                    <a:pt x="5926" y="7721"/>
                  </a:lnTo>
                  <a:lnTo>
                    <a:pt x="5798" y="7758"/>
                  </a:lnTo>
                  <a:lnTo>
                    <a:pt x="5666" y="7787"/>
                  </a:lnTo>
                  <a:lnTo>
                    <a:pt x="5532" y="7812"/>
                  </a:lnTo>
                  <a:lnTo>
                    <a:pt x="5396" y="7829"/>
                  </a:lnTo>
                  <a:lnTo>
                    <a:pt x="5258" y="7839"/>
                  </a:lnTo>
                  <a:lnTo>
                    <a:pt x="5118" y="7842"/>
                  </a:lnTo>
                  <a:lnTo>
                    <a:pt x="4979" y="7839"/>
                  </a:lnTo>
                  <a:lnTo>
                    <a:pt x="4841" y="7829"/>
                  </a:lnTo>
                  <a:lnTo>
                    <a:pt x="4704" y="7812"/>
                  </a:lnTo>
                  <a:lnTo>
                    <a:pt x="4571" y="7787"/>
                  </a:lnTo>
                  <a:lnTo>
                    <a:pt x="4439" y="7758"/>
                  </a:lnTo>
                  <a:lnTo>
                    <a:pt x="4310" y="7721"/>
                  </a:lnTo>
                  <a:lnTo>
                    <a:pt x="4183" y="7678"/>
                  </a:lnTo>
                  <a:lnTo>
                    <a:pt x="4059" y="7629"/>
                  </a:lnTo>
                  <a:lnTo>
                    <a:pt x="3940" y="7574"/>
                  </a:lnTo>
                  <a:lnTo>
                    <a:pt x="3822" y="7514"/>
                  </a:lnTo>
                  <a:lnTo>
                    <a:pt x="3709" y="7448"/>
                  </a:lnTo>
                  <a:lnTo>
                    <a:pt x="3598" y="7378"/>
                  </a:lnTo>
                  <a:lnTo>
                    <a:pt x="3492" y="7302"/>
                  </a:lnTo>
                  <a:lnTo>
                    <a:pt x="3389" y="7221"/>
                  </a:lnTo>
                  <a:lnTo>
                    <a:pt x="3290" y="7136"/>
                  </a:lnTo>
                  <a:lnTo>
                    <a:pt x="3195" y="7046"/>
                  </a:lnTo>
                  <a:lnTo>
                    <a:pt x="3105" y="6951"/>
                  </a:lnTo>
                  <a:lnTo>
                    <a:pt x="3020" y="6852"/>
                  </a:lnTo>
                  <a:lnTo>
                    <a:pt x="2940" y="6749"/>
                  </a:lnTo>
                  <a:lnTo>
                    <a:pt x="2864" y="6643"/>
                  </a:lnTo>
                  <a:lnTo>
                    <a:pt x="2792" y="6532"/>
                  </a:lnTo>
                  <a:lnTo>
                    <a:pt x="2727" y="6418"/>
                  </a:lnTo>
                  <a:lnTo>
                    <a:pt x="2668" y="6301"/>
                  </a:lnTo>
                  <a:lnTo>
                    <a:pt x="2612" y="6181"/>
                  </a:lnTo>
                  <a:lnTo>
                    <a:pt x="2564" y="6057"/>
                  </a:lnTo>
                  <a:lnTo>
                    <a:pt x="2521" y="5930"/>
                  </a:lnTo>
                  <a:lnTo>
                    <a:pt x="2485" y="5801"/>
                  </a:lnTo>
                  <a:lnTo>
                    <a:pt x="2455" y="5669"/>
                  </a:lnTo>
                  <a:lnTo>
                    <a:pt x="2430" y="5535"/>
                  </a:lnTo>
                  <a:lnTo>
                    <a:pt x="2413" y="5399"/>
                  </a:lnTo>
                  <a:lnTo>
                    <a:pt x="2403" y="5261"/>
                  </a:lnTo>
                  <a:lnTo>
                    <a:pt x="2400" y="5121"/>
                  </a:lnTo>
                  <a:lnTo>
                    <a:pt x="2403" y="4981"/>
                  </a:lnTo>
                  <a:lnTo>
                    <a:pt x="2413" y="4843"/>
                  </a:lnTo>
                  <a:lnTo>
                    <a:pt x="2430" y="4707"/>
                  </a:lnTo>
                  <a:lnTo>
                    <a:pt x="2455" y="4573"/>
                  </a:lnTo>
                  <a:lnTo>
                    <a:pt x="2485" y="4441"/>
                  </a:lnTo>
                  <a:lnTo>
                    <a:pt x="2521" y="4312"/>
                  </a:lnTo>
                  <a:lnTo>
                    <a:pt x="2564" y="4185"/>
                  </a:lnTo>
                  <a:lnTo>
                    <a:pt x="2612" y="4062"/>
                  </a:lnTo>
                  <a:lnTo>
                    <a:pt x="2668" y="3941"/>
                  </a:lnTo>
                  <a:lnTo>
                    <a:pt x="2727" y="3823"/>
                  </a:lnTo>
                  <a:lnTo>
                    <a:pt x="2792" y="3710"/>
                  </a:lnTo>
                  <a:lnTo>
                    <a:pt x="2864" y="3599"/>
                  </a:lnTo>
                  <a:lnTo>
                    <a:pt x="2940" y="3493"/>
                  </a:lnTo>
                  <a:lnTo>
                    <a:pt x="3020" y="3389"/>
                  </a:lnTo>
                  <a:lnTo>
                    <a:pt x="3105" y="3291"/>
                  </a:lnTo>
                  <a:lnTo>
                    <a:pt x="3195" y="3197"/>
                  </a:lnTo>
                  <a:lnTo>
                    <a:pt x="3290" y="3106"/>
                  </a:lnTo>
                  <a:lnTo>
                    <a:pt x="3389" y="3021"/>
                  </a:lnTo>
                  <a:lnTo>
                    <a:pt x="3492" y="2940"/>
                  </a:lnTo>
                  <a:lnTo>
                    <a:pt x="3598" y="2864"/>
                  </a:lnTo>
                  <a:lnTo>
                    <a:pt x="3709" y="2793"/>
                  </a:lnTo>
                  <a:lnTo>
                    <a:pt x="3822" y="2728"/>
                  </a:lnTo>
                  <a:lnTo>
                    <a:pt x="3940" y="2667"/>
                  </a:lnTo>
                  <a:lnTo>
                    <a:pt x="4059" y="2613"/>
                  </a:lnTo>
                  <a:lnTo>
                    <a:pt x="4183" y="2564"/>
                  </a:lnTo>
                  <a:lnTo>
                    <a:pt x="4310" y="2521"/>
                  </a:lnTo>
                  <a:lnTo>
                    <a:pt x="4439" y="2484"/>
                  </a:lnTo>
                  <a:lnTo>
                    <a:pt x="4571" y="2454"/>
                  </a:lnTo>
                  <a:lnTo>
                    <a:pt x="4704" y="2430"/>
                  </a:lnTo>
                  <a:lnTo>
                    <a:pt x="4841" y="2412"/>
                  </a:lnTo>
                  <a:lnTo>
                    <a:pt x="4979" y="2402"/>
                  </a:lnTo>
                  <a:lnTo>
                    <a:pt x="5118" y="2399"/>
                  </a:ln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>
              <a:noFill/>
            </a:ln>
          </p:spPr>
          <p:txBody>
            <a:bodyPr wrap="square" lIns="91440" tIns="45720" rIns="91440" bIns="45720" anchor="ctr">
              <a:normAutofit fontScale="100000"/>
            </a:bodyPr>
            <a:lstStyle/>
            <a:p>
              <a:pPr algn="ctr"/>
              <a:endParaRPr>
                <a:latin typeface="Arial"/>
                <a:ea typeface="Microsoft YaHei"/>
                <a:cs typeface="微软雅黑"/>
                <a:sym typeface="Arial"/>
              </a:endParaRPr>
            </a:p>
          </p:txBody>
        </p:sp>
        <p:sp>
          <p:nvSpPr>
            <p:cNvPr id="421" name="iṡḻïďê"/>
            <p:cNvSpPr/>
            <p:nvPr/>
          </p:nvSpPr>
          <p:spPr bwMode="auto">
            <a:xfrm rot="0" flipH="false" flipV="false">
              <a:off x="6862731" y="3261928"/>
              <a:ext cx="1237807" cy="1239016"/>
            </a:xfrm>
            <a:custGeom>
              <a:avLst/>
              <a:gdLst>
                <a:gd name="T0" fmla="*/ 6223 w 10244"/>
                <a:gd name="T1" fmla="*/ 1068 h 10249"/>
                <a:gd name="T2" fmla="*/ 6451 w 10244"/>
                <a:gd name="T3" fmla="*/ 1137 h 10249"/>
                <a:gd name="T4" fmla="*/ 6673 w 10244"/>
                <a:gd name="T5" fmla="*/ 1219 h 10249"/>
                <a:gd name="T6" fmla="*/ 6889 w 10244"/>
                <a:gd name="T7" fmla="*/ 1313 h 10249"/>
                <a:gd name="T8" fmla="*/ 7098 w 10244"/>
                <a:gd name="T9" fmla="*/ 1417 h 10249"/>
                <a:gd name="T10" fmla="*/ 7342 w 10244"/>
                <a:gd name="T11" fmla="*/ 1559 h 10249"/>
                <a:gd name="T12" fmla="*/ 8743 w 10244"/>
                <a:gd name="T13" fmla="*/ 3006 h 10249"/>
                <a:gd name="T14" fmla="*/ 8947 w 10244"/>
                <a:gd name="T15" fmla="*/ 3401 h 10249"/>
                <a:gd name="T16" fmla="*/ 9107 w 10244"/>
                <a:gd name="T17" fmla="*/ 3819 h 10249"/>
                <a:gd name="T18" fmla="*/ 9224 w 10244"/>
                <a:gd name="T19" fmla="*/ 4257 h 10249"/>
                <a:gd name="T20" fmla="*/ 9153 w 10244"/>
                <a:gd name="T21" fmla="*/ 6273 h 10249"/>
                <a:gd name="T22" fmla="*/ 9006 w 10244"/>
                <a:gd name="T23" fmla="*/ 6699 h 10249"/>
                <a:gd name="T24" fmla="*/ 8817 w 10244"/>
                <a:gd name="T25" fmla="*/ 7103 h 10249"/>
                <a:gd name="T26" fmla="*/ 9350 w 10244"/>
                <a:gd name="T27" fmla="*/ 8139 h 10249"/>
                <a:gd name="T28" fmla="*/ 7092 w 10244"/>
                <a:gd name="T29" fmla="*/ 8827 h 10249"/>
                <a:gd name="T30" fmla="*/ 6689 w 10244"/>
                <a:gd name="T31" fmla="*/ 9017 h 10249"/>
                <a:gd name="T32" fmla="*/ 6264 w 10244"/>
                <a:gd name="T33" fmla="*/ 9162 h 10249"/>
                <a:gd name="T34" fmla="*/ 4152 w 10244"/>
                <a:gd name="T35" fmla="*/ 10232 h 10249"/>
                <a:gd name="T36" fmla="*/ 3813 w 10244"/>
                <a:gd name="T37" fmla="*/ 9114 h 10249"/>
                <a:gd name="T38" fmla="*/ 3395 w 10244"/>
                <a:gd name="T39" fmla="*/ 8951 h 10249"/>
                <a:gd name="T40" fmla="*/ 3000 w 10244"/>
                <a:gd name="T41" fmla="*/ 8746 h 10249"/>
                <a:gd name="T42" fmla="*/ 1558 w 10244"/>
                <a:gd name="T43" fmla="*/ 7344 h 10249"/>
                <a:gd name="T44" fmla="*/ 1344 w 10244"/>
                <a:gd name="T45" fmla="*/ 6956 h 10249"/>
                <a:gd name="T46" fmla="*/ 1170 w 10244"/>
                <a:gd name="T47" fmla="*/ 6543 h 10249"/>
                <a:gd name="T48" fmla="*/ 1040 w 10244"/>
                <a:gd name="T49" fmla="*/ 6110 h 10249"/>
                <a:gd name="T50" fmla="*/ 1049 w 10244"/>
                <a:gd name="T51" fmla="*/ 4093 h 10249"/>
                <a:gd name="T52" fmla="*/ 1183 w 10244"/>
                <a:gd name="T53" fmla="*/ 3662 h 10249"/>
                <a:gd name="T54" fmla="*/ 1361 w 10244"/>
                <a:gd name="T55" fmla="*/ 3252 h 10249"/>
                <a:gd name="T56" fmla="*/ 1579 w 10244"/>
                <a:gd name="T57" fmla="*/ 2865 h 10249"/>
                <a:gd name="T58" fmla="*/ 3033 w 10244"/>
                <a:gd name="T59" fmla="*/ 1476 h 10249"/>
                <a:gd name="T60" fmla="*/ 3429 w 10244"/>
                <a:gd name="T61" fmla="*/ 1275 h 10249"/>
                <a:gd name="T62" fmla="*/ 3849 w 10244"/>
                <a:gd name="T63" fmla="*/ 1116 h 10249"/>
                <a:gd name="T64" fmla="*/ 4199 w 10244"/>
                <a:gd name="T65" fmla="*/ 0 h 10249"/>
                <a:gd name="T66" fmla="*/ 5396 w 10244"/>
                <a:gd name="T67" fmla="*/ 2412 h 10249"/>
                <a:gd name="T68" fmla="*/ 6053 w 10244"/>
                <a:gd name="T69" fmla="*/ 2564 h 10249"/>
                <a:gd name="T70" fmla="*/ 6638 w 10244"/>
                <a:gd name="T71" fmla="*/ 2864 h 10249"/>
                <a:gd name="T72" fmla="*/ 7131 w 10244"/>
                <a:gd name="T73" fmla="*/ 3291 h 10249"/>
                <a:gd name="T74" fmla="*/ 7508 w 10244"/>
                <a:gd name="T75" fmla="*/ 3823 h 10249"/>
                <a:gd name="T76" fmla="*/ 7752 w 10244"/>
                <a:gd name="T77" fmla="*/ 4441 h 10249"/>
                <a:gd name="T78" fmla="*/ 7836 w 10244"/>
                <a:gd name="T79" fmla="*/ 5121 h 10249"/>
                <a:gd name="T80" fmla="*/ 7752 w 10244"/>
                <a:gd name="T81" fmla="*/ 5801 h 10249"/>
                <a:gd name="T82" fmla="*/ 7508 w 10244"/>
                <a:gd name="T83" fmla="*/ 6418 h 10249"/>
                <a:gd name="T84" fmla="*/ 7131 w 10244"/>
                <a:gd name="T85" fmla="*/ 6951 h 10249"/>
                <a:gd name="T86" fmla="*/ 6638 w 10244"/>
                <a:gd name="T87" fmla="*/ 7378 h 10249"/>
                <a:gd name="T88" fmla="*/ 6053 w 10244"/>
                <a:gd name="T89" fmla="*/ 7678 h 10249"/>
                <a:gd name="T90" fmla="*/ 5396 w 10244"/>
                <a:gd name="T91" fmla="*/ 7829 h 10249"/>
                <a:gd name="T92" fmla="*/ 4704 w 10244"/>
                <a:gd name="T93" fmla="*/ 7812 h 10249"/>
                <a:gd name="T94" fmla="*/ 4059 w 10244"/>
                <a:gd name="T95" fmla="*/ 7629 h 10249"/>
                <a:gd name="T96" fmla="*/ 3492 w 10244"/>
                <a:gd name="T97" fmla="*/ 7302 h 10249"/>
                <a:gd name="T98" fmla="*/ 3020 w 10244"/>
                <a:gd name="T99" fmla="*/ 6852 h 10249"/>
                <a:gd name="T100" fmla="*/ 2668 w 10244"/>
                <a:gd name="T101" fmla="*/ 6301 h 10249"/>
                <a:gd name="T102" fmla="*/ 2455 w 10244"/>
                <a:gd name="T103" fmla="*/ 5669 h 10249"/>
                <a:gd name="T104" fmla="*/ 2403 w 10244"/>
                <a:gd name="T105" fmla="*/ 4981 h 10249"/>
                <a:gd name="T106" fmla="*/ 2521 w 10244"/>
                <a:gd name="T107" fmla="*/ 4312 h 10249"/>
                <a:gd name="T108" fmla="*/ 2792 w 10244"/>
                <a:gd name="T109" fmla="*/ 3710 h 10249"/>
                <a:gd name="T110" fmla="*/ 3195 w 10244"/>
                <a:gd name="T111" fmla="*/ 3197 h 10249"/>
                <a:gd name="T112" fmla="*/ 3709 w 10244"/>
                <a:gd name="T113" fmla="*/ 2793 h 10249"/>
                <a:gd name="T114" fmla="*/ 4310 w 10244"/>
                <a:gd name="T115" fmla="*/ 2521 h 10249"/>
                <a:gd name="T116" fmla="*/ 4979 w 10244"/>
                <a:gd name="T117" fmla="*/ 2402 h 10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244" h="10249">
                  <a:moveTo>
                    <a:pt x="6037" y="1022"/>
                  </a:moveTo>
                  <a:lnTo>
                    <a:pt x="6084" y="1032"/>
                  </a:lnTo>
                  <a:lnTo>
                    <a:pt x="6130" y="1044"/>
                  </a:lnTo>
                  <a:lnTo>
                    <a:pt x="6177" y="1056"/>
                  </a:lnTo>
                  <a:lnTo>
                    <a:pt x="6223" y="1068"/>
                  </a:lnTo>
                  <a:lnTo>
                    <a:pt x="6269" y="1081"/>
                  </a:lnTo>
                  <a:lnTo>
                    <a:pt x="6315" y="1094"/>
                  </a:lnTo>
                  <a:lnTo>
                    <a:pt x="6360" y="1108"/>
                  </a:lnTo>
                  <a:lnTo>
                    <a:pt x="6406" y="1122"/>
                  </a:lnTo>
                  <a:lnTo>
                    <a:pt x="6451" y="1137"/>
                  </a:lnTo>
                  <a:lnTo>
                    <a:pt x="6496" y="1152"/>
                  </a:lnTo>
                  <a:lnTo>
                    <a:pt x="6540" y="1169"/>
                  </a:lnTo>
                  <a:lnTo>
                    <a:pt x="6585" y="1185"/>
                  </a:lnTo>
                  <a:lnTo>
                    <a:pt x="6629" y="1201"/>
                  </a:lnTo>
                  <a:lnTo>
                    <a:pt x="6673" y="1219"/>
                  </a:lnTo>
                  <a:lnTo>
                    <a:pt x="6717" y="1237"/>
                  </a:lnTo>
                  <a:lnTo>
                    <a:pt x="6760" y="1255"/>
                  </a:lnTo>
                  <a:lnTo>
                    <a:pt x="6804" y="1274"/>
                  </a:lnTo>
                  <a:lnTo>
                    <a:pt x="6847" y="1292"/>
                  </a:lnTo>
                  <a:lnTo>
                    <a:pt x="6889" y="1313"/>
                  </a:lnTo>
                  <a:lnTo>
                    <a:pt x="6932" y="1332"/>
                  </a:lnTo>
                  <a:lnTo>
                    <a:pt x="6973" y="1353"/>
                  </a:lnTo>
                  <a:lnTo>
                    <a:pt x="7015" y="1374"/>
                  </a:lnTo>
                  <a:lnTo>
                    <a:pt x="7057" y="1396"/>
                  </a:lnTo>
                  <a:lnTo>
                    <a:pt x="7098" y="1417"/>
                  </a:lnTo>
                  <a:lnTo>
                    <a:pt x="7140" y="1440"/>
                  </a:lnTo>
                  <a:lnTo>
                    <a:pt x="7181" y="1463"/>
                  </a:lnTo>
                  <a:lnTo>
                    <a:pt x="7221" y="1486"/>
                  </a:lnTo>
                  <a:lnTo>
                    <a:pt x="7262" y="1509"/>
                  </a:lnTo>
                  <a:lnTo>
                    <a:pt x="7342" y="1559"/>
                  </a:lnTo>
                  <a:lnTo>
                    <a:pt x="7419" y="1609"/>
                  </a:lnTo>
                  <a:lnTo>
                    <a:pt x="8152" y="898"/>
                  </a:lnTo>
                  <a:lnTo>
                    <a:pt x="9431" y="2220"/>
                  </a:lnTo>
                  <a:lnTo>
                    <a:pt x="8698" y="2930"/>
                  </a:lnTo>
                  <a:lnTo>
                    <a:pt x="8743" y="3006"/>
                  </a:lnTo>
                  <a:lnTo>
                    <a:pt x="8787" y="3084"/>
                  </a:lnTo>
                  <a:lnTo>
                    <a:pt x="8829" y="3162"/>
                  </a:lnTo>
                  <a:lnTo>
                    <a:pt x="8870" y="3241"/>
                  </a:lnTo>
                  <a:lnTo>
                    <a:pt x="8909" y="3321"/>
                  </a:lnTo>
                  <a:lnTo>
                    <a:pt x="8947" y="3401"/>
                  </a:lnTo>
                  <a:lnTo>
                    <a:pt x="8983" y="3483"/>
                  </a:lnTo>
                  <a:lnTo>
                    <a:pt x="9016" y="3566"/>
                  </a:lnTo>
                  <a:lnTo>
                    <a:pt x="9048" y="3650"/>
                  </a:lnTo>
                  <a:lnTo>
                    <a:pt x="9079" y="3734"/>
                  </a:lnTo>
                  <a:lnTo>
                    <a:pt x="9107" y="3819"/>
                  </a:lnTo>
                  <a:lnTo>
                    <a:pt x="9135" y="3906"/>
                  </a:lnTo>
                  <a:lnTo>
                    <a:pt x="9160" y="3992"/>
                  </a:lnTo>
                  <a:lnTo>
                    <a:pt x="9183" y="4080"/>
                  </a:lnTo>
                  <a:lnTo>
                    <a:pt x="9205" y="4168"/>
                  </a:lnTo>
                  <a:lnTo>
                    <a:pt x="9224" y="4257"/>
                  </a:lnTo>
                  <a:lnTo>
                    <a:pt x="10244" y="4272"/>
                  </a:lnTo>
                  <a:lnTo>
                    <a:pt x="10219" y="6111"/>
                  </a:lnTo>
                  <a:lnTo>
                    <a:pt x="9199" y="6097"/>
                  </a:lnTo>
                  <a:lnTo>
                    <a:pt x="9177" y="6185"/>
                  </a:lnTo>
                  <a:lnTo>
                    <a:pt x="9153" y="6273"/>
                  </a:lnTo>
                  <a:lnTo>
                    <a:pt x="9127" y="6360"/>
                  </a:lnTo>
                  <a:lnTo>
                    <a:pt x="9099" y="6446"/>
                  </a:lnTo>
                  <a:lnTo>
                    <a:pt x="9071" y="6531"/>
                  </a:lnTo>
                  <a:lnTo>
                    <a:pt x="9039" y="6616"/>
                  </a:lnTo>
                  <a:lnTo>
                    <a:pt x="9006" y="6699"/>
                  </a:lnTo>
                  <a:lnTo>
                    <a:pt x="8971" y="6782"/>
                  </a:lnTo>
                  <a:lnTo>
                    <a:pt x="8936" y="6864"/>
                  </a:lnTo>
                  <a:lnTo>
                    <a:pt x="8898" y="6945"/>
                  </a:lnTo>
                  <a:lnTo>
                    <a:pt x="8858" y="7024"/>
                  </a:lnTo>
                  <a:lnTo>
                    <a:pt x="8817" y="7103"/>
                  </a:lnTo>
                  <a:lnTo>
                    <a:pt x="8774" y="7181"/>
                  </a:lnTo>
                  <a:lnTo>
                    <a:pt x="8729" y="7258"/>
                  </a:lnTo>
                  <a:lnTo>
                    <a:pt x="8683" y="7334"/>
                  </a:lnTo>
                  <a:lnTo>
                    <a:pt x="8636" y="7409"/>
                  </a:lnTo>
                  <a:lnTo>
                    <a:pt x="9350" y="8139"/>
                  </a:lnTo>
                  <a:lnTo>
                    <a:pt x="8035" y="9425"/>
                  </a:lnTo>
                  <a:lnTo>
                    <a:pt x="7322" y="8695"/>
                  </a:lnTo>
                  <a:lnTo>
                    <a:pt x="7246" y="8740"/>
                  </a:lnTo>
                  <a:lnTo>
                    <a:pt x="7170" y="8785"/>
                  </a:lnTo>
                  <a:lnTo>
                    <a:pt x="7092" y="8827"/>
                  </a:lnTo>
                  <a:lnTo>
                    <a:pt x="7013" y="8868"/>
                  </a:lnTo>
                  <a:lnTo>
                    <a:pt x="6934" y="8908"/>
                  </a:lnTo>
                  <a:lnTo>
                    <a:pt x="6853" y="8946"/>
                  </a:lnTo>
                  <a:lnTo>
                    <a:pt x="6771" y="8982"/>
                  </a:lnTo>
                  <a:lnTo>
                    <a:pt x="6689" y="9017"/>
                  </a:lnTo>
                  <a:lnTo>
                    <a:pt x="6605" y="9049"/>
                  </a:lnTo>
                  <a:lnTo>
                    <a:pt x="6522" y="9080"/>
                  </a:lnTo>
                  <a:lnTo>
                    <a:pt x="6436" y="9110"/>
                  </a:lnTo>
                  <a:lnTo>
                    <a:pt x="6350" y="9137"/>
                  </a:lnTo>
                  <a:lnTo>
                    <a:pt x="6264" y="9162"/>
                  </a:lnTo>
                  <a:lnTo>
                    <a:pt x="6176" y="9187"/>
                  </a:lnTo>
                  <a:lnTo>
                    <a:pt x="6088" y="9208"/>
                  </a:lnTo>
                  <a:lnTo>
                    <a:pt x="5999" y="9228"/>
                  </a:lnTo>
                  <a:lnTo>
                    <a:pt x="5990" y="10249"/>
                  </a:lnTo>
                  <a:lnTo>
                    <a:pt x="4152" y="10232"/>
                  </a:lnTo>
                  <a:lnTo>
                    <a:pt x="4162" y="9211"/>
                  </a:lnTo>
                  <a:lnTo>
                    <a:pt x="4074" y="9190"/>
                  </a:lnTo>
                  <a:lnTo>
                    <a:pt x="3986" y="9166"/>
                  </a:lnTo>
                  <a:lnTo>
                    <a:pt x="3899" y="9141"/>
                  </a:lnTo>
                  <a:lnTo>
                    <a:pt x="3813" y="9114"/>
                  </a:lnTo>
                  <a:lnTo>
                    <a:pt x="3727" y="9084"/>
                  </a:lnTo>
                  <a:lnTo>
                    <a:pt x="3643" y="9054"/>
                  </a:lnTo>
                  <a:lnTo>
                    <a:pt x="3559" y="9022"/>
                  </a:lnTo>
                  <a:lnTo>
                    <a:pt x="3477" y="8987"/>
                  </a:lnTo>
                  <a:lnTo>
                    <a:pt x="3395" y="8951"/>
                  </a:lnTo>
                  <a:lnTo>
                    <a:pt x="3314" y="8913"/>
                  </a:lnTo>
                  <a:lnTo>
                    <a:pt x="3234" y="8874"/>
                  </a:lnTo>
                  <a:lnTo>
                    <a:pt x="3154" y="8833"/>
                  </a:lnTo>
                  <a:lnTo>
                    <a:pt x="3077" y="8790"/>
                  </a:lnTo>
                  <a:lnTo>
                    <a:pt x="3000" y="8746"/>
                  </a:lnTo>
                  <a:lnTo>
                    <a:pt x="2923" y="8701"/>
                  </a:lnTo>
                  <a:lnTo>
                    <a:pt x="2849" y="8653"/>
                  </a:lnTo>
                  <a:lnTo>
                    <a:pt x="2123" y="9371"/>
                  </a:lnTo>
                  <a:lnTo>
                    <a:pt x="832" y="8062"/>
                  </a:lnTo>
                  <a:lnTo>
                    <a:pt x="1558" y="7344"/>
                  </a:lnTo>
                  <a:lnTo>
                    <a:pt x="1512" y="7268"/>
                  </a:lnTo>
                  <a:lnTo>
                    <a:pt x="1467" y="7191"/>
                  </a:lnTo>
                  <a:lnTo>
                    <a:pt x="1424" y="7115"/>
                  </a:lnTo>
                  <a:lnTo>
                    <a:pt x="1383" y="7036"/>
                  </a:lnTo>
                  <a:lnTo>
                    <a:pt x="1344" y="6956"/>
                  </a:lnTo>
                  <a:lnTo>
                    <a:pt x="1306" y="6875"/>
                  </a:lnTo>
                  <a:lnTo>
                    <a:pt x="1269" y="6793"/>
                  </a:lnTo>
                  <a:lnTo>
                    <a:pt x="1234" y="6711"/>
                  </a:lnTo>
                  <a:lnTo>
                    <a:pt x="1201" y="6628"/>
                  </a:lnTo>
                  <a:lnTo>
                    <a:pt x="1170" y="6543"/>
                  </a:lnTo>
                  <a:lnTo>
                    <a:pt x="1140" y="6458"/>
                  </a:lnTo>
                  <a:lnTo>
                    <a:pt x="1112" y="6372"/>
                  </a:lnTo>
                  <a:lnTo>
                    <a:pt x="1087" y="6286"/>
                  </a:lnTo>
                  <a:lnTo>
                    <a:pt x="1062" y="6198"/>
                  </a:lnTo>
                  <a:lnTo>
                    <a:pt x="1040" y="6110"/>
                  </a:lnTo>
                  <a:lnTo>
                    <a:pt x="1019" y="6022"/>
                  </a:lnTo>
                  <a:lnTo>
                    <a:pt x="0" y="6017"/>
                  </a:lnTo>
                  <a:lnTo>
                    <a:pt x="8" y="4177"/>
                  </a:lnTo>
                  <a:lnTo>
                    <a:pt x="1029" y="4183"/>
                  </a:lnTo>
                  <a:lnTo>
                    <a:pt x="1049" y="4093"/>
                  </a:lnTo>
                  <a:lnTo>
                    <a:pt x="1073" y="4005"/>
                  </a:lnTo>
                  <a:lnTo>
                    <a:pt x="1097" y="3918"/>
                  </a:lnTo>
                  <a:lnTo>
                    <a:pt x="1124" y="3832"/>
                  </a:lnTo>
                  <a:lnTo>
                    <a:pt x="1152" y="3746"/>
                  </a:lnTo>
                  <a:lnTo>
                    <a:pt x="1183" y="3662"/>
                  </a:lnTo>
                  <a:lnTo>
                    <a:pt x="1215" y="3579"/>
                  </a:lnTo>
                  <a:lnTo>
                    <a:pt x="1248" y="3496"/>
                  </a:lnTo>
                  <a:lnTo>
                    <a:pt x="1284" y="3413"/>
                  </a:lnTo>
                  <a:lnTo>
                    <a:pt x="1322" y="3332"/>
                  </a:lnTo>
                  <a:lnTo>
                    <a:pt x="1361" y="3252"/>
                  </a:lnTo>
                  <a:lnTo>
                    <a:pt x="1401" y="3172"/>
                  </a:lnTo>
                  <a:lnTo>
                    <a:pt x="1443" y="3094"/>
                  </a:lnTo>
                  <a:lnTo>
                    <a:pt x="1487" y="3016"/>
                  </a:lnTo>
                  <a:lnTo>
                    <a:pt x="1532" y="2941"/>
                  </a:lnTo>
                  <a:lnTo>
                    <a:pt x="1579" y="2865"/>
                  </a:lnTo>
                  <a:lnTo>
                    <a:pt x="859" y="2141"/>
                  </a:lnTo>
                  <a:lnTo>
                    <a:pt x="2162" y="843"/>
                  </a:lnTo>
                  <a:lnTo>
                    <a:pt x="2881" y="1568"/>
                  </a:lnTo>
                  <a:lnTo>
                    <a:pt x="2956" y="1521"/>
                  </a:lnTo>
                  <a:lnTo>
                    <a:pt x="3033" y="1476"/>
                  </a:lnTo>
                  <a:lnTo>
                    <a:pt x="3110" y="1433"/>
                  </a:lnTo>
                  <a:lnTo>
                    <a:pt x="3189" y="1391"/>
                  </a:lnTo>
                  <a:lnTo>
                    <a:pt x="3268" y="1351"/>
                  </a:lnTo>
                  <a:lnTo>
                    <a:pt x="3349" y="1312"/>
                  </a:lnTo>
                  <a:lnTo>
                    <a:pt x="3429" y="1275"/>
                  </a:lnTo>
                  <a:lnTo>
                    <a:pt x="3512" y="1240"/>
                  </a:lnTo>
                  <a:lnTo>
                    <a:pt x="3595" y="1206"/>
                  </a:lnTo>
                  <a:lnTo>
                    <a:pt x="3679" y="1175"/>
                  </a:lnTo>
                  <a:lnTo>
                    <a:pt x="3764" y="1145"/>
                  </a:lnTo>
                  <a:lnTo>
                    <a:pt x="3849" y="1116"/>
                  </a:lnTo>
                  <a:lnTo>
                    <a:pt x="3936" y="1090"/>
                  </a:lnTo>
                  <a:lnTo>
                    <a:pt x="4023" y="1065"/>
                  </a:lnTo>
                  <a:lnTo>
                    <a:pt x="4110" y="1043"/>
                  </a:lnTo>
                  <a:lnTo>
                    <a:pt x="4199" y="1022"/>
                  </a:lnTo>
                  <a:lnTo>
                    <a:pt x="4199" y="0"/>
                  </a:lnTo>
                  <a:lnTo>
                    <a:pt x="6037" y="0"/>
                  </a:lnTo>
                  <a:lnTo>
                    <a:pt x="6037" y="1022"/>
                  </a:lnTo>
                  <a:close/>
                  <a:moveTo>
                    <a:pt x="5118" y="2399"/>
                  </a:moveTo>
                  <a:lnTo>
                    <a:pt x="5258" y="2402"/>
                  </a:lnTo>
                  <a:lnTo>
                    <a:pt x="5396" y="2412"/>
                  </a:lnTo>
                  <a:lnTo>
                    <a:pt x="5532" y="2430"/>
                  </a:lnTo>
                  <a:lnTo>
                    <a:pt x="5666" y="2454"/>
                  </a:lnTo>
                  <a:lnTo>
                    <a:pt x="5798" y="2484"/>
                  </a:lnTo>
                  <a:lnTo>
                    <a:pt x="5926" y="2521"/>
                  </a:lnTo>
                  <a:lnTo>
                    <a:pt x="6053" y="2564"/>
                  </a:lnTo>
                  <a:lnTo>
                    <a:pt x="6176" y="2613"/>
                  </a:lnTo>
                  <a:lnTo>
                    <a:pt x="6297" y="2667"/>
                  </a:lnTo>
                  <a:lnTo>
                    <a:pt x="6414" y="2728"/>
                  </a:lnTo>
                  <a:lnTo>
                    <a:pt x="6528" y="2793"/>
                  </a:lnTo>
                  <a:lnTo>
                    <a:pt x="6638" y="2864"/>
                  </a:lnTo>
                  <a:lnTo>
                    <a:pt x="6744" y="2940"/>
                  </a:lnTo>
                  <a:lnTo>
                    <a:pt x="6848" y="3021"/>
                  </a:lnTo>
                  <a:lnTo>
                    <a:pt x="6946" y="3106"/>
                  </a:lnTo>
                  <a:lnTo>
                    <a:pt x="7041" y="3197"/>
                  </a:lnTo>
                  <a:lnTo>
                    <a:pt x="7131" y="3291"/>
                  </a:lnTo>
                  <a:lnTo>
                    <a:pt x="7216" y="3389"/>
                  </a:lnTo>
                  <a:lnTo>
                    <a:pt x="7297" y="3493"/>
                  </a:lnTo>
                  <a:lnTo>
                    <a:pt x="7372" y="3599"/>
                  </a:lnTo>
                  <a:lnTo>
                    <a:pt x="7443" y="3710"/>
                  </a:lnTo>
                  <a:lnTo>
                    <a:pt x="7508" y="3823"/>
                  </a:lnTo>
                  <a:lnTo>
                    <a:pt x="7569" y="3941"/>
                  </a:lnTo>
                  <a:lnTo>
                    <a:pt x="7623" y="4062"/>
                  </a:lnTo>
                  <a:lnTo>
                    <a:pt x="7672" y="4185"/>
                  </a:lnTo>
                  <a:lnTo>
                    <a:pt x="7715" y="4312"/>
                  </a:lnTo>
                  <a:lnTo>
                    <a:pt x="7752" y="4441"/>
                  </a:lnTo>
                  <a:lnTo>
                    <a:pt x="7781" y="4573"/>
                  </a:lnTo>
                  <a:lnTo>
                    <a:pt x="7806" y="4707"/>
                  </a:lnTo>
                  <a:lnTo>
                    <a:pt x="7823" y="4843"/>
                  </a:lnTo>
                  <a:lnTo>
                    <a:pt x="7833" y="4981"/>
                  </a:lnTo>
                  <a:lnTo>
                    <a:pt x="7836" y="5121"/>
                  </a:lnTo>
                  <a:lnTo>
                    <a:pt x="7833" y="5261"/>
                  </a:lnTo>
                  <a:lnTo>
                    <a:pt x="7823" y="5399"/>
                  </a:lnTo>
                  <a:lnTo>
                    <a:pt x="7806" y="5535"/>
                  </a:lnTo>
                  <a:lnTo>
                    <a:pt x="7781" y="5669"/>
                  </a:lnTo>
                  <a:lnTo>
                    <a:pt x="7752" y="5801"/>
                  </a:lnTo>
                  <a:lnTo>
                    <a:pt x="7715" y="5930"/>
                  </a:lnTo>
                  <a:lnTo>
                    <a:pt x="7672" y="6057"/>
                  </a:lnTo>
                  <a:lnTo>
                    <a:pt x="7623" y="6181"/>
                  </a:lnTo>
                  <a:lnTo>
                    <a:pt x="7569" y="6301"/>
                  </a:lnTo>
                  <a:lnTo>
                    <a:pt x="7508" y="6418"/>
                  </a:lnTo>
                  <a:lnTo>
                    <a:pt x="7443" y="6532"/>
                  </a:lnTo>
                  <a:lnTo>
                    <a:pt x="7372" y="6643"/>
                  </a:lnTo>
                  <a:lnTo>
                    <a:pt x="7297" y="6749"/>
                  </a:lnTo>
                  <a:lnTo>
                    <a:pt x="7216" y="6852"/>
                  </a:lnTo>
                  <a:lnTo>
                    <a:pt x="7131" y="6951"/>
                  </a:lnTo>
                  <a:lnTo>
                    <a:pt x="7041" y="7046"/>
                  </a:lnTo>
                  <a:lnTo>
                    <a:pt x="6946" y="7136"/>
                  </a:lnTo>
                  <a:lnTo>
                    <a:pt x="6848" y="7221"/>
                  </a:lnTo>
                  <a:lnTo>
                    <a:pt x="6744" y="7302"/>
                  </a:lnTo>
                  <a:lnTo>
                    <a:pt x="6638" y="7378"/>
                  </a:lnTo>
                  <a:lnTo>
                    <a:pt x="6528" y="7448"/>
                  </a:lnTo>
                  <a:lnTo>
                    <a:pt x="6414" y="7514"/>
                  </a:lnTo>
                  <a:lnTo>
                    <a:pt x="6297" y="7574"/>
                  </a:lnTo>
                  <a:lnTo>
                    <a:pt x="6176" y="7629"/>
                  </a:lnTo>
                  <a:lnTo>
                    <a:pt x="6053" y="7678"/>
                  </a:lnTo>
                  <a:lnTo>
                    <a:pt x="5926" y="7721"/>
                  </a:lnTo>
                  <a:lnTo>
                    <a:pt x="5798" y="7758"/>
                  </a:lnTo>
                  <a:lnTo>
                    <a:pt x="5666" y="7787"/>
                  </a:lnTo>
                  <a:lnTo>
                    <a:pt x="5532" y="7812"/>
                  </a:lnTo>
                  <a:lnTo>
                    <a:pt x="5396" y="7829"/>
                  </a:lnTo>
                  <a:lnTo>
                    <a:pt x="5258" y="7839"/>
                  </a:lnTo>
                  <a:lnTo>
                    <a:pt x="5118" y="7842"/>
                  </a:lnTo>
                  <a:lnTo>
                    <a:pt x="4979" y="7839"/>
                  </a:lnTo>
                  <a:lnTo>
                    <a:pt x="4841" y="7829"/>
                  </a:lnTo>
                  <a:lnTo>
                    <a:pt x="4704" y="7812"/>
                  </a:lnTo>
                  <a:lnTo>
                    <a:pt x="4571" y="7787"/>
                  </a:lnTo>
                  <a:lnTo>
                    <a:pt x="4439" y="7758"/>
                  </a:lnTo>
                  <a:lnTo>
                    <a:pt x="4310" y="7721"/>
                  </a:lnTo>
                  <a:lnTo>
                    <a:pt x="4183" y="7678"/>
                  </a:lnTo>
                  <a:lnTo>
                    <a:pt x="4059" y="7629"/>
                  </a:lnTo>
                  <a:lnTo>
                    <a:pt x="3940" y="7574"/>
                  </a:lnTo>
                  <a:lnTo>
                    <a:pt x="3822" y="7514"/>
                  </a:lnTo>
                  <a:lnTo>
                    <a:pt x="3709" y="7448"/>
                  </a:lnTo>
                  <a:lnTo>
                    <a:pt x="3598" y="7378"/>
                  </a:lnTo>
                  <a:lnTo>
                    <a:pt x="3492" y="7302"/>
                  </a:lnTo>
                  <a:lnTo>
                    <a:pt x="3389" y="7221"/>
                  </a:lnTo>
                  <a:lnTo>
                    <a:pt x="3290" y="7136"/>
                  </a:lnTo>
                  <a:lnTo>
                    <a:pt x="3195" y="7046"/>
                  </a:lnTo>
                  <a:lnTo>
                    <a:pt x="3105" y="6951"/>
                  </a:lnTo>
                  <a:lnTo>
                    <a:pt x="3020" y="6852"/>
                  </a:lnTo>
                  <a:lnTo>
                    <a:pt x="2940" y="6749"/>
                  </a:lnTo>
                  <a:lnTo>
                    <a:pt x="2864" y="6643"/>
                  </a:lnTo>
                  <a:lnTo>
                    <a:pt x="2792" y="6532"/>
                  </a:lnTo>
                  <a:lnTo>
                    <a:pt x="2727" y="6418"/>
                  </a:lnTo>
                  <a:lnTo>
                    <a:pt x="2668" y="6301"/>
                  </a:lnTo>
                  <a:lnTo>
                    <a:pt x="2612" y="6181"/>
                  </a:lnTo>
                  <a:lnTo>
                    <a:pt x="2564" y="6057"/>
                  </a:lnTo>
                  <a:lnTo>
                    <a:pt x="2521" y="5930"/>
                  </a:lnTo>
                  <a:lnTo>
                    <a:pt x="2485" y="5801"/>
                  </a:lnTo>
                  <a:lnTo>
                    <a:pt x="2455" y="5669"/>
                  </a:lnTo>
                  <a:lnTo>
                    <a:pt x="2430" y="5535"/>
                  </a:lnTo>
                  <a:lnTo>
                    <a:pt x="2413" y="5399"/>
                  </a:lnTo>
                  <a:lnTo>
                    <a:pt x="2403" y="5261"/>
                  </a:lnTo>
                  <a:lnTo>
                    <a:pt x="2400" y="5121"/>
                  </a:lnTo>
                  <a:lnTo>
                    <a:pt x="2403" y="4981"/>
                  </a:lnTo>
                  <a:lnTo>
                    <a:pt x="2413" y="4843"/>
                  </a:lnTo>
                  <a:lnTo>
                    <a:pt x="2430" y="4707"/>
                  </a:lnTo>
                  <a:lnTo>
                    <a:pt x="2455" y="4573"/>
                  </a:lnTo>
                  <a:lnTo>
                    <a:pt x="2485" y="4441"/>
                  </a:lnTo>
                  <a:lnTo>
                    <a:pt x="2521" y="4312"/>
                  </a:lnTo>
                  <a:lnTo>
                    <a:pt x="2564" y="4185"/>
                  </a:lnTo>
                  <a:lnTo>
                    <a:pt x="2612" y="4062"/>
                  </a:lnTo>
                  <a:lnTo>
                    <a:pt x="2668" y="3941"/>
                  </a:lnTo>
                  <a:lnTo>
                    <a:pt x="2727" y="3823"/>
                  </a:lnTo>
                  <a:lnTo>
                    <a:pt x="2792" y="3710"/>
                  </a:lnTo>
                  <a:lnTo>
                    <a:pt x="2864" y="3599"/>
                  </a:lnTo>
                  <a:lnTo>
                    <a:pt x="2940" y="3493"/>
                  </a:lnTo>
                  <a:lnTo>
                    <a:pt x="3020" y="3389"/>
                  </a:lnTo>
                  <a:lnTo>
                    <a:pt x="3105" y="3291"/>
                  </a:lnTo>
                  <a:lnTo>
                    <a:pt x="3195" y="3197"/>
                  </a:lnTo>
                  <a:lnTo>
                    <a:pt x="3290" y="3106"/>
                  </a:lnTo>
                  <a:lnTo>
                    <a:pt x="3389" y="3021"/>
                  </a:lnTo>
                  <a:lnTo>
                    <a:pt x="3492" y="2940"/>
                  </a:lnTo>
                  <a:lnTo>
                    <a:pt x="3598" y="2864"/>
                  </a:lnTo>
                  <a:lnTo>
                    <a:pt x="3709" y="2793"/>
                  </a:lnTo>
                  <a:lnTo>
                    <a:pt x="3822" y="2728"/>
                  </a:lnTo>
                  <a:lnTo>
                    <a:pt x="3940" y="2667"/>
                  </a:lnTo>
                  <a:lnTo>
                    <a:pt x="4059" y="2613"/>
                  </a:lnTo>
                  <a:lnTo>
                    <a:pt x="4183" y="2564"/>
                  </a:lnTo>
                  <a:lnTo>
                    <a:pt x="4310" y="2521"/>
                  </a:lnTo>
                  <a:lnTo>
                    <a:pt x="4439" y="2484"/>
                  </a:lnTo>
                  <a:lnTo>
                    <a:pt x="4571" y="2454"/>
                  </a:lnTo>
                  <a:lnTo>
                    <a:pt x="4704" y="2430"/>
                  </a:lnTo>
                  <a:lnTo>
                    <a:pt x="4841" y="2412"/>
                  </a:lnTo>
                  <a:lnTo>
                    <a:pt x="4979" y="2402"/>
                  </a:lnTo>
                  <a:lnTo>
                    <a:pt x="5118" y="239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wrap="square" lIns="91440" tIns="45720" rIns="91440" bIns="45720" anchor="ctr">
              <a:normAutofit fontScale="100000"/>
            </a:bodyPr>
            <a:lstStyle/>
            <a:p>
              <a:pPr algn="ctr"/>
              <a:endParaRPr>
                <a:latin typeface="Arial"/>
                <a:ea typeface="Microsoft YaHei"/>
                <a:cs typeface="微软雅黑"/>
                <a:sym typeface="Arial"/>
              </a:endParaRPr>
            </a:p>
          </p:txBody>
        </p:sp>
        <p:sp>
          <p:nvSpPr>
            <p:cNvPr id="422" name="íṥḻiḑè"/>
            <p:cNvSpPr/>
            <p:nvPr/>
          </p:nvSpPr>
          <p:spPr bwMode="auto">
            <a:xfrm rot="0" flipH="false" flipV="false">
              <a:off x="4929913" y="3602937"/>
              <a:ext cx="1184303" cy="1185460"/>
            </a:xfrm>
            <a:custGeom>
              <a:avLst/>
              <a:gdLst>
                <a:gd name="T0" fmla="*/ 6223 w 10244"/>
                <a:gd name="T1" fmla="*/ 1068 h 10249"/>
                <a:gd name="T2" fmla="*/ 6451 w 10244"/>
                <a:gd name="T3" fmla="*/ 1137 h 10249"/>
                <a:gd name="T4" fmla="*/ 6673 w 10244"/>
                <a:gd name="T5" fmla="*/ 1219 h 10249"/>
                <a:gd name="T6" fmla="*/ 6889 w 10244"/>
                <a:gd name="T7" fmla="*/ 1313 h 10249"/>
                <a:gd name="T8" fmla="*/ 7098 w 10244"/>
                <a:gd name="T9" fmla="*/ 1417 h 10249"/>
                <a:gd name="T10" fmla="*/ 7342 w 10244"/>
                <a:gd name="T11" fmla="*/ 1559 h 10249"/>
                <a:gd name="T12" fmla="*/ 8743 w 10244"/>
                <a:gd name="T13" fmla="*/ 3006 h 10249"/>
                <a:gd name="T14" fmla="*/ 8947 w 10244"/>
                <a:gd name="T15" fmla="*/ 3401 h 10249"/>
                <a:gd name="T16" fmla="*/ 9107 w 10244"/>
                <a:gd name="T17" fmla="*/ 3819 h 10249"/>
                <a:gd name="T18" fmla="*/ 9224 w 10244"/>
                <a:gd name="T19" fmla="*/ 4257 h 10249"/>
                <a:gd name="T20" fmla="*/ 9153 w 10244"/>
                <a:gd name="T21" fmla="*/ 6273 h 10249"/>
                <a:gd name="T22" fmla="*/ 9006 w 10244"/>
                <a:gd name="T23" fmla="*/ 6699 h 10249"/>
                <a:gd name="T24" fmla="*/ 8817 w 10244"/>
                <a:gd name="T25" fmla="*/ 7103 h 10249"/>
                <a:gd name="T26" fmla="*/ 9350 w 10244"/>
                <a:gd name="T27" fmla="*/ 8139 h 10249"/>
                <a:gd name="T28" fmla="*/ 7092 w 10244"/>
                <a:gd name="T29" fmla="*/ 8827 h 10249"/>
                <a:gd name="T30" fmla="*/ 6689 w 10244"/>
                <a:gd name="T31" fmla="*/ 9017 h 10249"/>
                <a:gd name="T32" fmla="*/ 6264 w 10244"/>
                <a:gd name="T33" fmla="*/ 9162 h 10249"/>
                <a:gd name="T34" fmla="*/ 4152 w 10244"/>
                <a:gd name="T35" fmla="*/ 10232 h 10249"/>
                <a:gd name="T36" fmla="*/ 3813 w 10244"/>
                <a:gd name="T37" fmla="*/ 9114 h 10249"/>
                <a:gd name="T38" fmla="*/ 3395 w 10244"/>
                <a:gd name="T39" fmla="*/ 8951 h 10249"/>
                <a:gd name="T40" fmla="*/ 3000 w 10244"/>
                <a:gd name="T41" fmla="*/ 8746 h 10249"/>
                <a:gd name="T42" fmla="*/ 1558 w 10244"/>
                <a:gd name="T43" fmla="*/ 7344 h 10249"/>
                <a:gd name="T44" fmla="*/ 1344 w 10244"/>
                <a:gd name="T45" fmla="*/ 6956 h 10249"/>
                <a:gd name="T46" fmla="*/ 1170 w 10244"/>
                <a:gd name="T47" fmla="*/ 6543 h 10249"/>
                <a:gd name="T48" fmla="*/ 1040 w 10244"/>
                <a:gd name="T49" fmla="*/ 6110 h 10249"/>
                <a:gd name="T50" fmla="*/ 1049 w 10244"/>
                <a:gd name="T51" fmla="*/ 4093 h 10249"/>
                <a:gd name="T52" fmla="*/ 1183 w 10244"/>
                <a:gd name="T53" fmla="*/ 3662 h 10249"/>
                <a:gd name="T54" fmla="*/ 1361 w 10244"/>
                <a:gd name="T55" fmla="*/ 3252 h 10249"/>
                <a:gd name="T56" fmla="*/ 1579 w 10244"/>
                <a:gd name="T57" fmla="*/ 2865 h 10249"/>
                <a:gd name="T58" fmla="*/ 3033 w 10244"/>
                <a:gd name="T59" fmla="*/ 1476 h 10249"/>
                <a:gd name="T60" fmla="*/ 3429 w 10244"/>
                <a:gd name="T61" fmla="*/ 1275 h 10249"/>
                <a:gd name="T62" fmla="*/ 3849 w 10244"/>
                <a:gd name="T63" fmla="*/ 1116 h 10249"/>
                <a:gd name="T64" fmla="*/ 4199 w 10244"/>
                <a:gd name="T65" fmla="*/ 0 h 10249"/>
                <a:gd name="T66" fmla="*/ 5396 w 10244"/>
                <a:gd name="T67" fmla="*/ 2412 h 10249"/>
                <a:gd name="T68" fmla="*/ 6053 w 10244"/>
                <a:gd name="T69" fmla="*/ 2564 h 10249"/>
                <a:gd name="T70" fmla="*/ 6638 w 10244"/>
                <a:gd name="T71" fmla="*/ 2864 h 10249"/>
                <a:gd name="T72" fmla="*/ 7131 w 10244"/>
                <a:gd name="T73" fmla="*/ 3291 h 10249"/>
                <a:gd name="T74" fmla="*/ 7508 w 10244"/>
                <a:gd name="T75" fmla="*/ 3823 h 10249"/>
                <a:gd name="T76" fmla="*/ 7752 w 10244"/>
                <a:gd name="T77" fmla="*/ 4441 h 10249"/>
                <a:gd name="T78" fmla="*/ 7836 w 10244"/>
                <a:gd name="T79" fmla="*/ 5121 h 10249"/>
                <a:gd name="T80" fmla="*/ 7752 w 10244"/>
                <a:gd name="T81" fmla="*/ 5801 h 10249"/>
                <a:gd name="T82" fmla="*/ 7508 w 10244"/>
                <a:gd name="T83" fmla="*/ 6418 h 10249"/>
                <a:gd name="T84" fmla="*/ 7131 w 10244"/>
                <a:gd name="T85" fmla="*/ 6951 h 10249"/>
                <a:gd name="T86" fmla="*/ 6638 w 10244"/>
                <a:gd name="T87" fmla="*/ 7378 h 10249"/>
                <a:gd name="T88" fmla="*/ 6053 w 10244"/>
                <a:gd name="T89" fmla="*/ 7678 h 10249"/>
                <a:gd name="T90" fmla="*/ 5396 w 10244"/>
                <a:gd name="T91" fmla="*/ 7829 h 10249"/>
                <a:gd name="T92" fmla="*/ 4704 w 10244"/>
                <a:gd name="T93" fmla="*/ 7812 h 10249"/>
                <a:gd name="T94" fmla="*/ 4059 w 10244"/>
                <a:gd name="T95" fmla="*/ 7629 h 10249"/>
                <a:gd name="T96" fmla="*/ 3492 w 10244"/>
                <a:gd name="T97" fmla="*/ 7302 h 10249"/>
                <a:gd name="T98" fmla="*/ 3020 w 10244"/>
                <a:gd name="T99" fmla="*/ 6852 h 10249"/>
                <a:gd name="T100" fmla="*/ 2668 w 10244"/>
                <a:gd name="T101" fmla="*/ 6301 h 10249"/>
                <a:gd name="T102" fmla="*/ 2455 w 10244"/>
                <a:gd name="T103" fmla="*/ 5669 h 10249"/>
                <a:gd name="T104" fmla="*/ 2403 w 10244"/>
                <a:gd name="T105" fmla="*/ 4981 h 10249"/>
                <a:gd name="T106" fmla="*/ 2521 w 10244"/>
                <a:gd name="T107" fmla="*/ 4312 h 10249"/>
                <a:gd name="T108" fmla="*/ 2792 w 10244"/>
                <a:gd name="T109" fmla="*/ 3710 h 10249"/>
                <a:gd name="T110" fmla="*/ 3195 w 10244"/>
                <a:gd name="T111" fmla="*/ 3197 h 10249"/>
                <a:gd name="T112" fmla="*/ 3709 w 10244"/>
                <a:gd name="T113" fmla="*/ 2793 h 10249"/>
                <a:gd name="T114" fmla="*/ 4310 w 10244"/>
                <a:gd name="T115" fmla="*/ 2521 h 10249"/>
                <a:gd name="T116" fmla="*/ 4979 w 10244"/>
                <a:gd name="T117" fmla="*/ 2402 h 10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244" h="10249">
                  <a:moveTo>
                    <a:pt x="6037" y="1022"/>
                  </a:moveTo>
                  <a:lnTo>
                    <a:pt x="6084" y="1032"/>
                  </a:lnTo>
                  <a:lnTo>
                    <a:pt x="6130" y="1044"/>
                  </a:lnTo>
                  <a:lnTo>
                    <a:pt x="6177" y="1056"/>
                  </a:lnTo>
                  <a:lnTo>
                    <a:pt x="6223" y="1068"/>
                  </a:lnTo>
                  <a:lnTo>
                    <a:pt x="6269" y="1081"/>
                  </a:lnTo>
                  <a:lnTo>
                    <a:pt x="6315" y="1094"/>
                  </a:lnTo>
                  <a:lnTo>
                    <a:pt x="6360" y="1108"/>
                  </a:lnTo>
                  <a:lnTo>
                    <a:pt x="6406" y="1122"/>
                  </a:lnTo>
                  <a:lnTo>
                    <a:pt x="6451" y="1137"/>
                  </a:lnTo>
                  <a:lnTo>
                    <a:pt x="6496" y="1152"/>
                  </a:lnTo>
                  <a:lnTo>
                    <a:pt x="6540" y="1169"/>
                  </a:lnTo>
                  <a:lnTo>
                    <a:pt x="6585" y="1185"/>
                  </a:lnTo>
                  <a:lnTo>
                    <a:pt x="6629" y="1201"/>
                  </a:lnTo>
                  <a:lnTo>
                    <a:pt x="6673" y="1219"/>
                  </a:lnTo>
                  <a:lnTo>
                    <a:pt x="6717" y="1237"/>
                  </a:lnTo>
                  <a:lnTo>
                    <a:pt x="6760" y="1255"/>
                  </a:lnTo>
                  <a:lnTo>
                    <a:pt x="6804" y="1274"/>
                  </a:lnTo>
                  <a:lnTo>
                    <a:pt x="6847" y="1292"/>
                  </a:lnTo>
                  <a:lnTo>
                    <a:pt x="6889" y="1313"/>
                  </a:lnTo>
                  <a:lnTo>
                    <a:pt x="6932" y="1332"/>
                  </a:lnTo>
                  <a:lnTo>
                    <a:pt x="6973" y="1353"/>
                  </a:lnTo>
                  <a:lnTo>
                    <a:pt x="7015" y="1374"/>
                  </a:lnTo>
                  <a:lnTo>
                    <a:pt x="7057" y="1396"/>
                  </a:lnTo>
                  <a:lnTo>
                    <a:pt x="7098" y="1417"/>
                  </a:lnTo>
                  <a:lnTo>
                    <a:pt x="7140" y="1440"/>
                  </a:lnTo>
                  <a:lnTo>
                    <a:pt x="7181" y="1463"/>
                  </a:lnTo>
                  <a:lnTo>
                    <a:pt x="7221" y="1486"/>
                  </a:lnTo>
                  <a:lnTo>
                    <a:pt x="7262" y="1509"/>
                  </a:lnTo>
                  <a:lnTo>
                    <a:pt x="7342" y="1559"/>
                  </a:lnTo>
                  <a:lnTo>
                    <a:pt x="7419" y="1609"/>
                  </a:lnTo>
                  <a:lnTo>
                    <a:pt x="8152" y="898"/>
                  </a:lnTo>
                  <a:lnTo>
                    <a:pt x="9431" y="2220"/>
                  </a:lnTo>
                  <a:lnTo>
                    <a:pt x="8698" y="2930"/>
                  </a:lnTo>
                  <a:lnTo>
                    <a:pt x="8743" y="3006"/>
                  </a:lnTo>
                  <a:lnTo>
                    <a:pt x="8787" y="3084"/>
                  </a:lnTo>
                  <a:lnTo>
                    <a:pt x="8829" y="3162"/>
                  </a:lnTo>
                  <a:lnTo>
                    <a:pt x="8870" y="3241"/>
                  </a:lnTo>
                  <a:lnTo>
                    <a:pt x="8909" y="3321"/>
                  </a:lnTo>
                  <a:lnTo>
                    <a:pt x="8947" y="3401"/>
                  </a:lnTo>
                  <a:lnTo>
                    <a:pt x="8983" y="3483"/>
                  </a:lnTo>
                  <a:lnTo>
                    <a:pt x="9016" y="3566"/>
                  </a:lnTo>
                  <a:lnTo>
                    <a:pt x="9048" y="3650"/>
                  </a:lnTo>
                  <a:lnTo>
                    <a:pt x="9079" y="3734"/>
                  </a:lnTo>
                  <a:lnTo>
                    <a:pt x="9107" y="3819"/>
                  </a:lnTo>
                  <a:lnTo>
                    <a:pt x="9135" y="3906"/>
                  </a:lnTo>
                  <a:lnTo>
                    <a:pt x="9160" y="3992"/>
                  </a:lnTo>
                  <a:lnTo>
                    <a:pt x="9183" y="4080"/>
                  </a:lnTo>
                  <a:lnTo>
                    <a:pt x="9205" y="4168"/>
                  </a:lnTo>
                  <a:lnTo>
                    <a:pt x="9224" y="4257"/>
                  </a:lnTo>
                  <a:lnTo>
                    <a:pt x="10244" y="4272"/>
                  </a:lnTo>
                  <a:lnTo>
                    <a:pt x="10219" y="6111"/>
                  </a:lnTo>
                  <a:lnTo>
                    <a:pt x="9199" y="6097"/>
                  </a:lnTo>
                  <a:lnTo>
                    <a:pt x="9177" y="6185"/>
                  </a:lnTo>
                  <a:lnTo>
                    <a:pt x="9153" y="6273"/>
                  </a:lnTo>
                  <a:lnTo>
                    <a:pt x="9127" y="6360"/>
                  </a:lnTo>
                  <a:lnTo>
                    <a:pt x="9099" y="6446"/>
                  </a:lnTo>
                  <a:lnTo>
                    <a:pt x="9071" y="6531"/>
                  </a:lnTo>
                  <a:lnTo>
                    <a:pt x="9039" y="6616"/>
                  </a:lnTo>
                  <a:lnTo>
                    <a:pt x="9006" y="6699"/>
                  </a:lnTo>
                  <a:lnTo>
                    <a:pt x="8971" y="6782"/>
                  </a:lnTo>
                  <a:lnTo>
                    <a:pt x="8936" y="6864"/>
                  </a:lnTo>
                  <a:lnTo>
                    <a:pt x="8898" y="6945"/>
                  </a:lnTo>
                  <a:lnTo>
                    <a:pt x="8858" y="7024"/>
                  </a:lnTo>
                  <a:lnTo>
                    <a:pt x="8817" y="7103"/>
                  </a:lnTo>
                  <a:lnTo>
                    <a:pt x="8774" y="7181"/>
                  </a:lnTo>
                  <a:lnTo>
                    <a:pt x="8729" y="7258"/>
                  </a:lnTo>
                  <a:lnTo>
                    <a:pt x="8683" y="7334"/>
                  </a:lnTo>
                  <a:lnTo>
                    <a:pt x="8636" y="7409"/>
                  </a:lnTo>
                  <a:lnTo>
                    <a:pt x="9350" y="8139"/>
                  </a:lnTo>
                  <a:lnTo>
                    <a:pt x="8035" y="9425"/>
                  </a:lnTo>
                  <a:lnTo>
                    <a:pt x="7322" y="8695"/>
                  </a:lnTo>
                  <a:lnTo>
                    <a:pt x="7246" y="8740"/>
                  </a:lnTo>
                  <a:lnTo>
                    <a:pt x="7170" y="8785"/>
                  </a:lnTo>
                  <a:lnTo>
                    <a:pt x="7092" y="8827"/>
                  </a:lnTo>
                  <a:lnTo>
                    <a:pt x="7013" y="8868"/>
                  </a:lnTo>
                  <a:lnTo>
                    <a:pt x="6934" y="8908"/>
                  </a:lnTo>
                  <a:lnTo>
                    <a:pt x="6853" y="8946"/>
                  </a:lnTo>
                  <a:lnTo>
                    <a:pt x="6771" y="8982"/>
                  </a:lnTo>
                  <a:lnTo>
                    <a:pt x="6689" y="9017"/>
                  </a:lnTo>
                  <a:lnTo>
                    <a:pt x="6605" y="9049"/>
                  </a:lnTo>
                  <a:lnTo>
                    <a:pt x="6522" y="9080"/>
                  </a:lnTo>
                  <a:lnTo>
                    <a:pt x="6436" y="9110"/>
                  </a:lnTo>
                  <a:lnTo>
                    <a:pt x="6350" y="9137"/>
                  </a:lnTo>
                  <a:lnTo>
                    <a:pt x="6264" y="9162"/>
                  </a:lnTo>
                  <a:lnTo>
                    <a:pt x="6176" y="9187"/>
                  </a:lnTo>
                  <a:lnTo>
                    <a:pt x="6088" y="9208"/>
                  </a:lnTo>
                  <a:lnTo>
                    <a:pt x="5999" y="9228"/>
                  </a:lnTo>
                  <a:lnTo>
                    <a:pt x="5990" y="10249"/>
                  </a:lnTo>
                  <a:lnTo>
                    <a:pt x="4152" y="10232"/>
                  </a:lnTo>
                  <a:lnTo>
                    <a:pt x="4162" y="9211"/>
                  </a:lnTo>
                  <a:lnTo>
                    <a:pt x="4074" y="9190"/>
                  </a:lnTo>
                  <a:lnTo>
                    <a:pt x="3986" y="9166"/>
                  </a:lnTo>
                  <a:lnTo>
                    <a:pt x="3899" y="9141"/>
                  </a:lnTo>
                  <a:lnTo>
                    <a:pt x="3813" y="9114"/>
                  </a:lnTo>
                  <a:lnTo>
                    <a:pt x="3727" y="9084"/>
                  </a:lnTo>
                  <a:lnTo>
                    <a:pt x="3643" y="9054"/>
                  </a:lnTo>
                  <a:lnTo>
                    <a:pt x="3559" y="9022"/>
                  </a:lnTo>
                  <a:lnTo>
                    <a:pt x="3477" y="8987"/>
                  </a:lnTo>
                  <a:lnTo>
                    <a:pt x="3395" y="8951"/>
                  </a:lnTo>
                  <a:lnTo>
                    <a:pt x="3314" y="8913"/>
                  </a:lnTo>
                  <a:lnTo>
                    <a:pt x="3234" y="8874"/>
                  </a:lnTo>
                  <a:lnTo>
                    <a:pt x="3154" y="8833"/>
                  </a:lnTo>
                  <a:lnTo>
                    <a:pt x="3077" y="8790"/>
                  </a:lnTo>
                  <a:lnTo>
                    <a:pt x="3000" y="8746"/>
                  </a:lnTo>
                  <a:lnTo>
                    <a:pt x="2923" y="8701"/>
                  </a:lnTo>
                  <a:lnTo>
                    <a:pt x="2849" y="8653"/>
                  </a:lnTo>
                  <a:lnTo>
                    <a:pt x="2123" y="9371"/>
                  </a:lnTo>
                  <a:lnTo>
                    <a:pt x="832" y="8062"/>
                  </a:lnTo>
                  <a:lnTo>
                    <a:pt x="1558" y="7344"/>
                  </a:lnTo>
                  <a:lnTo>
                    <a:pt x="1512" y="7268"/>
                  </a:lnTo>
                  <a:lnTo>
                    <a:pt x="1467" y="7191"/>
                  </a:lnTo>
                  <a:lnTo>
                    <a:pt x="1424" y="7115"/>
                  </a:lnTo>
                  <a:lnTo>
                    <a:pt x="1383" y="7036"/>
                  </a:lnTo>
                  <a:lnTo>
                    <a:pt x="1344" y="6956"/>
                  </a:lnTo>
                  <a:lnTo>
                    <a:pt x="1306" y="6875"/>
                  </a:lnTo>
                  <a:lnTo>
                    <a:pt x="1269" y="6793"/>
                  </a:lnTo>
                  <a:lnTo>
                    <a:pt x="1234" y="6711"/>
                  </a:lnTo>
                  <a:lnTo>
                    <a:pt x="1201" y="6628"/>
                  </a:lnTo>
                  <a:lnTo>
                    <a:pt x="1170" y="6543"/>
                  </a:lnTo>
                  <a:lnTo>
                    <a:pt x="1140" y="6458"/>
                  </a:lnTo>
                  <a:lnTo>
                    <a:pt x="1112" y="6372"/>
                  </a:lnTo>
                  <a:lnTo>
                    <a:pt x="1087" y="6286"/>
                  </a:lnTo>
                  <a:lnTo>
                    <a:pt x="1062" y="6198"/>
                  </a:lnTo>
                  <a:lnTo>
                    <a:pt x="1040" y="6110"/>
                  </a:lnTo>
                  <a:lnTo>
                    <a:pt x="1019" y="6022"/>
                  </a:lnTo>
                  <a:lnTo>
                    <a:pt x="0" y="6017"/>
                  </a:lnTo>
                  <a:lnTo>
                    <a:pt x="8" y="4177"/>
                  </a:lnTo>
                  <a:lnTo>
                    <a:pt x="1029" y="4183"/>
                  </a:lnTo>
                  <a:lnTo>
                    <a:pt x="1049" y="4093"/>
                  </a:lnTo>
                  <a:lnTo>
                    <a:pt x="1073" y="4005"/>
                  </a:lnTo>
                  <a:lnTo>
                    <a:pt x="1097" y="3918"/>
                  </a:lnTo>
                  <a:lnTo>
                    <a:pt x="1124" y="3832"/>
                  </a:lnTo>
                  <a:lnTo>
                    <a:pt x="1152" y="3746"/>
                  </a:lnTo>
                  <a:lnTo>
                    <a:pt x="1183" y="3662"/>
                  </a:lnTo>
                  <a:lnTo>
                    <a:pt x="1215" y="3579"/>
                  </a:lnTo>
                  <a:lnTo>
                    <a:pt x="1248" y="3496"/>
                  </a:lnTo>
                  <a:lnTo>
                    <a:pt x="1284" y="3413"/>
                  </a:lnTo>
                  <a:lnTo>
                    <a:pt x="1322" y="3332"/>
                  </a:lnTo>
                  <a:lnTo>
                    <a:pt x="1361" y="3252"/>
                  </a:lnTo>
                  <a:lnTo>
                    <a:pt x="1401" y="3172"/>
                  </a:lnTo>
                  <a:lnTo>
                    <a:pt x="1443" y="3094"/>
                  </a:lnTo>
                  <a:lnTo>
                    <a:pt x="1487" y="3016"/>
                  </a:lnTo>
                  <a:lnTo>
                    <a:pt x="1532" y="2941"/>
                  </a:lnTo>
                  <a:lnTo>
                    <a:pt x="1579" y="2865"/>
                  </a:lnTo>
                  <a:lnTo>
                    <a:pt x="859" y="2141"/>
                  </a:lnTo>
                  <a:lnTo>
                    <a:pt x="2162" y="843"/>
                  </a:lnTo>
                  <a:lnTo>
                    <a:pt x="2881" y="1568"/>
                  </a:lnTo>
                  <a:lnTo>
                    <a:pt x="2956" y="1521"/>
                  </a:lnTo>
                  <a:lnTo>
                    <a:pt x="3033" y="1476"/>
                  </a:lnTo>
                  <a:lnTo>
                    <a:pt x="3110" y="1433"/>
                  </a:lnTo>
                  <a:lnTo>
                    <a:pt x="3189" y="1391"/>
                  </a:lnTo>
                  <a:lnTo>
                    <a:pt x="3268" y="1351"/>
                  </a:lnTo>
                  <a:lnTo>
                    <a:pt x="3349" y="1312"/>
                  </a:lnTo>
                  <a:lnTo>
                    <a:pt x="3429" y="1275"/>
                  </a:lnTo>
                  <a:lnTo>
                    <a:pt x="3512" y="1240"/>
                  </a:lnTo>
                  <a:lnTo>
                    <a:pt x="3595" y="1206"/>
                  </a:lnTo>
                  <a:lnTo>
                    <a:pt x="3679" y="1175"/>
                  </a:lnTo>
                  <a:lnTo>
                    <a:pt x="3764" y="1145"/>
                  </a:lnTo>
                  <a:lnTo>
                    <a:pt x="3849" y="1116"/>
                  </a:lnTo>
                  <a:lnTo>
                    <a:pt x="3936" y="1090"/>
                  </a:lnTo>
                  <a:lnTo>
                    <a:pt x="4023" y="1065"/>
                  </a:lnTo>
                  <a:lnTo>
                    <a:pt x="4110" y="1043"/>
                  </a:lnTo>
                  <a:lnTo>
                    <a:pt x="4199" y="1022"/>
                  </a:lnTo>
                  <a:lnTo>
                    <a:pt x="4199" y="0"/>
                  </a:lnTo>
                  <a:lnTo>
                    <a:pt x="6037" y="0"/>
                  </a:lnTo>
                  <a:lnTo>
                    <a:pt x="6037" y="1022"/>
                  </a:lnTo>
                  <a:close/>
                  <a:moveTo>
                    <a:pt x="5118" y="2399"/>
                  </a:moveTo>
                  <a:lnTo>
                    <a:pt x="5258" y="2402"/>
                  </a:lnTo>
                  <a:lnTo>
                    <a:pt x="5396" y="2412"/>
                  </a:lnTo>
                  <a:lnTo>
                    <a:pt x="5532" y="2430"/>
                  </a:lnTo>
                  <a:lnTo>
                    <a:pt x="5666" y="2454"/>
                  </a:lnTo>
                  <a:lnTo>
                    <a:pt x="5798" y="2484"/>
                  </a:lnTo>
                  <a:lnTo>
                    <a:pt x="5926" y="2521"/>
                  </a:lnTo>
                  <a:lnTo>
                    <a:pt x="6053" y="2564"/>
                  </a:lnTo>
                  <a:lnTo>
                    <a:pt x="6176" y="2613"/>
                  </a:lnTo>
                  <a:lnTo>
                    <a:pt x="6297" y="2667"/>
                  </a:lnTo>
                  <a:lnTo>
                    <a:pt x="6414" y="2728"/>
                  </a:lnTo>
                  <a:lnTo>
                    <a:pt x="6528" y="2793"/>
                  </a:lnTo>
                  <a:lnTo>
                    <a:pt x="6638" y="2864"/>
                  </a:lnTo>
                  <a:lnTo>
                    <a:pt x="6744" y="2940"/>
                  </a:lnTo>
                  <a:lnTo>
                    <a:pt x="6848" y="3021"/>
                  </a:lnTo>
                  <a:lnTo>
                    <a:pt x="6946" y="3106"/>
                  </a:lnTo>
                  <a:lnTo>
                    <a:pt x="7041" y="3197"/>
                  </a:lnTo>
                  <a:lnTo>
                    <a:pt x="7131" y="3291"/>
                  </a:lnTo>
                  <a:lnTo>
                    <a:pt x="7216" y="3389"/>
                  </a:lnTo>
                  <a:lnTo>
                    <a:pt x="7297" y="3493"/>
                  </a:lnTo>
                  <a:lnTo>
                    <a:pt x="7372" y="3599"/>
                  </a:lnTo>
                  <a:lnTo>
                    <a:pt x="7443" y="3710"/>
                  </a:lnTo>
                  <a:lnTo>
                    <a:pt x="7508" y="3823"/>
                  </a:lnTo>
                  <a:lnTo>
                    <a:pt x="7569" y="3941"/>
                  </a:lnTo>
                  <a:lnTo>
                    <a:pt x="7623" y="4062"/>
                  </a:lnTo>
                  <a:lnTo>
                    <a:pt x="7672" y="4185"/>
                  </a:lnTo>
                  <a:lnTo>
                    <a:pt x="7715" y="4312"/>
                  </a:lnTo>
                  <a:lnTo>
                    <a:pt x="7752" y="4441"/>
                  </a:lnTo>
                  <a:lnTo>
                    <a:pt x="7781" y="4573"/>
                  </a:lnTo>
                  <a:lnTo>
                    <a:pt x="7806" y="4707"/>
                  </a:lnTo>
                  <a:lnTo>
                    <a:pt x="7823" y="4843"/>
                  </a:lnTo>
                  <a:lnTo>
                    <a:pt x="7833" y="4981"/>
                  </a:lnTo>
                  <a:lnTo>
                    <a:pt x="7836" y="5121"/>
                  </a:lnTo>
                  <a:lnTo>
                    <a:pt x="7833" y="5261"/>
                  </a:lnTo>
                  <a:lnTo>
                    <a:pt x="7823" y="5399"/>
                  </a:lnTo>
                  <a:lnTo>
                    <a:pt x="7806" y="5535"/>
                  </a:lnTo>
                  <a:lnTo>
                    <a:pt x="7781" y="5669"/>
                  </a:lnTo>
                  <a:lnTo>
                    <a:pt x="7752" y="5801"/>
                  </a:lnTo>
                  <a:lnTo>
                    <a:pt x="7715" y="5930"/>
                  </a:lnTo>
                  <a:lnTo>
                    <a:pt x="7672" y="6057"/>
                  </a:lnTo>
                  <a:lnTo>
                    <a:pt x="7623" y="6181"/>
                  </a:lnTo>
                  <a:lnTo>
                    <a:pt x="7569" y="6301"/>
                  </a:lnTo>
                  <a:lnTo>
                    <a:pt x="7508" y="6418"/>
                  </a:lnTo>
                  <a:lnTo>
                    <a:pt x="7443" y="6532"/>
                  </a:lnTo>
                  <a:lnTo>
                    <a:pt x="7372" y="6643"/>
                  </a:lnTo>
                  <a:lnTo>
                    <a:pt x="7297" y="6749"/>
                  </a:lnTo>
                  <a:lnTo>
                    <a:pt x="7216" y="6852"/>
                  </a:lnTo>
                  <a:lnTo>
                    <a:pt x="7131" y="6951"/>
                  </a:lnTo>
                  <a:lnTo>
                    <a:pt x="7041" y="7046"/>
                  </a:lnTo>
                  <a:lnTo>
                    <a:pt x="6946" y="7136"/>
                  </a:lnTo>
                  <a:lnTo>
                    <a:pt x="6848" y="7221"/>
                  </a:lnTo>
                  <a:lnTo>
                    <a:pt x="6744" y="7302"/>
                  </a:lnTo>
                  <a:lnTo>
                    <a:pt x="6638" y="7378"/>
                  </a:lnTo>
                  <a:lnTo>
                    <a:pt x="6528" y="7448"/>
                  </a:lnTo>
                  <a:lnTo>
                    <a:pt x="6414" y="7514"/>
                  </a:lnTo>
                  <a:lnTo>
                    <a:pt x="6297" y="7574"/>
                  </a:lnTo>
                  <a:lnTo>
                    <a:pt x="6176" y="7629"/>
                  </a:lnTo>
                  <a:lnTo>
                    <a:pt x="6053" y="7678"/>
                  </a:lnTo>
                  <a:lnTo>
                    <a:pt x="5926" y="7721"/>
                  </a:lnTo>
                  <a:lnTo>
                    <a:pt x="5798" y="7758"/>
                  </a:lnTo>
                  <a:lnTo>
                    <a:pt x="5666" y="7787"/>
                  </a:lnTo>
                  <a:lnTo>
                    <a:pt x="5532" y="7812"/>
                  </a:lnTo>
                  <a:lnTo>
                    <a:pt x="5396" y="7829"/>
                  </a:lnTo>
                  <a:lnTo>
                    <a:pt x="5258" y="7839"/>
                  </a:lnTo>
                  <a:lnTo>
                    <a:pt x="5118" y="7842"/>
                  </a:lnTo>
                  <a:lnTo>
                    <a:pt x="4979" y="7839"/>
                  </a:lnTo>
                  <a:lnTo>
                    <a:pt x="4841" y="7829"/>
                  </a:lnTo>
                  <a:lnTo>
                    <a:pt x="4704" y="7812"/>
                  </a:lnTo>
                  <a:lnTo>
                    <a:pt x="4571" y="7787"/>
                  </a:lnTo>
                  <a:lnTo>
                    <a:pt x="4439" y="7758"/>
                  </a:lnTo>
                  <a:lnTo>
                    <a:pt x="4310" y="7721"/>
                  </a:lnTo>
                  <a:lnTo>
                    <a:pt x="4183" y="7678"/>
                  </a:lnTo>
                  <a:lnTo>
                    <a:pt x="4059" y="7629"/>
                  </a:lnTo>
                  <a:lnTo>
                    <a:pt x="3940" y="7574"/>
                  </a:lnTo>
                  <a:lnTo>
                    <a:pt x="3822" y="7514"/>
                  </a:lnTo>
                  <a:lnTo>
                    <a:pt x="3709" y="7448"/>
                  </a:lnTo>
                  <a:lnTo>
                    <a:pt x="3598" y="7378"/>
                  </a:lnTo>
                  <a:lnTo>
                    <a:pt x="3492" y="7302"/>
                  </a:lnTo>
                  <a:lnTo>
                    <a:pt x="3389" y="7221"/>
                  </a:lnTo>
                  <a:lnTo>
                    <a:pt x="3290" y="7136"/>
                  </a:lnTo>
                  <a:lnTo>
                    <a:pt x="3195" y="7046"/>
                  </a:lnTo>
                  <a:lnTo>
                    <a:pt x="3105" y="6951"/>
                  </a:lnTo>
                  <a:lnTo>
                    <a:pt x="3020" y="6852"/>
                  </a:lnTo>
                  <a:lnTo>
                    <a:pt x="2940" y="6749"/>
                  </a:lnTo>
                  <a:lnTo>
                    <a:pt x="2864" y="6643"/>
                  </a:lnTo>
                  <a:lnTo>
                    <a:pt x="2792" y="6532"/>
                  </a:lnTo>
                  <a:lnTo>
                    <a:pt x="2727" y="6418"/>
                  </a:lnTo>
                  <a:lnTo>
                    <a:pt x="2668" y="6301"/>
                  </a:lnTo>
                  <a:lnTo>
                    <a:pt x="2612" y="6181"/>
                  </a:lnTo>
                  <a:lnTo>
                    <a:pt x="2564" y="6057"/>
                  </a:lnTo>
                  <a:lnTo>
                    <a:pt x="2521" y="5930"/>
                  </a:lnTo>
                  <a:lnTo>
                    <a:pt x="2485" y="5801"/>
                  </a:lnTo>
                  <a:lnTo>
                    <a:pt x="2455" y="5669"/>
                  </a:lnTo>
                  <a:lnTo>
                    <a:pt x="2430" y="5535"/>
                  </a:lnTo>
                  <a:lnTo>
                    <a:pt x="2413" y="5399"/>
                  </a:lnTo>
                  <a:lnTo>
                    <a:pt x="2403" y="5261"/>
                  </a:lnTo>
                  <a:lnTo>
                    <a:pt x="2400" y="5121"/>
                  </a:lnTo>
                  <a:lnTo>
                    <a:pt x="2403" y="4981"/>
                  </a:lnTo>
                  <a:lnTo>
                    <a:pt x="2413" y="4843"/>
                  </a:lnTo>
                  <a:lnTo>
                    <a:pt x="2430" y="4707"/>
                  </a:lnTo>
                  <a:lnTo>
                    <a:pt x="2455" y="4573"/>
                  </a:lnTo>
                  <a:lnTo>
                    <a:pt x="2485" y="4441"/>
                  </a:lnTo>
                  <a:lnTo>
                    <a:pt x="2521" y="4312"/>
                  </a:lnTo>
                  <a:lnTo>
                    <a:pt x="2564" y="4185"/>
                  </a:lnTo>
                  <a:lnTo>
                    <a:pt x="2612" y="4062"/>
                  </a:lnTo>
                  <a:lnTo>
                    <a:pt x="2668" y="3941"/>
                  </a:lnTo>
                  <a:lnTo>
                    <a:pt x="2727" y="3823"/>
                  </a:lnTo>
                  <a:lnTo>
                    <a:pt x="2792" y="3710"/>
                  </a:lnTo>
                  <a:lnTo>
                    <a:pt x="2864" y="3599"/>
                  </a:lnTo>
                  <a:lnTo>
                    <a:pt x="2940" y="3493"/>
                  </a:lnTo>
                  <a:lnTo>
                    <a:pt x="3020" y="3389"/>
                  </a:lnTo>
                  <a:lnTo>
                    <a:pt x="3105" y="3291"/>
                  </a:lnTo>
                  <a:lnTo>
                    <a:pt x="3195" y="3197"/>
                  </a:lnTo>
                  <a:lnTo>
                    <a:pt x="3290" y="3106"/>
                  </a:lnTo>
                  <a:lnTo>
                    <a:pt x="3389" y="3021"/>
                  </a:lnTo>
                  <a:lnTo>
                    <a:pt x="3492" y="2940"/>
                  </a:lnTo>
                  <a:lnTo>
                    <a:pt x="3598" y="2864"/>
                  </a:lnTo>
                  <a:lnTo>
                    <a:pt x="3709" y="2793"/>
                  </a:lnTo>
                  <a:lnTo>
                    <a:pt x="3822" y="2728"/>
                  </a:lnTo>
                  <a:lnTo>
                    <a:pt x="3940" y="2667"/>
                  </a:lnTo>
                  <a:lnTo>
                    <a:pt x="4059" y="2613"/>
                  </a:lnTo>
                  <a:lnTo>
                    <a:pt x="4183" y="2564"/>
                  </a:lnTo>
                  <a:lnTo>
                    <a:pt x="4310" y="2521"/>
                  </a:lnTo>
                  <a:lnTo>
                    <a:pt x="4439" y="2484"/>
                  </a:lnTo>
                  <a:lnTo>
                    <a:pt x="4571" y="2454"/>
                  </a:lnTo>
                  <a:lnTo>
                    <a:pt x="4704" y="2430"/>
                  </a:lnTo>
                  <a:lnTo>
                    <a:pt x="4841" y="2412"/>
                  </a:lnTo>
                  <a:lnTo>
                    <a:pt x="4979" y="2402"/>
                  </a:lnTo>
                  <a:lnTo>
                    <a:pt x="5118" y="239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wrap="square" lIns="91440" tIns="45720" rIns="91440" bIns="45720" anchor="ctr">
              <a:normAutofit fontScale="100000"/>
            </a:bodyPr>
            <a:lstStyle/>
            <a:p>
              <a:pPr algn="ctr"/>
              <a:endParaRPr>
                <a:latin typeface="Arial"/>
                <a:ea typeface="Microsoft YaHei"/>
                <a:cs typeface="微软雅黑"/>
                <a:sym typeface="Arial"/>
              </a:endParaRPr>
            </a:p>
          </p:txBody>
        </p:sp>
        <p:sp>
          <p:nvSpPr>
            <p:cNvPr id="423" name="ïsḷidê"/>
            <p:cNvSpPr/>
            <p:nvPr/>
          </p:nvSpPr>
          <p:spPr bwMode="auto">
            <a:xfrm rot="0" flipH="false" flipV="false">
              <a:off x="6125717" y="4387576"/>
              <a:ext cx="800860" cy="801641"/>
            </a:xfrm>
            <a:custGeom>
              <a:avLst/>
              <a:gdLst>
                <a:gd name="T0" fmla="*/ 6223 w 10244"/>
                <a:gd name="T1" fmla="*/ 1068 h 10249"/>
                <a:gd name="T2" fmla="*/ 6451 w 10244"/>
                <a:gd name="T3" fmla="*/ 1137 h 10249"/>
                <a:gd name="T4" fmla="*/ 6673 w 10244"/>
                <a:gd name="T5" fmla="*/ 1219 h 10249"/>
                <a:gd name="T6" fmla="*/ 6889 w 10244"/>
                <a:gd name="T7" fmla="*/ 1313 h 10249"/>
                <a:gd name="T8" fmla="*/ 7098 w 10244"/>
                <a:gd name="T9" fmla="*/ 1417 h 10249"/>
                <a:gd name="T10" fmla="*/ 7342 w 10244"/>
                <a:gd name="T11" fmla="*/ 1559 h 10249"/>
                <a:gd name="T12" fmla="*/ 8743 w 10244"/>
                <a:gd name="T13" fmla="*/ 3006 h 10249"/>
                <a:gd name="T14" fmla="*/ 8947 w 10244"/>
                <a:gd name="T15" fmla="*/ 3401 h 10249"/>
                <a:gd name="T16" fmla="*/ 9107 w 10244"/>
                <a:gd name="T17" fmla="*/ 3819 h 10249"/>
                <a:gd name="T18" fmla="*/ 9224 w 10244"/>
                <a:gd name="T19" fmla="*/ 4257 h 10249"/>
                <a:gd name="T20" fmla="*/ 9153 w 10244"/>
                <a:gd name="T21" fmla="*/ 6273 h 10249"/>
                <a:gd name="T22" fmla="*/ 9006 w 10244"/>
                <a:gd name="T23" fmla="*/ 6699 h 10249"/>
                <a:gd name="T24" fmla="*/ 8817 w 10244"/>
                <a:gd name="T25" fmla="*/ 7103 h 10249"/>
                <a:gd name="T26" fmla="*/ 9350 w 10244"/>
                <a:gd name="T27" fmla="*/ 8139 h 10249"/>
                <a:gd name="T28" fmla="*/ 7092 w 10244"/>
                <a:gd name="T29" fmla="*/ 8827 h 10249"/>
                <a:gd name="T30" fmla="*/ 6689 w 10244"/>
                <a:gd name="T31" fmla="*/ 9017 h 10249"/>
                <a:gd name="T32" fmla="*/ 6264 w 10244"/>
                <a:gd name="T33" fmla="*/ 9162 h 10249"/>
                <a:gd name="T34" fmla="*/ 4152 w 10244"/>
                <a:gd name="T35" fmla="*/ 10232 h 10249"/>
                <a:gd name="T36" fmla="*/ 3813 w 10244"/>
                <a:gd name="T37" fmla="*/ 9114 h 10249"/>
                <a:gd name="T38" fmla="*/ 3395 w 10244"/>
                <a:gd name="T39" fmla="*/ 8951 h 10249"/>
                <a:gd name="T40" fmla="*/ 3000 w 10244"/>
                <a:gd name="T41" fmla="*/ 8746 h 10249"/>
                <a:gd name="T42" fmla="*/ 1558 w 10244"/>
                <a:gd name="T43" fmla="*/ 7344 h 10249"/>
                <a:gd name="T44" fmla="*/ 1344 w 10244"/>
                <a:gd name="T45" fmla="*/ 6956 h 10249"/>
                <a:gd name="T46" fmla="*/ 1170 w 10244"/>
                <a:gd name="T47" fmla="*/ 6543 h 10249"/>
                <a:gd name="T48" fmla="*/ 1040 w 10244"/>
                <a:gd name="T49" fmla="*/ 6110 h 10249"/>
                <a:gd name="T50" fmla="*/ 1049 w 10244"/>
                <a:gd name="T51" fmla="*/ 4093 h 10249"/>
                <a:gd name="T52" fmla="*/ 1183 w 10244"/>
                <a:gd name="T53" fmla="*/ 3662 h 10249"/>
                <a:gd name="T54" fmla="*/ 1361 w 10244"/>
                <a:gd name="T55" fmla="*/ 3252 h 10249"/>
                <a:gd name="T56" fmla="*/ 1579 w 10244"/>
                <a:gd name="T57" fmla="*/ 2865 h 10249"/>
                <a:gd name="T58" fmla="*/ 3033 w 10244"/>
                <a:gd name="T59" fmla="*/ 1476 h 10249"/>
                <a:gd name="T60" fmla="*/ 3429 w 10244"/>
                <a:gd name="T61" fmla="*/ 1275 h 10249"/>
                <a:gd name="T62" fmla="*/ 3849 w 10244"/>
                <a:gd name="T63" fmla="*/ 1116 h 10249"/>
                <a:gd name="T64" fmla="*/ 4199 w 10244"/>
                <a:gd name="T65" fmla="*/ 0 h 10249"/>
                <a:gd name="T66" fmla="*/ 5396 w 10244"/>
                <a:gd name="T67" fmla="*/ 2412 h 10249"/>
                <a:gd name="T68" fmla="*/ 6053 w 10244"/>
                <a:gd name="T69" fmla="*/ 2564 h 10249"/>
                <a:gd name="T70" fmla="*/ 6638 w 10244"/>
                <a:gd name="T71" fmla="*/ 2864 h 10249"/>
                <a:gd name="T72" fmla="*/ 7131 w 10244"/>
                <a:gd name="T73" fmla="*/ 3291 h 10249"/>
                <a:gd name="T74" fmla="*/ 7508 w 10244"/>
                <a:gd name="T75" fmla="*/ 3823 h 10249"/>
                <a:gd name="T76" fmla="*/ 7752 w 10244"/>
                <a:gd name="T77" fmla="*/ 4441 h 10249"/>
                <a:gd name="T78" fmla="*/ 7836 w 10244"/>
                <a:gd name="T79" fmla="*/ 5121 h 10249"/>
                <a:gd name="T80" fmla="*/ 7752 w 10244"/>
                <a:gd name="T81" fmla="*/ 5801 h 10249"/>
                <a:gd name="T82" fmla="*/ 7508 w 10244"/>
                <a:gd name="T83" fmla="*/ 6418 h 10249"/>
                <a:gd name="T84" fmla="*/ 7131 w 10244"/>
                <a:gd name="T85" fmla="*/ 6951 h 10249"/>
                <a:gd name="T86" fmla="*/ 6638 w 10244"/>
                <a:gd name="T87" fmla="*/ 7378 h 10249"/>
                <a:gd name="T88" fmla="*/ 6053 w 10244"/>
                <a:gd name="T89" fmla="*/ 7678 h 10249"/>
                <a:gd name="T90" fmla="*/ 5396 w 10244"/>
                <a:gd name="T91" fmla="*/ 7829 h 10249"/>
                <a:gd name="T92" fmla="*/ 4704 w 10244"/>
                <a:gd name="T93" fmla="*/ 7812 h 10249"/>
                <a:gd name="T94" fmla="*/ 4059 w 10244"/>
                <a:gd name="T95" fmla="*/ 7629 h 10249"/>
                <a:gd name="T96" fmla="*/ 3492 w 10244"/>
                <a:gd name="T97" fmla="*/ 7302 h 10249"/>
                <a:gd name="T98" fmla="*/ 3020 w 10244"/>
                <a:gd name="T99" fmla="*/ 6852 h 10249"/>
                <a:gd name="T100" fmla="*/ 2668 w 10244"/>
                <a:gd name="T101" fmla="*/ 6301 h 10249"/>
                <a:gd name="T102" fmla="*/ 2455 w 10244"/>
                <a:gd name="T103" fmla="*/ 5669 h 10249"/>
                <a:gd name="T104" fmla="*/ 2403 w 10244"/>
                <a:gd name="T105" fmla="*/ 4981 h 10249"/>
                <a:gd name="T106" fmla="*/ 2521 w 10244"/>
                <a:gd name="T107" fmla="*/ 4312 h 10249"/>
                <a:gd name="T108" fmla="*/ 2792 w 10244"/>
                <a:gd name="T109" fmla="*/ 3710 h 10249"/>
                <a:gd name="T110" fmla="*/ 3195 w 10244"/>
                <a:gd name="T111" fmla="*/ 3197 h 10249"/>
                <a:gd name="T112" fmla="*/ 3709 w 10244"/>
                <a:gd name="T113" fmla="*/ 2793 h 10249"/>
                <a:gd name="T114" fmla="*/ 4310 w 10244"/>
                <a:gd name="T115" fmla="*/ 2521 h 10249"/>
                <a:gd name="T116" fmla="*/ 4979 w 10244"/>
                <a:gd name="T117" fmla="*/ 2402 h 10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244" h="10249">
                  <a:moveTo>
                    <a:pt x="6037" y="1022"/>
                  </a:moveTo>
                  <a:lnTo>
                    <a:pt x="6084" y="1032"/>
                  </a:lnTo>
                  <a:lnTo>
                    <a:pt x="6130" y="1044"/>
                  </a:lnTo>
                  <a:lnTo>
                    <a:pt x="6177" y="1056"/>
                  </a:lnTo>
                  <a:lnTo>
                    <a:pt x="6223" y="1068"/>
                  </a:lnTo>
                  <a:lnTo>
                    <a:pt x="6269" y="1081"/>
                  </a:lnTo>
                  <a:lnTo>
                    <a:pt x="6315" y="1094"/>
                  </a:lnTo>
                  <a:lnTo>
                    <a:pt x="6360" y="1108"/>
                  </a:lnTo>
                  <a:lnTo>
                    <a:pt x="6406" y="1122"/>
                  </a:lnTo>
                  <a:lnTo>
                    <a:pt x="6451" y="1137"/>
                  </a:lnTo>
                  <a:lnTo>
                    <a:pt x="6496" y="1152"/>
                  </a:lnTo>
                  <a:lnTo>
                    <a:pt x="6540" y="1169"/>
                  </a:lnTo>
                  <a:lnTo>
                    <a:pt x="6585" y="1185"/>
                  </a:lnTo>
                  <a:lnTo>
                    <a:pt x="6629" y="1201"/>
                  </a:lnTo>
                  <a:lnTo>
                    <a:pt x="6673" y="1219"/>
                  </a:lnTo>
                  <a:lnTo>
                    <a:pt x="6717" y="1237"/>
                  </a:lnTo>
                  <a:lnTo>
                    <a:pt x="6760" y="1255"/>
                  </a:lnTo>
                  <a:lnTo>
                    <a:pt x="6804" y="1274"/>
                  </a:lnTo>
                  <a:lnTo>
                    <a:pt x="6847" y="1292"/>
                  </a:lnTo>
                  <a:lnTo>
                    <a:pt x="6889" y="1313"/>
                  </a:lnTo>
                  <a:lnTo>
                    <a:pt x="6932" y="1332"/>
                  </a:lnTo>
                  <a:lnTo>
                    <a:pt x="6973" y="1353"/>
                  </a:lnTo>
                  <a:lnTo>
                    <a:pt x="7015" y="1374"/>
                  </a:lnTo>
                  <a:lnTo>
                    <a:pt x="7057" y="1396"/>
                  </a:lnTo>
                  <a:lnTo>
                    <a:pt x="7098" y="1417"/>
                  </a:lnTo>
                  <a:lnTo>
                    <a:pt x="7140" y="1440"/>
                  </a:lnTo>
                  <a:lnTo>
                    <a:pt x="7181" y="1463"/>
                  </a:lnTo>
                  <a:lnTo>
                    <a:pt x="7221" y="1486"/>
                  </a:lnTo>
                  <a:lnTo>
                    <a:pt x="7262" y="1509"/>
                  </a:lnTo>
                  <a:lnTo>
                    <a:pt x="7342" y="1559"/>
                  </a:lnTo>
                  <a:lnTo>
                    <a:pt x="7419" y="1609"/>
                  </a:lnTo>
                  <a:lnTo>
                    <a:pt x="8152" y="898"/>
                  </a:lnTo>
                  <a:lnTo>
                    <a:pt x="9431" y="2220"/>
                  </a:lnTo>
                  <a:lnTo>
                    <a:pt x="8698" y="2930"/>
                  </a:lnTo>
                  <a:lnTo>
                    <a:pt x="8743" y="3006"/>
                  </a:lnTo>
                  <a:lnTo>
                    <a:pt x="8787" y="3084"/>
                  </a:lnTo>
                  <a:lnTo>
                    <a:pt x="8829" y="3162"/>
                  </a:lnTo>
                  <a:lnTo>
                    <a:pt x="8870" y="3241"/>
                  </a:lnTo>
                  <a:lnTo>
                    <a:pt x="8909" y="3321"/>
                  </a:lnTo>
                  <a:lnTo>
                    <a:pt x="8947" y="3401"/>
                  </a:lnTo>
                  <a:lnTo>
                    <a:pt x="8983" y="3483"/>
                  </a:lnTo>
                  <a:lnTo>
                    <a:pt x="9016" y="3566"/>
                  </a:lnTo>
                  <a:lnTo>
                    <a:pt x="9048" y="3650"/>
                  </a:lnTo>
                  <a:lnTo>
                    <a:pt x="9079" y="3734"/>
                  </a:lnTo>
                  <a:lnTo>
                    <a:pt x="9107" y="3819"/>
                  </a:lnTo>
                  <a:lnTo>
                    <a:pt x="9135" y="3906"/>
                  </a:lnTo>
                  <a:lnTo>
                    <a:pt x="9160" y="3992"/>
                  </a:lnTo>
                  <a:lnTo>
                    <a:pt x="9183" y="4080"/>
                  </a:lnTo>
                  <a:lnTo>
                    <a:pt x="9205" y="4168"/>
                  </a:lnTo>
                  <a:lnTo>
                    <a:pt x="9224" y="4257"/>
                  </a:lnTo>
                  <a:lnTo>
                    <a:pt x="10244" y="4272"/>
                  </a:lnTo>
                  <a:lnTo>
                    <a:pt x="10219" y="6111"/>
                  </a:lnTo>
                  <a:lnTo>
                    <a:pt x="9199" y="6097"/>
                  </a:lnTo>
                  <a:lnTo>
                    <a:pt x="9177" y="6185"/>
                  </a:lnTo>
                  <a:lnTo>
                    <a:pt x="9153" y="6273"/>
                  </a:lnTo>
                  <a:lnTo>
                    <a:pt x="9127" y="6360"/>
                  </a:lnTo>
                  <a:lnTo>
                    <a:pt x="9099" y="6446"/>
                  </a:lnTo>
                  <a:lnTo>
                    <a:pt x="9071" y="6531"/>
                  </a:lnTo>
                  <a:lnTo>
                    <a:pt x="9039" y="6616"/>
                  </a:lnTo>
                  <a:lnTo>
                    <a:pt x="9006" y="6699"/>
                  </a:lnTo>
                  <a:lnTo>
                    <a:pt x="8971" y="6782"/>
                  </a:lnTo>
                  <a:lnTo>
                    <a:pt x="8936" y="6864"/>
                  </a:lnTo>
                  <a:lnTo>
                    <a:pt x="8898" y="6945"/>
                  </a:lnTo>
                  <a:lnTo>
                    <a:pt x="8858" y="7024"/>
                  </a:lnTo>
                  <a:lnTo>
                    <a:pt x="8817" y="7103"/>
                  </a:lnTo>
                  <a:lnTo>
                    <a:pt x="8774" y="7181"/>
                  </a:lnTo>
                  <a:lnTo>
                    <a:pt x="8729" y="7258"/>
                  </a:lnTo>
                  <a:lnTo>
                    <a:pt x="8683" y="7334"/>
                  </a:lnTo>
                  <a:lnTo>
                    <a:pt x="8636" y="7409"/>
                  </a:lnTo>
                  <a:lnTo>
                    <a:pt x="9350" y="8139"/>
                  </a:lnTo>
                  <a:lnTo>
                    <a:pt x="8035" y="9425"/>
                  </a:lnTo>
                  <a:lnTo>
                    <a:pt x="7322" y="8695"/>
                  </a:lnTo>
                  <a:lnTo>
                    <a:pt x="7246" y="8740"/>
                  </a:lnTo>
                  <a:lnTo>
                    <a:pt x="7170" y="8785"/>
                  </a:lnTo>
                  <a:lnTo>
                    <a:pt x="7092" y="8827"/>
                  </a:lnTo>
                  <a:lnTo>
                    <a:pt x="7013" y="8868"/>
                  </a:lnTo>
                  <a:lnTo>
                    <a:pt x="6934" y="8908"/>
                  </a:lnTo>
                  <a:lnTo>
                    <a:pt x="6853" y="8946"/>
                  </a:lnTo>
                  <a:lnTo>
                    <a:pt x="6771" y="8982"/>
                  </a:lnTo>
                  <a:lnTo>
                    <a:pt x="6689" y="9017"/>
                  </a:lnTo>
                  <a:lnTo>
                    <a:pt x="6605" y="9049"/>
                  </a:lnTo>
                  <a:lnTo>
                    <a:pt x="6522" y="9080"/>
                  </a:lnTo>
                  <a:lnTo>
                    <a:pt x="6436" y="9110"/>
                  </a:lnTo>
                  <a:lnTo>
                    <a:pt x="6350" y="9137"/>
                  </a:lnTo>
                  <a:lnTo>
                    <a:pt x="6264" y="9162"/>
                  </a:lnTo>
                  <a:lnTo>
                    <a:pt x="6176" y="9187"/>
                  </a:lnTo>
                  <a:lnTo>
                    <a:pt x="6088" y="9208"/>
                  </a:lnTo>
                  <a:lnTo>
                    <a:pt x="5999" y="9228"/>
                  </a:lnTo>
                  <a:lnTo>
                    <a:pt x="5990" y="10249"/>
                  </a:lnTo>
                  <a:lnTo>
                    <a:pt x="4152" y="10232"/>
                  </a:lnTo>
                  <a:lnTo>
                    <a:pt x="4162" y="9211"/>
                  </a:lnTo>
                  <a:lnTo>
                    <a:pt x="4074" y="9190"/>
                  </a:lnTo>
                  <a:lnTo>
                    <a:pt x="3986" y="9166"/>
                  </a:lnTo>
                  <a:lnTo>
                    <a:pt x="3899" y="9141"/>
                  </a:lnTo>
                  <a:lnTo>
                    <a:pt x="3813" y="9114"/>
                  </a:lnTo>
                  <a:lnTo>
                    <a:pt x="3727" y="9084"/>
                  </a:lnTo>
                  <a:lnTo>
                    <a:pt x="3643" y="9054"/>
                  </a:lnTo>
                  <a:lnTo>
                    <a:pt x="3559" y="9022"/>
                  </a:lnTo>
                  <a:lnTo>
                    <a:pt x="3477" y="8987"/>
                  </a:lnTo>
                  <a:lnTo>
                    <a:pt x="3395" y="8951"/>
                  </a:lnTo>
                  <a:lnTo>
                    <a:pt x="3314" y="8913"/>
                  </a:lnTo>
                  <a:lnTo>
                    <a:pt x="3234" y="8874"/>
                  </a:lnTo>
                  <a:lnTo>
                    <a:pt x="3154" y="8833"/>
                  </a:lnTo>
                  <a:lnTo>
                    <a:pt x="3077" y="8790"/>
                  </a:lnTo>
                  <a:lnTo>
                    <a:pt x="3000" y="8746"/>
                  </a:lnTo>
                  <a:lnTo>
                    <a:pt x="2923" y="8701"/>
                  </a:lnTo>
                  <a:lnTo>
                    <a:pt x="2849" y="8653"/>
                  </a:lnTo>
                  <a:lnTo>
                    <a:pt x="2123" y="9371"/>
                  </a:lnTo>
                  <a:lnTo>
                    <a:pt x="832" y="8062"/>
                  </a:lnTo>
                  <a:lnTo>
                    <a:pt x="1558" y="7344"/>
                  </a:lnTo>
                  <a:lnTo>
                    <a:pt x="1512" y="7268"/>
                  </a:lnTo>
                  <a:lnTo>
                    <a:pt x="1467" y="7191"/>
                  </a:lnTo>
                  <a:lnTo>
                    <a:pt x="1424" y="7115"/>
                  </a:lnTo>
                  <a:lnTo>
                    <a:pt x="1383" y="7036"/>
                  </a:lnTo>
                  <a:lnTo>
                    <a:pt x="1344" y="6956"/>
                  </a:lnTo>
                  <a:lnTo>
                    <a:pt x="1306" y="6875"/>
                  </a:lnTo>
                  <a:lnTo>
                    <a:pt x="1269" y="6793"/>
                  </a:lnTo>
                  <a:lnTo>
                    <a:pt x="1234" y="6711"/>
                  </a:lnTo>
                  <a:lnTo>
                    <a:pt x="1201" y="6628"/>
                  </a:lnTo>
                  <a:lnTo>
                    <a:pt x="1170" y="6543"/>
                  </a:lnTo>
                  <a:lnTo>
                    <a:pt x="1140" y="6458"/>
                  </a:lnTo>
                  <a:lnTo>
                    <a:pt x="1112" y="6372"/>
                  </a:lnTo>
                  <a:lnTo>
                    <a:pt x="1087" y="6286"/>
                  </a:lnTo>
                  <a:lnTo>
                    <a:pt x="1062" y="6198"/>
                  </a:lnTo>
                  <a:lnTo>
                    <a:pt x="1040" y="6110"/>
                  </a:lnTo>
                  <a:lnTo>
                    <a:pt x="1019" y="6022"/>
                  </a:lnTo>
                  <a:lnTo>
                    <a:pt x="0" y="6017"/>
                  </a:lnTo>
                  <a:lnTo>
                    <a:pt x="8" y="4177"/>
                  </a:lnTo>
                  <a:lnTo>
                    <a:pt x="1029" y="4183"/>
                  </a:lnTo>
                  <a:lnTo>
                    <a:pt x="1049" y="4093"/>
                  </a:lnTo>
                  <a:lnTo>
                    <a:pt x="1073" y="4005"/>
                  </a:lnTo>
                  <a:lnTo>
                    <a:pt x="1097" y="3918"/>
                  </a:lnTo>
                  <a:lnTo>
                    <a:pt x="1124" y="3832"/>
                  </a:lnTo>
                  <a:lnTo>
                    <a:pt x="1152" y="3746"/>
                  </a:lnTo>
                  <a:lnTo>
                    <a:pt x="1183" y="3662"/>
                  </a:lnTo>
                  <a:lnTo>
                    <a:pt x="1215" y="3579"/>
                  </a:lnTo>
                  <a:lnTo>
                    <a:pt x="1248" y="3496"/>
                  </a:lnTo>
                  <a:lnTo>
                    <a:pt x="1284" y="3413"/>
                  </a:lnTo>
                  <a:lnTo>
                    <a:pt x="1322" y="3332"/>
                  </a:lnTo>
                  <a:lnTo>
                    <a:pt x="1361" y="3252"/>
                  </a:lnTo>
                  <a:lnTo>
                    <a:pt x="1401" y="3172"/>
                  </a:lnTo>
                  <a:lnTo>
                    <a:pt x="1443" y="3094"/>
                  </a:lnTo>
                  <a:lnTo>
                    <a:pt x="1487" y="3016"/>
                  </a:lnTo>
                  <a:lnTo>
                    <a:pt x="1532" y="2941"/>
                  </a:lnTo>
                  <a:lnTo>
                    <a:pt x="1579" y="2865"/>
                  </a:lnTo>
                  <a:lnTo>
                    <a:pt x="859" y="2141"/>
                  </a:lnTo>
                  <a:lnTo>
                    <a:pt x="2162" y="843"/>
                  </a:lnTo>
                  <a:lnTo>
                    <a:pt x="2881" y="1568"/>
                  </a:lnTo>
                  <a:lnTo>
                    <a:pt x="2956" y="1521"/>
                  </a:lnTo>
                  <a:lnTo>
                    <a:pt x="3033" y="1476"/>
                  </a:lnTo>
                  <a:lnTo>
                    <a:pt x="3110" y="1433"/>
                  </a:lnTo>
                  <a:lnTo>
                    <a:pt x="3189" y="1391"/>
                  </a:lnTo>
                  <a:lnTo>
                    <a:pt x="3268" y="1351"/>
                  </a:lnTo>
                  <a:lnTo>
                    <a:pt x="3349" y="1312"/>
                  </a:lnTo>
                  <a:lnTo>
                    <a:pt x="3429" y="1275"/>
                  </a:lnTo>
                  <a:lnTo>
                    <a:pt x="3512" y="1240"/>
                  </a:lnTo>
                  <a:lnTo>
                    <a:pt x="3595" y="1206"/>
                  </a:lnTo>
                  <a:lnTo>
                    <a:pt x="3679" y="1175"/>
                  </a:lnTo>
                  <a:lnTo>
                    <a:pt x="3764" y="1145"/>
                  </a:lnTo>
                  <a:lnTo>
                    <a:pt x="3849" y="1116"/>
                  </a:lnTo>
                  <a:lnTo>
                    <a:pt x="3936" y="1090"/>
                  </a:lnTo>
                  <a:lnTo>
                    <a:pt x="4023" y="1065"/>
                  </a:lnTo>
                  <a:lnTo>
                    <a:pt x="4110" y="1043"/>
                  </a:lnTo>
                  <a:lnTo>
                    <a:pt x="4199" y="1022"/>
                  </a:lnTo>
                  <a:lnTo>
                    <a:pt x="4199" y="0"/>
                  </a:lnTo>
                  <a:lnTo>
                    <a:pt x="6037" y="0"/>
                  </a:lnTo>
                  <a:lnTo>
                    <a:pt x="6037" y="1022"/>
                  </a:lnTo>
                  <a:close/>
                  <a:moveTo>
                    <a:pt x="5118" y="2399"/>
                  </a:moveTo>
                  <a:lnTo>
                    <a:pt x="5258" y="2402"/>
                  </a:lnTo>
                  <a:lnTo>
                    <a:pt x="5396" y="2412"/>
                  </a:lnTo>
                  <a:lnTo>
                    <a:pt x="5532" y="2430"/>
                  </a:lnTo>
                  <a:lnTo>
                    <a:pt x="5666" y="2454"/>
                  </a:lnTo>
                  <a:lnTo>
                    <a:pt x="5798" y="2484"/>
                  </a:lnTo>
                  <a:lnTo>
                    <a:pt x="5926" y="2521"/>
                  </a:lnTo>
                  <a:lnTo>
                    <a:pt x="6053" y="2564"/>
                  </a:lnTo>
                  <a:lnTo>
                    <a:pt x="6176" y="2613"/>
                  </a:lnTo>
                  <a:lnTo>
                    <a:pt x="6297" y="2667"/>
                  </a:lnTo>
                  <a:lnTo>
                    <a:pt x="6414" y="2728"/>
                  </a:lnTo>
                  <a:lnTo>
                    <a:pt x="6528" y="2793"/>
                  </a:lnTo>
                  <a:lnTo>
                    <a:pt x="6638" y="2864"/>
                  </a:lnTo>
                  <a:lnTo>
                    <a:pt x="6744" y="2940"/>
                  </a:lnTo>
                  <a:lnTo>
                    <a:pt x="6848" y="3021"/>
                  </a:lnTo>
                  <a:lnTo>
                    <a:pt x="6946" y="3106"/>
                  </a:lnTo>
                  <a:lnTo>
                    <a:pt x="7041" y="3197"/>
                  </a:lnTo>
                  <a:lnTo>
                    <a:pt x="7131" y="3291"/>
                  </a:lnTo>
                  <a:lnTo>
                    <a:pt x="7216" y="3389"/>
                  </a:lnTo>
                  <a:lnTo>
                    <a:pt x="7297" y="3493"/>
                  </a:lnTo>
                  <a:lnTo>
                    <a:pt x="7372" y="3599"/>
                  </a:lnTo>
                  <a:lnTo>
                    <a:pt x="7443" y="3710"/>
                  </a:lnTo>
                  <a:lnTo>
                    <a:pt x="7508" y="3823"/>
                  </a:lnTo>
                  <a:lnTo>
                    <a:pt x="7569" y="3941"/>
                  </a:lnTo>
                  <a:lnTo>
                    <a:pt x="7623" y="4062"/>
                  </a:lnTo>
                  <a:lnTo>
                    <a:pt x="7672" y="4185"/>
                  </a:lnTo>
                  <a:lnTo>
                    <a:pt x="7715" y="4312"/>
                  </a:lnTo>
                  <a:lnTo>
                    <a:pt x="7752" y="4441"/>
                  </a:lnTo>
                  <a:lnTo>
                    <a:pt x="7781" y="4573"/>
                  </a:lnTo>
                  <a:lnTo>
                    <a:pt x="7806" y="4707"/>
                  </a:lnTo>
                  <a:lnTo>
                    <a:pt x="7823" y="4843"/>
                  </a:lnTo>
                  <a:lnTo>
                    <a:pt x="7833" y="4981"/>
                  </a:lnTo>
                  <a:lnTo>
                    <a:pt x="7836" y="5121"/>
                  </a:lnTo>
                  <a:lnTo>
                    <a:pt x="7833" y="5261"/>
                  </a:lnTo>
                  <a:lnTo>
                    <a:pt x="7823" y="5399"/>
                  </a:lnTo>
                  <a:lnTo>
                    <a:pt x="7806" y="5535"/>
                  </a:lnTo>
                  <a:lnTo>
                    <a:pt x="7781" y="5669"/>
                  </a:lnTo>
                  <a:lnTo>
                    <a:pt x="7752" y="5801"/>
                  </a:lnTo>
                  <a:lnTo>
                    <a:pt x="7715" y="5930"/>
                  </a:lnTo>
                  <a:lnTo>
                    <a:pt x="7672" y="6057"/>
                  </a:lnTo>
                  <a:lnTo>
                    <a:pt x="7623" y="6181"/>
                  </a:lnTo>
                  <a:lnTo>
                    <a:pt x="7569" y="6301"/>
                  </a:lnTo>
                  <a:lnTo>
                    <a:pt x="7508" y="6418"/>
                  </a:lnTo>
                  <a:lnTo>
                    <a:pt x="7443" y="6532"/>
                  </a:lnTo>
                  <a:lnTo>
                    <a:pt x="7372" y="6643"/>
                  </a:lnTo>
                  <a:lnTo>
                    <a:pt x="7297" y="6749"/>
                  </a:lnTo>
                  <a:lnTo>
                    <a:pt x="7216" y="6852"/>
                  </a:lnTo>
                  <a:lnTo>
                    <a:pt x="7131" y="6951"/>
                  </a:lnTo>
                  <a:lnTo>
                    <a:pt x="7041" y="7046"/>
                  </a:lnTo>
                  <a:lnTo>
                    <a:pt x="6946" y="7136"/>
                  </a:lnTo>
                  <a:lnTo>
                    <a:pt x="6848" y="7221"/>
                  </a:lnTo>
                  <a:lnTo>
                    <a:pt x="6744" y="7302"/>
                  </a:lnTo>
                  <a:lnTo>
                    <a:pt x="6638" y="7378"/>
                  </a:lnTo>
                  <a:lnTo>
                    <a:pt x="6528" y="7448"/>
                  </a:lnTo>
                  <a:lnTo>
                    <a:pt x="6414" y="7514"/>
                  </a:lnTo>
                  <a:lnTo>
                    <a:pt x="6297" y="7574"/>
                  </a:lnTo>
                  <a:lnTo>
                    <a:pt x="6176" y="7629"/>
                  </a:lnTo>
                  <a:lnTo>
                    <a:pt x="6053" y="7678"/>
                  </a:lnTo>
                  <a:lnTo>
                    <a:pt x="5926" y="7721"/>
                  </a:lnTo>
                  <a:lnTo>
                    <a:pt x="5798" y="7758"/>
                  </a:lnTo>
                  <a:lnTo>
                    <a:pt x="5666" y="7787"/>
                  </a:lnTo>
                  <a:lnTo>
                    <a:pt x="5532" y="7812"/>
                  </a:lnTo>
                  <a:lnTo>
                    <a:pt x="5396" y="7829"/>
                  </a:lnTo>
                  <a:lnTo>
                    <a:pt x="5258" y="7839"/>
                  </a:lnTo>
                  <a:lnTo>
                    <a:pt x="5118" y="7842"/>
                  </a:lnTo>
                  <a:lnTo>
                    <a:pt x="4979" y="7839"/>
                  </a:lnTo>
                  <a:lnTo>
                    <a:pt x="4841" y="7829"/>
                  </a:lnTo>
                  <a:lnTo>
                    <a:pt x="4704" y="7812"/>
                  </a:lnTo>
                  <a:lnTo>
                    <a:pt x="4571" y="7787"/>
                  </a:lnTo>
                  <a:lnTo>
                    <a:pt x="4439" y="7758"/>
                  </a:lnTo>
                  <a:lnTo>
                    <a:pt x="4310" y="7721"/>
                  </a:lnTo>
                  <a:lnTo>
                    <a:pt x="4183" y="7678"/>
                  </a:lnTo>
                  <a:lnTo>
                    <a:pt x="4059" y="7629"/>
                  </a:lnTo>
                  <a:lnTo>
                    <a:pt x="3940" y="7574"/>
                  </a:lnTo>
                  <a:lnTo>
                    <a:pt x="3822" y="7514"/>
                  </a:lnTo>
                  <a:lnTo>
                    <a:pt x="3709" y="7448"/>
                  </a:lnTo>
                  <a:lnTo>
                    <a:pt x="3598" y="7378"/>
                  </a:lnTo>
                  <a:lnTo>
                    <a:pt x="3492" y="7302"/>
                  </a:lnTo>
                  <a:lnTo>
                    <a:pt x="3389" y="7221"/>
                  </a:lnTo>
                  <a:lnTo>
                    <a:pt x="3290" y="7136"/>
                  </a:lnTo>
                  <a:lnTo>
                    <a:pt x="3195" y="7046"/>
                  </a:lnTo>
                  <a:lnTo>
                    <a:pt x="3105" y="6951"/>
                  </a:lnTo>
                  <a:lnTo>
                    <a:pt x="3020" y="6852"/>
                  </a:lnTo>
                  <a:lnTo>
                    <a:pt x="2940" y="6749"/>
                  </a:lnTo>
                  <a:lnTo>
                    <a:pt x="2864" y="6643"/>
                  </a:lnTo>
                  <a:lnTo>
                    <a:pt x="2792" y="6532"/>
                  </a:lnTo>
                  <a:lnTo>
                    <a:pt x="2727" y="6418"/>
                  </a:lnTo>
                  <a:lnTo>
                    <a:pt x="2668" y="6301"/>
                  </a:lnTo>
                  <a:lnTo>
                    <a:pt x="2612" y="6181"/>
                  </a:lnTo>
                  <a:lnTo>
                    <a:pt x="2564" y="6057"/>
                  </a:lnTo>
                  <a:lnTo>
                    <a:pt x="2521" y="5930"/>
                  </a:lnTo>
                  <a:lnTo>
                    <a:pt x="2485" y="5801"/>
                  </a:lnTo>
                  <a:lnTo>
                    <a:pt x="2455" y="5669"/>
                  </a:lnTo>
                  <a:lnTo>
                    <a:pt x="2430" y="5535"/>
                  </a:lnTo>
                  <a:lnTo>
                    <a:pt x="2413" y="5399"/>
                  </a:lnTo>
                  <a:lnTo>
                    <a:pt x="2403" y="5261"/>
                  </a:lnTo>
                  <a:lnTo>
                    <a:pt x="2400" y="5121"/>
                  </a:lnTo>
                  <a:lnTo>
                    <a:pt x="2403" y="4981"/>
                  </a:lnTo>
                  <a:lnTo>
                    <a:pt x="2413" y="4843"/>
                  </a:lnTo>
                  <a:lnTo>
                    <a:pt x="2430" y="4707"/>
                  </a:lnTo>
                  <a:lnTo>
                    <a:pt x="2455" y="4573"/>
                  </a:lnTo>
                  <a:lnTo>
                    <a:pt x="2485" y="4441"/>
                  </a:lnTo>
                  <a:lnTo>
                    <a:pt x="2521" y="4312"/>
                  </a:lnTo>
                  <a:lnTo>
                    <a:pt x="2564" y="4185"/>
                  </a:lnTo>
                  <a:lnTo>
                    <a:pt x="2612" y="4062"/>
                  </a:lnTo>
                  <a:lnTo>
                    <a:pt x="2668" y="3941"/>
                  </a:lnTo>
                  <a:lnTo>
                    <a:pt x="2727" y="3823"/>
                  </a:lnTo>
                  <a:lnTo>
                    <a:pt x="2792" y="3710"/>
                  </a:lnTo>
                  <a:lnTo>
                    <a:pt x="2864" y="3599"/>
                  </a:lnTo>
                  <a:lnTo>
                    <a:pt x="2940" y="3493"/>
                  </a:lnTo>
                  <a:lnTo>
                    <a:pt x="3020" y="3389"/>
                  </a:lnTo>
                  <a:lnTo>
                    <a:pt x="3105" y="3291"/>
                  </a:lnTo>
                  <a:lnTo>
                    <a:pt x="3195" y="3197"/>
                  </a:lnTo>
                  <a:lnTo>
                    <a:pt x="3290" y="3106"/>
                  </a:lnTo>
                  <a:lnTo>
                    <a:pt x="3389" y="3021"/>
                  </a:lnTo>
                  <a:lnTo>
                    <a:pt x="3492" y="2940"/>
                  </a:lnTo>
                  <a:lnTo>
                    <a:pt x="3598" y="2864"/>
                  </a:lnTo>
                  <a:lnTo>
                    <a:pt x="3709" y="2793"/>
                  </a:lnTo>
                  <a:lnTo>
                    <a:pt x="3822" y="2728"/>
                  </a:lnTo>
                  <a:lnTo>
                    <a:pt x="3940" y="2667"/>
                  </a:lnTo>
                  <a:lnTo>
                    <a:pt x="4059" y="2613"/>
                  </a:lnTo>
                  <a:lnTo>
                    <a:pt x="4183" y="2564"/>
                  </a:lnTo>
                  <a:lnTo>
                    <a:pt x="4310" y="2521"/>
                  </a:lnTo>
                  <a:lnTo>
                    <a:pt x="4439" y="2484"/>
                  </a:lnTo>
                  <a:lnTo>
                    <a:pt x="4571" y="2454"/>
                  </a:lnTo>
                  <a:lnTo>
                    <a:pt x="4704" y="2430"/>
                  </a:lnTo>
                  <a:lnTo>
                    <a:pt x="4841" y="2412"/>
                  </a:lnTo>
                  <a:lnTo>
                    <a:pt x="4979" y="2402"/>
                  </a:lnTo>
                  <a:lnTo>
                    <a:pt x="5118" y="2399"/>
                  </a:ln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>
              <a:noFill/>
            </a:ln>
          </p:spPr>
          <p:txBody>
            <a:bodyPr wrap="square" lIns="91440" tIns="45720" rIns="91440" bIns="45720" anchor="ctr">
              <a:normAutofit fontScale="100000"/>
            </a:bodyPr>
            <a:lstStyle/>
            <a:p>
              <a:pPr algn="ctr"/>
              <a:endParaRPr>
                <a:latin typeface="Arial"/>
                <a:ea typeface="Microsoft YaHei"/>
                <a:cs typeface="微软雅黑"/>
                <a:sym typeface="Arial"/>
              </a:endParaRPr>
            </a:p>
          </p:txBody>
        </p:sp>
        <p:sp>
          <p:nvSpPr>
            <p:cNvPr id="424" name="íşļïḍé"/>
            <p:cNvSpPr/>
            <p:nvPr/>
          </p:nvSpPr>
          <p:spPr bwMode="auto">
            <a:xfrm rot="0" flipH="false" flipV="false">
              <a:off x="4588566" y="4956043"/>
              <a:ext cx="987110" cy="962157"/>
            </a:xfrm>
            <a:custGeom>
              <a:avLst/>
              <a:gdLst>
                <a:gd name="T0" fmla="*/ 6223 w 10244"/>
                <a:gd name="T1" fmla="*/ 1068 h 10249"/>
                <a:gd name="T2" fmla="*/ 6451 w 10244"/>
                <a:gd name="T3" fmla="*/ 1137 h 10249"/>
                <a:gd name="T4" fmla="*/ 6673 w 10244"/>
                <a:gd name="T5" fmla="*/ 1219 h 10249"/>
                <a:gd name="T6" fmla="*/ 6889 w 10244"/>
                <a:gd name="T7" fmla="*/ 1313 h 10249"/>
                <a:gd name="T8" fmla="*/ 7098 w 10244"/>
                <a:gd name="T9" fmla="*/ 1417 h 10249"/>
                <a:gd name="T10" fmla="*/ 7342 w 10244"/>
                <a:gd name="T11" fmla="*/ 1559 h 10249"/>
                <a:gd name="T12" fmla="*/ 8743 w 10244"/>
                <a:gd name="T13" fmla="*/ 3006 h 10249"/>
                <a:gd name="T14" fmla="*/ 8947 w 10244"/>
                <a:gd name="T15" fmla="*/ 3401 h 10249"/>
                <a:gd name="T16" fmla="*/ 9107 w 10244"/>
                <a:gd name="T17" fmla="*/ 3819 h 10249"/>
                <a:gd name="T18" fmla="*/ 9224 w 10244"/>
                <a:gd name="T19" fmla="*/ 4257 h 10249"/>
                <a:gd name="T20" fmla="*/ 9153 w 10244"/>
                <a:gd name="T21" fmla="*/ 6273 h 10249"/>
                <a:gd name="T22" fmla="*/ 9006 w 10244"/>
                <a:gd name="T23" fmla="*/ 6699 h 10249"/>
                <a:gd name="T24" fmla="*/ 8817 w 10244"/>
                <a:gd name="T25" fmla="*/ 7103 h 10249"/>
                <a:gd name="T26" fmla="*/ 9350 w 10244"/>
                <a:gd name="T27" fmla="*/ 8139 h 10249"/>
                <a:gd name="T28" fmla="*/ 7092 w 10244"/>
                <a:gd name="T29" fmla="*/ 8827 h 10249"/>
                <a:gd name="T30" fmla="*/ 6689 w 10244"/>
                <a:gd name="T31" fmla="*/ 9017 h 10249"/>
                <a:gd name="T32" fmla="*/ 6264 w 10244"/>
                <a:gd name="T33" fmla="*/ 9162 h 10249"/>
                <a:gd name="T34" fmla="*/ 4152 w 10244"/>
                <a:gd name="T35" fmla="*/ 10232 h 10249"/>
                <a:gd name="T36" fmla="*/ 3813 w 10244"/>
                <a:gd name="T37" fmla="*/ 9114 h 10249"/>
                <a:gd name="T38" fmla="*/ 3395 w 10244"/>
                <a:gd name="T39" fmla="*/ 8951 h 10249"/>
                <a:gd name="T40" fmla="*/ 3000 w 10244"/>
                <a:gd name="T41" fmla="*/ 8746 h 10249"/>
                <a:gd name="T42" fmla="*/ 1558 w 10244"/>
                <a:gd name="T43" fmla="*/ 7344 h 10249"/>
                <a:gd name="T44" fmla="*/ 1344 w 10244"/>
                <a:gd name="T45" fmla="*/ 6956 h 10249"/>
                <a:gd name="T46" fmla="*/ 1170 w 10244"/>
                <a:gd name="T47" fmla="*/ 6543 h 10249"/>
                <a:gd name="T48" fmla="*/ 1040 w 10244"/>
                <a:gd name="T49" fmla="*/ 6110 h 10249"/>
                <a:gd name="T50" fmla="*/ 1049 w 10244"/>
                <a:gd name="T51" fmla="*/ 4093 h 10249"/>
                <a:gd name="T52" fmla="*/ 1183 w 10244"/>
                <a:gd name="T53" fmla="*/ 3662 h 10249"/>
                <a:gd name="T54" fmla="*/ 1361 w 10244"/>
                <a:gd name="T55" fmla="*/ 3252 h 10249"/>
                <a:gd name="T56" fmla="*/ 1579 w 10244"/>
                <a:gd name="T57" fmla="*/ 2865 h 10249"/>
                <a:gd name="T58" fmla="*/ 3033 w 10244"/>
                <a:gd name="T59" fmla="*/ 1476 h 10249"/>
                <a:gd name="T60" fmla="*/ 3429 w 10244"/>
                <a:gd name="T61" fmla="*/ 1275 h 10249"/>
                <a:gd name="T62" fmla="*/ 3849 w 10244"/>
                <a:gd name="T63" fmla="*/ 1116 h 10249"/>
                <a:gd name="T64" fmla="*/ 4199 w 10244"/>
                <a:gd name="T65" fmla="*/ 0 h 10249"/>
                <a:gd name="T66" fmla="*/ 5396 w 10244"/>
                <a:gd name="T67" fmla="*/ 2412 h 10249"/>
                <a:gd name="T68" fmla="*/ 6053 w 10244"/>
                <a:gd name="T69" fmla="*/ 2564 h 10249"/>
                <a:gd name="T70" fmla="*/ 6638 w 10244"/>
                <a:gd name="T71" fmla="*/ 2864 h 10249"/>
                <a:gd name="T72" fmla="*/ 7131 w 10244"/>
                <a:gd name="T73" fmla="*/ 3291 h 10249"/>
                <a:gd name="T74" fmla="*/ 7508 w 10244"/>
                <a:gd name="T75" fmla="*/ 3823 h 10249"/>
                <a:gd name="T76" fmla="*/ 7752 w 10244"/>
                <a:gd name="T77" fmla="*/ 4441 h 10249"/>
                <a:gd name="T78" fmla="*/ 7836 w 10244"/>
                <a:gd name="T79" fmla="*/ 5121 h 10249"/>
                <a:gd name="T80" fmla="*/ 7752 w 10244"/>
                <a:gd name="T81" fmla="*/ 5801 h 10249"/>
                <a:gd name="T82" fmla="*/ 7508 w 10244"/>
                <a:gd name="T83" fmla="*/ 6418 h 10249"/>
                <a:gd name="T84" fmla="*/ 7131 w 10244"/>
                <a:gd name="T85" fmla="*/ 6951 h 10249"/>
                <a:gd name="T86" fmla="*/ 6638 w 10244"/>
                <a:gd name="T87" fmla="*/ 7378 h 10249"/>
                <a:gd name="T88" fmla="*/ 6053 w 10244"/>
                <a:gd name="T89" fmla="*/ 7678 h 10249"/>
                <a:gd name="T90" fmla="*/ 5396 w 10244"/>
                <a:gd name="T91" fmla="*/ 7829 h 10249"/>
                <a:gd name="T92" fmla="*/ 4704 w 10244"/>
                <a:gd name="T93" fmla="*/ 7812 h 10249"/>
                <a:gd name="T94" fmla="*/ 4059 w 10244"/>
                <a:gd name="T95" fmla="*/ 7629 h 10249"/>
                <a:gd name="T96" fmla="*/ 3492 w 10244"/>
                <a:gd name="T97" fmla="*/ 7302 h 10249"/>
                <a:gd name="T98" fmla="*/ 3020 w 10244"/>
                <a:gd name="T99" fmla="*/ 6852 h 10249"/>
                <a:gd name="T100" fmla="*/ 2668 w 10244"/>
                <a:gd name="T101" fmla="*/ 6301 h 10249"/>
                <a:gd name="T102" fmla="*/ 2455 w 10244"/>
                <a:gd name="T103" fmla="*/ 5669 h 10249"/>
                <a:gd name="T104" fmla="*/ 2403 w 10244"/>
                <a:gd name="T105" fmla="*/ 4981 h 10249"/>
                <a:gd name="T106" fmla="*/ 2521 w 10244"/>
                <a:gd name="T107" fmla="*/ 4312 h 10249"/>
                <a:gd name="T108" fmla="*/ 2792 w 10244"/>
                <a:gd name="T109" fmla="*/ 3710 h 10249"/>
                <a:gd name="T110" fmla="*/ 3195 w 10244"/>
                <a:gd name="T111" fmla="*/ 3197 h 10249"/>
                <a:gd name="T112" fmla="*/ 3709 w 10244"/>
                <a:gd name="T113" fmla="*/ 2793 h 10249"/>
                <a:gd name="T114" fmla="*/ 4310 w 10244"/>
                <a:gd name="T115" fmla="*/ 2521 h 10249"/>
                <a:gd name="T116" fmla="*/ 4979 w 10244"/>
                <a:gd name="T117" fmla="*/ 2402 h 10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244" h="10249">
                  <a:moveTo>
                    <a:pt x="6037" y="1022"/>
                  </a:moveTo>
                  <a:lnTo>
                    <a:pt x="6084" y="1032"/>
                  </a:lnTo>
                  <a:lnTo>
                    <a:pt x="6130" y="1044"/>
                  </a:lnTo>
                  <a:lnTo>
                    <a:pt x="6177" y="1056"/>
                  </a:lnTo>
                  <a:lnTo>
                    <a:pt x="6223" y="1068"/>
                  </a:lnTo>
                  <a:lnTo>
                    <a:pt x="6269" y="1081"/>
                  </a:lnTo>
                  <a:lnTo>
                    <a:pt x="6315" y="1094"/>
                  </a:lnTo>
                  <a:lnTo>
                    <a:pt x="6360" y="1108"/>
                  </a:lnTo>
                  <a:lnTo>
                    <a:pt x="6406" y="1122"/>
                  </a:lnTo>
                  <a:lnTo>
                    <a:pt x="6451" y="1137"/>
                  </a:lnTo>
                  <a:lnTo>
                    <a:pt x="6496" y="1152"/>
                  </a:lnTo>
                  <a:lnTo>
                    <a:pt x="6540" y="1169"/>
                  </a:lnTo>
                  <a:lnTo>
                    <a:pt x="6585" y="1185"/>
                  </a:lnTo>
                  <a:lnTo>
                    <a:pt x="6629" y="1201"/>
                  </a:lnTo>
                  <a:lnTo>
                    <a:pt x="6673" y="1219"/>
                  </a:lnTo>
                  <a:lnTo>
                    <a:pt x="6717" y="1237"/>
                  </a:lnTo>
                  <a:lnTo>
                    <a:pt x="6760" y="1255"/>
                  </a:lnTo>
                  <a:lnTo>
                    <a:pt x="6804" y="1274"/>
                  </a:lnTo>
                  <a:lnTo>
                    <a:pt x="6847" y="1292"/>
                  </a:lnTo>
                  <a:lnTo>
                    <a:pt x="6889" y="1313"/>
                  </a:lnTo>
                  <a:lnTo>
                    <a:pt x="6932" y="1332"/>
                  </a:lnTo>
                  <a:lnTo>
                    <a:pt x="6973" y="1353"/>
                  </a:lnTo>
                  <a:lnTo>
                    <a:pt x="7015" y="1374"/>
                  </a:lnTo>
                  <a:lnTo>
                    <a:pt x="7057" y="1396"/>
                  </a:lnTo>
                  <a:lnTo>
                    <a:pt x="7098" y="1417"/>
                  </a:lnTo>
                  <a:lnTo>
                    <a:pt x="7140" y="1440"/>
                  </a:lnTo>
                  <a:lnTo>
                    <a:pt x="7181" y="1463"/>
                  </a:lnTo>
                  <a:lnTo>
                    <a:pt x="7221" y="1486"/>
                  </a:lnTo>
                  <a:lnTo>
                    <a:pt x="7262" y="1509"/>
                  </a:lnTo>
                  <a:lnTo>
                    <a:pt x="7342" y="1559"/>
                  </a:lnTo>
                  <a:lnTo>
                    <a:pt x="7419" y="1609"/>
                  </a:lnTo>
                  <a:lnTo>
                    <a:pt x="8152" y="898"/>
                  </a:lnTo>
                  <a:lnTo>
                    <a:pt x="9431" y="2220"/>
                  </a:lnTo>
                  <a:lnTo>
                    <a:pt x="8698" y="2930"/>
                  </a:lnTo>
                  <a:lnTo>
                    <a:pt x="8743" y="3006"/>
                  </a:lnTo>
                  <a:lnTo>
                    <a:pt x="8787" y="3084"/>
                  </a:lnTo>
                  <a:lnTo>
                    <a:pt x="8829" y="3162"/>
                  </a:lnTo>
                  <a:lnTo>
                    <a:pt x="8870" y="3241"/>
                  </a:lnTo>
                  <a:lnTo>
                    <a:pt x="8909" y="3321"/>
                  </a:lnTo>
                  <a:lnTo>
                    <a:pt x="8947" y="3401"/>
                  </a:lnTo>
                  <a:lnTo>
                    <a:pt x="8983" y="3483"/>
                  </a:lnTo>
                  <a:lnTo>
                    <a:pt x="9016" y="3566"/>
                  </a:lnTo>
                  <a:lnTo>
                    <a:pt x="9048" y="3650"/>
                  </a:lnTo>
                  <a:lnTo>
                    <a:pt x="9079" y="3734"/>
                  </a:lnTo>
                  <a:lnTo>
                    <a:pt x="9107" y="3819"/>
                  </a:lnTo>
                  <a:lnTo>
                    <a:pt x="9135" y="3906"/>
                  </a:lnTo>
                  <a:lnTo>
                    <a:pt x="9160" y="3992"/>
                  </a:lnTo>
                  <a:lnTo>
                    <a:pt x="9183" y="4080"/>
                  </a:lnTo>
                  <a:lnTo>
                    <a:pt x="9205" y="4168"/>
                  </a:lnTo>
                  <a:lnTo>
                    <a:pt x="9224" y="4257"/>
                  </a:lnTo>
                  <a:lnTo>
                    <a:pt x="10244" y="4272"/>
                  </a:lnTo>
                  <a:lnTo>
                    <a:pt x="10219" y="6111"/>
                  </a:lnTo>
                  <a:lnTo>
                    <a:pt x="9199" y="6097"/>
                  </a:lnTo>
                  <a:lnTo>
                    <a:pt x="9177" y="6185"/>
                  </a:lnTo>
                  <a:lnTo>
                    <a:pt x="9153" y="6273"/>
                  </a:lnTo>
                  <a:lnTo>
                    <a:pt x="9127" y="6360"/>
                  </a:lnTo>
                  <a:lnTo>
                    <a:pt x="9099" y="6446"/>
                  </a:lnTo>
                  <a:lnTo>
                    <a:pt x="9071" y="6531"/>
                  </a:lnTo>
                  <a:lnTo>
                    <a:pt x="9039" y="6616"/>
                  </a:lnTo>
                  <a:lnTo>
                    <a:pt x="9006" y="6699"/>
                  </a:lnTo>
                  <a:lnTo>
                    <a:pt x="8971" y="6782"/>
                  </a:lnTo>
                  <a:lnTo>
                    <a:pt x="8936" y="6864"/>
                  </a:lnTo>
                  <a:lnTo>
                    <a:pt x="8898" y="6945"/>
                  </a:lnTo>
                  <a:lnTo>
                    <a:pt x="8858" y="7024"/>
                  </a:lnTo>
                  <a:lnTo>
                    <a:pt x="8817" y="7103"/>
                  </a:lnTo>
                  <a:lnTo>
                    <a:pt x="8774" y="7181"/>
                  </a:lnTo>
                  <a:lnTo>
                    <a:pt x="8729" y="7258"/>
                  </a:lnTo>
                  <a:lnTo>
                    <a:pt x="8683" y="7334"/>
                  </a:lnTo>
                  <a:lnTo>
                    <a:pt x="8636" y="7409"/>
                  </a:lnTo>
                  <a:lnTo>
                    <a:pt x="9350" y="8139"/>
                  </a:lnTo>
                  <a:lnTo>
                    <a:pt x="8035" y="9425"/>
                  </a:lnTo>
                  <a:lnTo>
                    <a:pt x="7322" y="8695"/>
                  </a:lnTo>
                  <a:lnTo>
                    <a:pt x="7246" y="8740"/>
                  </a:lnTo>
                  <a:lnTo>
                    <a:pt x="7170" y="8785"/>
                  </a:lnTo>
                  <a:lnTo>
                    <a:pt x="7092" y="8827"/>
                  </a:lnTo>
                  <a:lnTo>
                    <a:pt x="7013" y="8868"/>
                  </a:lnTo>
                  <a:lnTo>
                    <a:pt x="6934" y="8908"/>
                  </a:lnTo>
                  <a:lnTo>
                    <a:pt x="6853" y="8946"/>
                  </a:lnTo>
                  <a:lnTo>
                    <a:pt x="6771" y="8982"/>
                  </a:lnTo>
                  <a:lnTo>
                    <a:pt x="6689" y="9017"/>
                  </a:lnTo>
                  <a:lnTo>
                    <a:pt x="6605" y="9049"/>
                  </a:lnTo>
                  <a:lnTo>
                    <a:pt x="6522" y="9080"/>
                  </a:lnTo>
                  <a:lnTo>
                    <a:pt x="6436" y="9110"/>
                  </a:lnTo>
                  <a:lnTo>
                    <a:pt x="6350" y="9137"/>
                  </a:lnTo>
                  <a:lnTo>
                    <a:pt x="6264" y="9162"/>
                  </a:lnTo>
                  <a:lnTo>
                    <a:pt x="6176" y="9187"/>
                  </a:lnTo>
                  <a:lnTo>
                    <a:pt x="6088" y="9208"/>
                  </a:lnTo>
                  <a:lnTo>
                    <a:pt x="5999" y="9228"/>
                  </a:lnTo>
                  <a:lnTo>
                    <a:pt x="5990" y="10249"/>
                  </a:lnTo>
                  <a:lnTo>
                    <a:pt x="4152" y="10232"/>
                  </a:lnTo>
                  <a:lnTo>
                    <a:pt x="4162" y="9211"/>
                  </a:lnTo>
                  <a:lnTo>
                    <a:pt x="4074" y="9190"/>
                  </a:lnTo>
                  <a:lnTo>
                    <a:pt x="3986" y="9166"/>
                  </a:lnTo>
                  <a:lnTo>
                    <a:pt x="3899" y="9141"/>
                  </a:lnTo>
                  <a:lnTo>
                    <a:pt x="3813" y="9114"/>
                  </a:lnTo>
                  <a:lnTo>
                    <a:pt x="3727" y="9084"/>
                  </a:lnTo>
                  <a:lnTo>
                    <a:pt x="3643" y="9054"/>
                  </a:lnTo>
                  <a:lnTo>
                    <a:pt x="3559" y="9022"/>
                  </a:lnTo>
                  <a:lnTo>
                    <a:pt x="3477" y="8987"/>
                  </a:lnTo>
                  <a:lnTo>
                    <a:pt x="3395" y="8951"/>
                  </a:lnTo>
                  <a:lnTo>
                    <a:pt x="3314" y="8913"/>
                  </a:lnTo>
                  <a:lnTo>
                    <a:pt x="3234" y="8874"/>
                  </a:lnTo>
                  <a:lnTo>
                    <a:pt x="3154" y="8833"/>
                  </a:lnTo>
                  <a:lnTo>
                    <a:pt x="3077" y="8790"/>
                  </a:lnTo>
                  <a:lnTo>
                    <a:pt x="3000" y="8746"/>
                  </a:lnTo>
                  <a:lnTo>
                    <a:pt x="2923" y="8701"/>
                  </a:lnTo>
                  <a:lnTo>
                    <a:pt x="2849" y="8653"/>
                  </a:lnTo>
                  <a:lnTo>
                    <a:pt x="2123" y="9371"/>
                  </a:lnTo>
                  <a:lnTo>
                    <a:pt x="832" y="8062"/>
                  </a:lnTo>
                  <a:lnTo>
                    <a:pt x="1558" y="7344"/>
                  </a:lnTo>
                  <a:lnTo>
                    <a:pt x="1512" y="7268"/>
                  </a:lnTo>
                  <a:lnTo>
                    <a:pt x="1467" y="7191"/>
                  </a:lnTo>
                  <a:lnTo>
                    <a:pt x="1424" y="7115"/>
                  </a:lnTo>
                  <a:lnTo>
                    <a:pt x="1383" y="7036"/>
                  </a:lnTo>
                  <a:lnTo>
                    <a:pt x="1344" y="6956"/>
                  </a:lnTo>
                  <a:lnTo>
                    <a:pt x="1306" y="6875"/>
                  </a:lnTo>
                  <a:lnTo>
                    <a:pt x="1269" y="6793"/>
                  </a:lnTo>
                  <a:lnTo>
                    <a:pt x="1234" y="6711"/>
                  </a:lnTo>
                  <a:lnTo>
                    <a:pt x="1201" y="6628"/>
                  </a:lnTo>
                  <a:lnTo>
                    <a:pt x="1170" y="6543"/>
                  </a:lnTo>
                  <a:lnTo>
                    <a:pt x="1140" y="6458"/>
                  </a:lnTo>
                  <a:lnTo>
                    <a:pt x="1112" y="6372"/>
                  </a:lnTo>
                  <a:lnTo>
                    <a:pt x="1087" y="6286"/>
                  </a:lnTo>
                  <a:lnTo>
                    <a:pt x="1062" y="6198"/>
                  </a:lnTo>
                  <a:lnTo>
                    <a:pt x="1040" y="6110"/>
                  </a:lnTo>
                  <a:lnTo>
                    <a:pt x="1019" y="6022"/>
                  </a:lnTo>
                  <a:lnTo>
                    <a:pt x="0" y="6017"/>
                  </a:lnTo>
                  <a:lnTo>
                    <a:pt x="8" y="4177"/>
                  </a:lnTo>
                  <a:lnTo>
                    <a:pt x="1029" y="4183"/>
                  </a:lnTo>
                  <a:lnTo>
                    <a:pt x="1049" y="4093"/>
                  </a:lnTo>
                  <a:lnTo>
                    <a:pt x="1073" y="4005"/>
                  </a:lnTo>
                  <a:lnTo>
                    <a:pt x="1097" y="3918"/>
                  </a:lnTo>
                  <a:lnTo>
                    <a:pt x="1124" y="3832"/>
                  </a:lnTo>
                  <a:lnTo>
                    <a:pt x="1152" y="3746"/>
                  </a:lnTo>
                  <a:lnTo>
                    <a:pt x="1183" y="3662"/>
                  </a:lnTo>
                  <a:lnTo>
                    <a:pt x="1215" y="3579"/>
                  </a:lnTo>
                  <a:lnTo>
                    <a:pt x="1248" y="3496"/>
                  </a:lnTo>
                  <a:lnTo>
                    <a:pt x="1284" y="3413"/>
                  </a:lnTo>
                  <a:lnTo>
                    <a:pt x="1322" y="3332"/>
                  </a:lnTo>
                  <a:lnTo>
                    <a:pt x="1361" y="3252"/>
                  </a:lnTo>
                  <a:lnTo>
                    <a:pt x="1401" y="3172"/>
                  </a:lnTo>
                  <a:lnTo>
                    <a:pt x="1443" y="3094"/>
                  </a:lnTo>
                  <a:lnTo>
                    <a:pt x="1487" y="3016"/>
                  </a:lnTo>
                  <a:lnTo>
                    <a:pt x="1532" y="2941"/>
                  </a:lnTo>
                  <a:lnTo>
                    <a:pt x="1579" y="2865"/>
                  </a:lnTo>
                  <a:lnTo>
                    <a:pt x="859" y="2141"/>
                  </a:lnTo>
                  <a:lnTo>
                    <a:pt x="2162" y="843"/>
                  </a:lnTo>
                  <a:lnTo>
                    <a:pt x="2881" y="1568"/>
                  </a:lnTo>
                  <a:lnTo>
                    <a:pt x="2956" y="1521"/>
                  </a:lnTo>
                  <a:lnTo>
                    <a:pt x="3033" y="1476"/>
                  </a:lnTo>
                  <a:lnTo>
                    <a:pt x="3110" y="1433"/>
                  </a:lnTo>
                  <a:lnTo>
                    <a:pt x="3189" y="1391"/>
                  </a:lnTo>
                  <a:lnTo>
                    <a:pt x="3268" y="1351"/>
                  </a:lnTo>
                  <a:lnTo>
                    <a:pt x="3349" y="1312"/>
                  </a:lnTo>
                  <a:lnTo>
                    <a:pt x="3429" y="1275"/>
                  </a:lnTo>
                  <a:lnTo>
                    <a:pt x="3512" y="1240"/>
                  </a:lnTo>
                  <a:lnTo>
                    <a:pt x="3595" y="1206"/>
                  </a:lnTo>
                  <a:lnTo>
                    <a:pt x="3679" y="1175"/>
                  </a:lnTo>
                  <a:lnTo>
                    <a:pt x="3764" y="1145"/>
                  </a:lnTo>
                  <a:lnTo>
                    <a:pt x="3849" y="1116"/>
                  </a:lnTo>
                  <a:lnTo>
                    <a:pt x="3936" y="1090"/>
                  </a:lnTo>
                  <a:lnTo>
                    <a:pt x="4023" y="1065"/>
                  </a:lnTo>
                  <a:lnTo>
                    <a:pt x="4110" y="1043"/>
                  </a:lnTo>
                  <a:lnTo>
                    <a:pt x="4199" y="1022"/>
                  </a:lnTo>
                  <a:lnTo>
                    <a:pt x="4199" y="0"/>
                  </a:lnTo>
                  <a:lnTo>
                    <a:pt x="6037" y="0"/>
                  </a:lnTo>
                  <a:lnTo>
                    <a:pt x="6037" y="1022"/>
                  </a:lnTo>
                  <a:close/>
                  <a:moveTo>
                    <a:pt x="5118" y="2399"/>
                  </a:moveTo>
                  <a:lnTo>
                    <a:pt x="5258" y="2402"/>
                  </a:lnTo>
                  <a:lnTo>
                    <a:pt x="5396" y="2412"/>
                  </a:lnTo>
                  <a:lnTo>
                    <a:pt x="5532" y="2430"/>
                  </a:lnTo>
                  <a:lnTo>
                    <a:pt x="5666" y="2454"/>
                  </a:lnTo>
                  <a:lnTo>
                    <a:pt x="5798" y="2484"/>
                  </a:lnTo>
                  <a:lnTo>
                    <a:pt x="5926" y="2521"/>
                  </a:lnTo>
                  <a:lnTo>
                    <a:pt x="6053" y="2564"/>
                  </a:lnTo>
                  <a:lnTo>
                    <a:pt x="6176" y="2613"/>
                  </a:lnTo>
                  <a:lnTo>
                    <a:pt x="6297" y="2667"/>
                  </a:lnTo>
                  <a:lnTo>
                    <a:pt x="6414" y="2728"/>
                  </a:lnTo>
                  <a:lnTo>
                    <a:pt x="6528" y="2793"/>
                  </a:lnTo>
                  <a:lnTo>
                    <a:pt x="6638" y="2864"/>
                  </a:lnTo>
                  <a:lnTo>
                    <a:pt x="6744" y="2940"/>
                  </a:lnTo>
                  <a:lnTo>
                    <a:pt x="6848" y="3021"/>
                  </a:lnTo>
                  <a:lnTo>
                    <a:pt x="6946" y="3106"/>
                  </a:lnTo>
                  <a:lnTo>
                    <a:pt x="7041" y="3197"/>
                  </a:lnTo>
                  <a:lnTo>
                    <a:pt x="7131" y="3291"/>
                  </a:lnTo>
                  <a:lnTo>
                    <a:pt x="7216" y="3389"/>
                  </a:lnTo>
                  <a:lnTo>
                    <a:pt x="7297" y="3493"/>
                  </a:lnTo>
                  <a:lnTo>
                    <a:pt x="7372" y="3599"/>
                  </a:lnTo>
                  <a:lnTo>
                    <a:pt x="7443" y="3710"/>
                  </a:lnTo>
                  <a:lnTo>
                    <a:pt x="7508" y="3823"/>
                  </a:lnTo>
                  <a:lnTo>
                    <a:pt x="7569" y="3941"/>
                  </a:lnTo>
                  <a:lnTo>
                    <a:pt x="7623" y="4062"/>
                  </a:lnTo>
                  <a:lnTo>
                    <a:pt x="7672" y="4185"/>
                  </a:lnTo>
                  <a:lnTo>
                    <a:pt x="7715" y="4312"/>
                  </a:lnTo>
                  <a:lnTo>
                    <a:pt x="7752" y="4441"/>
                  </a:lnTo>
                  <a:lnTo>
                    <a:pt x="7781" y="4573"/>
                  </a:lnTo>
                  <a:lnTo>
                    <a:pt x="7806" y="4707"/>
                  </a:lnTo>
                  <a:lnTo>
                    <a:pt x="7823" y="4843"/>
                  </a:lnTo>
                  <a:lnTo>
                    <a:pt x="7833" y="4981"/>
                  </a:lnTo>
                  <a:lnTo>
                    <a:pt x="7836" y="5121"/>
                  </a:lnTo>
                  <a:lnTo>
                    <a:pt x="7833" y="5261"/>
                  </a:lnTo>
                  <a:lnTo>
                    <a:pt x="7823" y="5399"/>
                  </a:lnTo>
                  <a:lnTo>
                    <a:pt x="7806" y="5535"/>
                  </a:lnTo>
                  <a:lnTo>
                    <a:pt x="7781" y="5669"/>
                  </a:lnTo>
                  <a:lnTo>
                    <a:pt x="7752" y="5801"/>
                  </a:lnTo>
                  <a:lnTo>
                    <a:pt x="7715" y="5930"/>
                  </a:lnTo>
                  <a:lnTo>
                    <a:pt x="7672" y="6057"/>
                  </a:lnTo>
                  <a:lnTo>
                    <a:pt x="7623" y="6181"/>
                  </a:lnTo>
                  <a:lnTo>
                    <a:pt x="7569" y="6301"/>
                  </a:lnTo>
                  <a:lnTo>
                    <a:pt x="7508" y="6418"/>
                  </a:lnTo>
                  <a:lnTo>
                    <a:pt x="7443" y="6532"/>
                  </a:lnTo>
                  <a:lnTo>
                    <a:pt x="7372" y="6643"/>
                  </a:lnTo>
                  <a:lnTo>
                    <a:pt x="7297" y="6749"/>
                  </a:lnTo>
                  <a:lnTo>
                    <a:pt x="7216" y="6852"/>
                  </a:lnTo>
                  <a:lnTo>
                    <a:pt x="7131" y="6951"/>
                  </a:lnTo>
                  <a:lnTo>
                    <a:pt x="7041" y="7046"/>
                  </a:lnTo>
                  <a:lnTo>
                    <a:pt x="6946" y="7136"/>
                  </a:lnTo>
                  <a:lnTo>
                    <a:pt x="6848" y="7221"/>
                  </a:lnTo>
                  <a:lnTo>
                    <a:pt x="6744" y="7302"/>
                  </a:lnTo>
                  <a:lnTo>
                    <a:pt x="6638" y="7378"/>
                  </a:lnTo>
                  <a:lnTo>
                    <a:pt x="6528" y="7448"/>
                  </a:lnTo>
                  <a:lnTo>
                    <a:pt x="6414" y="7514"/>
                  </a:lnTo>
                  <a:lnTo>
                    <a:pt x="6297" y="7574"/>
                  </a:lnTo>
                  <a:lnTo>
                    <a:pt x="6176" y="7629"/>
                  </a:lnTo>
                  <a:lnTo>
                    <a:pt x="6053" y="7678"/>
                  </a:lnTo>
                  <a:lnTo>
                    <a:pt x="5926" y="7721"/>
                  </a:lnTo>
                  <a:lnTo>
                    <a:pt x="5798" y="7758"/>
                  </a:lnTo>
                  <a:lnTo>
                    <a:pt x="5666" y="7787"/>
                  </a:lnTo>
                  <a:lnTo>
                    <a:pt x="5532" y="7812"/>
                  </a:lnTo>
                  <a:lnTo>
                    <a:pt x="5396" y="7829"/>
                  </a:lnTo>
                  <a:lnTo>
                    <a:pt x="5258" y="7839"/>
                  </a:lnTo>
                  <a:lnTo>
                    <a:pt x="5118" y="7842"/>
                  </a:lnTo>
                  <a:lnTo>
                    <a:pt x="4979" y="7839"/>
                  </a:lnTo>
                  <a:lnTo>
                    <a:pt x="4841" y="7829"/>
                  </a:lnTo>
                  <a:lnTo>
                    <a:pt x="4704" y="7812"/>
                  </a:lnTo>
                  <a:lnTo>
                    <a:pt x="4571" y="7787"/>
                  </a:lnTo>
                  <a:lnTo>
                    <a:pt x="4439" y="7758"/>
                  </a:lnTo>
                  <a:lnTo>
                    <a:pt x="4310" y="7721"/>
                  </a:lnTo>
                  <a:lnTo>
                    <a:pt x="4183" y="7678"/>
                  </a:lnTo>
                  <a:lnTo>
                    <a:pt x="4059" y="7629"/>
                  </a:lnTo>
                  <a:lnTo>
                    <a:pt x="3940" y="7574"/>
                  </a:lnTo>
                  <a:lnTo>
                    <a:pt x="3822" y="7514"/>
                  </a:lnTo>
                  <a:lnTo>
                    <a:pt x="3709" y="7448"/>
                  </a:lnTo>
                  <a:lnTo>
                    <a:pt x="3598" y="7378"/>
                  </a:lnTo>
                  <a:lnTo>
                    <a:pt x="3492" y="7302"/>
                  </a:lnTo>
                  <a:lnTo>
                    <a:pt x="3389" y="7221"/>
                  </a:lnTo>
                  <a:lnTo>
                    <a:pt x="3290" y="7136"/>
                  </a:lnTo>
                  <a:lnTo>
                    <a:pt x="3195" y="7046"/>
                  </a:lnTo>
                  <a:lnTo>
                    <a:pt x="3105" y="6951"/>
                  </a:lnTo>
                  <a:lnTo>
                    <a:pt x="3020" y="6852"/>
                  </a:lnTo>
                  <a:lnTo>
                    <a:pt x="2940" y="6749"/>
                  </a:lnTo>
                  <a:lnTo>
                    <a:pt x="2864" y="6643"/>
                  </a:lnTo>
                  <a:lnTo>
                    <a:pt x="2792" y="6532"/>
                  </a:lnTo>
                  <a:lnTo>
                    <a:pt x="2727" y="6418"/>
                  </a:lnTo>
                  <a:lnTo>
                    <a:pt x="2668" y="6301"/>
                  </a:lnTo>
                  <a:lnTo>
                    <a:pt x="2612" y="6181"/>
                  </a:lnTo>
                  <a:lnTo>
                    <a:pt x="2564" y="6057"/>
                  </a:lnTo>
                  <a:lnTo>
                    <a:pt x="2521" y="5930"/>
                  </a:lnTo>
                  <a:lnTo>
                    <a:pt x="2485" y="5801"/>
                  </a:lnTo>
                  <a:lnTo>
                    <a:pt x="2455" y="5669"/>
                  </a:lnTo>
                  <a:lnTo>
                    <a:pt x="2430" y="5535"/>
                  </a:lnTo>
                  <a:lnTo>
                    <a:pt x="2413" y="5399"/>
                  </a:lnTo>
                  <a:lnTo>
                    <a:pt x="2403" y="5261"/>
                  </a:lnTo>
                  <a:lnTo>
                    <a:pt x="2400" y="5121"/>
                  </a:lnTo>
                  <a:lnTo>
                    <a:pt x="2403" y="4981"/>
                  </a:lnTo>
                  <a:lnTo>
                    <a:pt x="2413" y="4843"/>
                  </a:lnTo>
                  <a:lnTo>
                    <a:pt x="2430" y="4707"/>
                  </a:lnTo>
                  <a:lnTo>
                    <a:pt x="2455" y="4573"/>
                  </a:lnTo>
                  <a:lnTo>
                    <a:pt x="2485" y="4441"/>
                  </a:lnTo>
                  <a:lnTo>
                    <a:pt x="2521" y="4312"/>
                  </a:lnTo>
                  <a:lnTo>
                    <a:pt x="2564" y="4185"/>
                  </a:lnTo>
                  <a:lnTo>
                    <a:pt x="2612" y="4062"/>
                  </a:lnTo>
                  <a:lnTo>
                    <a:pt x="2668" y="3941"/>
                  </a:lnTo>
                  <a:lnTo>
                    <a:pt x="2727" y="3823"/>
                  </a:lnTo>
                  <a:lnTo>
                    <a:pt x="2792" y="3710"/>
                  </a:lnTo>
                  <a:lnTo>
                    <a:pt x="2864" y="3599"/>
                  </a:lnTo>
                  <a:lnTo>
                    <a:pt x="2940" y="3493"/>
                  </a:lnTo>
                  <a:lnTo>
                    <a:pt x="3020" y="3389"/>
                  </a:lnTo>
                  <a:lnTo>
                    <a:pt x="3105" y="3291"/>
                  </a:lnTo>
                  <a:lnTo>
                    <a:pt x="3195" y="3197"/>
                  </a:lnTo>
                  <a:lnTo>
                    <a:pt x="3290" y="3106"/>
                  </a:lnTo>
                  <a:lnTo>
                    <a:pt x="3389" y="3021"/>
                  </a:lnTo>
                  <a:lnTo>
                    <a:pt x="3492" y="2940"/>
                  </a:lnTo>
                  <a:lnTo>
                    <a:pt x="3598" y="2864"/>
                  </a:lnTo>
                  <a:lnTo>
                    <a:pt x="3709" y="2793"/>
                  </a:lnTo>
                  <a:lnTo>
                    <a:pt x="3822" y="2728"/>
                  </a:lnTo>
                  <a:lnTo>
                    <a:pt x="3940" y="2667"/>
                  </a:lnTo>
                  <a:lnTo>
                    <a:pt x="4059" y="2613"/>
                  </a:lnTo>
                  <a:lnTo>
                    <a:pt x="4183" y="2564"/>
                  </a:lnTo>
                  <a:lnTo>
                    <a:pt x="4310" y="2521"/>
                  </a:lnTo>
                  <a:lnTo>
                    <a:pt x="4439" y="2484"/>
                  </a:lnTo>
                  <a:lnTo>
                    <a:pt x="4571" y="2454"/>
                  </a:lnTo>
                  <a:lnTo>
                    <a:pt x="4704" y="2430"/>
                  </a:lnTo>
                  <a:lnTo>
                    <a:pt x="4841" y="2412"/>
                  </a:lnTo>
                  <a:lnTo>
                    <a:pt x="4979" y="2402"/>
                  </a:lnTo>
                  <a:lnTo>
                    <a:pt x="5118" y="2399"/>
                  </a:ln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>
              <a:noFill/>
            </a:ln>
          </p:spPr>
          <p:txBody>
            <a:bodyPr wrap="square" lIns="91440" tIns="45720" rIns="91440" bIns="45720" anchor="ctr">
              <a:normAutofit fontScale="100000"/>
            </a:bodyPr>
            <a:lstStyle/>
            <a:p>
              <a:pPr algn="ctr"/>
              <a:endParaRPr>
                <a:latin typeface="Arial"/>
                <a:ea typeface="Microsoft YaHei"/>
                <a:cs typeface="微软雅黑"/>
                <a:sym typeface="Arial"/>
              </a:endParaRPr>
            </a:p>
          </p:txBody>
        </p:sp>
      </p:grpSp>
      <p:sp>
        <p:nvSpPr>
          <p:cNvPr id="425" name="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660396" y="418039"/>
            <a:ext cx="10668000" cy="520700"/>
          </a:xfrm>
          <a:prstGeom prst="rect">
            <a:avLst/>
          </a:prstGeom>
          <a:noFill/>
        </p:spPr>
        <p:txBody>
          <a:bodyPr wrap="square" lIns="90000" tIns="46800" rIns="90000" bIns="46800" rtlCol="false" anchor="b" anchorCtr="false">
            <a:sp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zh-CN" sz="2800" b="true">
                <a:latin typeface="默认字体"/>
                <a:ea typeface="默认字体"/>
                <a:cs typeface="+mn-cs"/>
              </a:rPr>
              <a:t>个人拉新排行榜规则</a:t>
            </a:r>
            <a:endParaRPr lang="en-US" sz="2800" b="true">
              <a:latin typeface="默认字体"/>
              <a:ea typeface="默认字体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>
  <p:cSld>
    <p:spTree>
      <p:nvGrpSpPr>
        <p:cNvPr id="4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标题 8"/>
          <p:cNvSpPr txBox="true"/>
          <p:nvPr/>
        </p:nvSpPr>
        <p:spPr>
          <a:xfrm>
            <a:off x="2133105" y="1765815"/>
            <a:ext cx="1443629" cy="77262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false" eaLnBrk="true" latinLnBrk="false" hangingPunct="true">
              <a:lnSpc>
                <a:spcPct val="90000"/>
              </a:lnSpc>
              <a:spcBef>
                <a:spcPct val="1"/>
              </a:spcBef>
              <a:buNone/>
              <a:defRPr lang="zh-CN" altLang="en-US" sz="2800" b="tru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altLang="zh-CN" sz="5400" dirty="false">
                <a:solidFill>
                  <a:schemeClr val="accent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01.</a:t>
            </a:r>
            <a:endParaRPr lang="en-GB" sz="6600" spc="300" dirty="false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28" name="标题 8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2133105" y="2661556"/>
            <a:ext cx="9435008" cy="991376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 defTabSz="914400" rtl="false" eaLnBrk="true" latinLnBrk="false" hangingPunct="true">
              <a:lnSpc>
                <a:spcPct val="90000"/>
              </a:lnSpc>
              <a:spcBef>
                <a:spcPct val="1"/>
              </a:spcBef>
              <a:buNone/>
              <a:defRPr lang="zh-CN" altLang="en-US" sz="6000" b="tru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l">
              <a:lnSpc>
                <a:spcPct val="100000"/>
              </a:lnSpc>
              <a:buNone/>
            </a:pPr>
            <a:r>
              <a:rPr lang="zh-CN" sz="5400" spc="300">
                <a:latin typeface="Microsoft YaHei"/>
                <a:ea typeface="Microsoft YaHei"/>
                <a:cs typeface="+mj-cs"/>
              </a:rPr>
              <a:t>项目注册与新手福利</a:t>
            </a:r>
            <a:endParaRPr/>
          </a:p>
        </p:txBody>
      </p:sp>
      <p:sp>
        <p:nvSpPr>
          <p:cNvPr id="429" name="iṡliďé"/>
          <p:cNvSpPr/>
          <p:nvPr/>
        </p:nvSpPr>
        <p:spPr>
          <a:xfrm>
            <a:off x="10955135" y="641708"/>
            <a:ext cx="612978" cy="579536"/>
          </a:xfrm>
          <a:prstGeom prst="rect">
            <a:avLst/>
          </a:prstGeom>
          <a:gradFill flip="none" rotWithShape="true">
            <a:gsLst>
              <a:gs pos="0">
                <a:schemeClr val="accent1"/>
              </a:gs>
              <a:gs pos="61000">
                <a:schemeClr val="accent2">
                  <a:alpha val="40000"/>
                </a:schemeClr>
              </a:gs>
            </a:gsLst>
            <a:lin ang="2700000" scaled="true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lvl="0"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430" name="组合 13"/>
          <p:cNvGrpSpPr/>
          <p:nvPr/>
        </p:nvGrpSpPr>
        <p:grpSpPr>
          <a:xfrm>
            <a:off x="5561956" y="6125703"/>
            <a:ext cx="1105410" cy="45719"/>
            <a:chOff x="2000373" y="6117473"/>
            <a:chExt cx="1195538" cy="57600"/>
          </a:xfrm>
        </p:grpSpPr>
        <p:sp>
          <p:nvSpPr>
            <p:cNvPr id="431" name="ï$ľiḓè"/>
            <p:cNvSpPr/>
            <p:nvPr/>
          </p:nvSpPr>
          <p:spPr>
            <a:xfrm>
              <a:off x="2000373" y="6117473"/>
              <a:ext cx="324000" cy="57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  <p:sp>
          <p:nvSpPr>
            <p:cNvPr id="432" name="iśḻîḑê"/>
            <p:cNvSpPr/>
            <p:nvPr/>
          </p:nvSpPr>
          <p:spPr>
            <a:xfrm>
              <a:off x="2436142" y="6117473"/>
              <a:ext cx="324000" cy="576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  <p:sp>
          <p:nvSpPr>
            <p:cNvPr id="433" name="iṥḻiḓé"/>
            <p:cNvSpPr/>
            <p:nvPr/>
          </p:nvSpPr>
          <p:spPr>
            <a:xfrm>
              <a:off x="2871911" y="6117473"/>
              <a:ext cx="324000" cy="57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>
  <p:cSld>
    <p:spTree>
      <p:nvGrpSpPr>
        <p:cNvPr id="4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5" name="Group 2"/>
          <p:cNvGrpSpPr/>
          <p:nvPr/>
        </p:nvGrpSpPr>
        <p:grpSpPr>
          <a:xfrm>
            <a:off x="4301043" y="5453871"/>
            <a:ext cx="3883744" cy="582952"/>
            <a:chOff x="4292152" y="5657070"/>
            <a:chExt cx="3883744" cy="582952"/>
          </a:xfrm>
          <a:solidFill>
            <a:srgbClr val="C00000"/>
          </a:solidFill>
        </p:grpSpPr>
        <p:sp>
          <p:nvSpPr>
            <p:cNvPr id="436" name="Freeform 10"/>
            <p:cNvSpPr/>
            <p:nvPr/>
          </p:nvSpPr>
          <p:spPr bwMode="auto">
            <a:xfrm>
              <a:off x="4292152" y="5813567"/>
              <a:ext cx="3883744" cy="426455"/>
            </a:xfrm>
            <a:custGeom>
              <a:avLst/>
              <a:gdLst>
                <a:gd name="T0" fmla="*/ 509 w 1019"/>
                <a:gd name="T1" fmla="*/ 34 h 112"/>
                <a:gd name="T2" fmla="*/ 3 w 1019"/>
                <a:gd name="T3" fmla="*/ 0 h 112"/>
                <a:gd name="T4" fmla="*/ 0 w 1019"/>
                <a:gd name="T5" fmla="*/ 0 h 112"/>
                <a:gd name="T6" fmla="*/ 0 w 1019"/>
                <a:gd name="T7" fmla="*/ 74 h 112"/>
                <a:gd name="T8" fmla="*/ 509 w 1019"/>
                <a:gd name="T9" fmla="*/ 112 h 112"/>
                <a:gd name="T10" fmla="*/ 1019 w 1019"/>
                <a:gd name="T11" fmla="*/ 74 h 112"/>
                <a:gd name="T12" fmla="*/ 1019 w 1019"/>
                <a:gd name="T13" fmla="*/ 0 h 112"/>
                <a:gd name="T14" fmla="*/ 1016 w 1019"/>
                <a:gd name="T15" fmla="*/ 0 h 112"/>
                <a:gd name="T16" fmla="*/ 509 w 1019"/>
                <a:gd name="T17" fmla="*/ 34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19" h="112">
                  <a:moveTo>
                    <a:pt x="509" y="34"/>
                  </a:moveTo>
                  <a:cubicBezTo>
                    <a:pt x="246" y="34"/>
                    <a:pt x="29" y="19"/>
                    <a:pt x="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95"/>
                    <a:pt x="228" y="112"/>
                    <a:pt x="509" y="112"/>
                  </a:cubicBezTo>
                  <a:cubicBezTo>
                    <a:pt x="791" y="112"/>
                    <a:pt x="1019" y="95"/>
                    <a:pt x="1019" y="74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16" y="0"/>
                    <a:pt x="1016" y="0"/>
                    <a:pt x="1016" y="0"/>
                  </a:cubicBezTo>
                  <a:cubicBezTo>
                    <a:pt x="990" y="19"/>
                    <a:pt x="773" y="34"/>
                    <a:pt x="509" y="34"/>
                  </a:cubicBezTo>
                  <a:close/>
                </a:path>
              </a:pathLst>
            </a:custGeom>
            <a:solidFill>
              <a:schemeClr val="accent1">
                <a:alpha val="10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sz="1353">
                <a:latin typeface="默认字体"/>
                <a:ea typeface="默认字体"/>
                <a:cs typeface="等线"/>
                <a:sym typeface="思源宋体 CN"/>
              </a:endParaRPr>
            </a:p>
          </p:txBody>
        </p:sp>
        <p:sp>
          <p:nvSpPr>
            <p:cNvPr id="437" name="Freeform 11"/>
            <p:cNvSpPr/>
            <p:nvPr/>
          </p:nvSpPr>
          <p:spPr bwMode="auto">
            <a:xfrm>
              <a:off x="4292152" y="5657070"/>
              <a:ext cx="3883744" cy="285607"/>
            </a:xfrm>
            <a:custGeom>
              <a:avLst/>
              <a:gdLst>
                <a:gd name="T0" fmla="*/ 509 w 1019"/>
                <a:gd name="T1" fmla="*/ 0 h 75"/>
                <a:gd name="T2" fmla="*/ 0 w 1019"/>
                <a:gd name="T3" fmla="*/ 37 h 75"/>
                <a:gd name="T4" fmla="*/ 3 w 1019"/>
                <a:gd name="T5" fmla="*/ 41 h 75"/>
                <a:gd name="T6" fmla="*/ 509 w 1019"/>
                <a:gd name="T7" fmla="*/ 75 h 75"/>
                <a:gd name="T8" fmla="*/ 1016 w 1019"/>
                <a:gd name="T9" fmla="*/ 41 h 75"/>
                <a:gd name="T10" fmla="*/ 1019 w 1019"/>
                <a:gd name="T11" fmla="*/ 37 h 75"/>
                <a:gd name="T12" fmla="*/ 509 w 1019"/>
                <a:gd name="T13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19" h="75">
                  <a:moveTo>
                    <a:pt x="509" y="0"/>
                  </a:moveTo>
                  <a:cubicBezTo>
                    <a:pt x="228" y="0"/>
                    <a:pt x="0" y="16"/>
                    <a:pt x="0" y="37"/>
                  </a:cubicBezTo>
                  <a:cubicBezTo>
                    <a:pt x="0" y="39"/>
                    <a:pt x="1" y="40"/>
                    <a:pt x="3" y="41"/>
                  </a:cubicBezTo>
                  <a:cubicBezTo>
                    <a:pt x="29" y="60"/>
                    <a:pt x="246" y="75"/>
                    <a:pt x="509" y="75"/>
                  </a:cubicBezTo>
                  <a:cubicBezTo>
                    <a:pt x="773" y="75"/>
                    <a:pt x="990" y="60"/>
                    <a:pt x="1016" y="41"/>
                  </a:cubicBezTo>
                  <a:cubicBezTo>
                    <a:pt x="1018" y="40"/>
                    <a:pt x="1019" y="39"/>
                    <a:pt x="1019" y="37"/>
                  </a:cubicBezTo>
                  <a:cubicBezTo>
                    <a:pt x="1019" y="16"/>
                    <a:pt x="791" y="0"/>
                    <a:pt x="509" y="0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sz="1353">
                <a:latin typeface="默认字体"/>
                <a:ea typeface="默认字体"/>
                <a:cs typeface="等线"/>
                <a:sym typeface="思源宋体 CN"/>
              </a:endParaRPr>
            </a:p>
          </p:txBody>
        </p:sp>
      </p:grpSp>
      <p:grpSp>
        <p:nvGrpSpPr>
          <p:cNvPr id="438" name="Group 21"/>
          <p:cNvGrpSpPr/>
          <p:nvPr/>
        </p:nvGrpSpPr>
        <p:grpSpPr>
          <a:xfrm>
            <a:off x="4621211" y="5078367"/>
            <a:ext cx="3243408" cy="579368"/>
            <a:chOff x="4467123" y="5197221"/>
            <a:chExt cx="3243408" cy="509921"/>
          </a:xfrm>
          <a:solidFill>
            <a:schemeClr val="bg1">
              <a:lumMod val="75000"/>
            </a:schemeClr>
          </a:solidFill>
        </p:grpSpPr>
        <p:sp>
          <p:nvSpPr>
            <p:cNvPr id="439" name="Freeform 12"/>
            <p:cNvSpPr/>
            <p:nvPr/>
          </p:nvSpPr>
          <p:spPr bwMode="auto">
            <a:xfrm>
              <a:off x="4467123" y="5334157"/>
              <a:ext cx="3243408" cy="372985"/>
            </a:xfrm>
            <a:custGeom>
              <a:avLst/>
              <a:gdLst>
                <a:gd name="T0" fmla="*/ 425 w 851"/>
                <a:gd name="T1" fmla="*/ 30 h 98"/>
                <a:gd name="T2" fmla="*/ 2 w 851"/>
                <a:gd name="T3" fmla="*/ 0 h 98"/>
                <a:gd name="T4" fmla="*/ 0 w 851"/>
                <a:gd name="T5" fmla="*/ 0 h 98"/>
                <a:gd name="T6" fmla="*/ 0 w 851"/>
                <a:gd name="T7" fmla="*/ 65 h 98"/>
                <a:gd name="T8" fmla="*/ 425 w 851"/>
                <a:gd name="T9" fmla="*/ 98 h 98"/>
                <a:gd name="T10" fmla="*/ 851 w 851"/>
                <a:gd name="T11" fmla="*/ 65 h 98"/>
                <a:gd name="T12" fmla="*/ 851 w 851"/>
                <a:gd name="T13" fmla="*/ 0 h 98"/>
                <a:gd name="T14" fmla="*/ 849 w 851"/>
                <a:gd name="T15" fmla="*/ 0 h 98"/>
                <a:gd name="T16" fmla="*/ 425 w 851"/>
                <a:gd name="T17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51" h="98">
                  <a:moveTo>
                    <a:pt x="425" y="30"/>
                  </a:moveTo>
                  <a:cubicBezTo>
                    <a:pt x="205" y="30"/>
                    <a:pt x="24" y="17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83"/>
                    <a:pt x="190" y="98"/>
                    <a:pt x="425" y="98"/>
                  </a:cubicBezTo>
                  <a:cubicBezTo>
                    <a:pt x="660" y="98"/>
                    <a:pt x="851" y="83"/>
                    <a:pt x="851" y="65"/>
                  </a:cubicBezTo>
                  <a:cubicBezTo>
                    <a:pt x="851" y="0"/>
                    <a:pt x="851" y="0"/>
                    <a:pt x="851" y="0"/>
                  </a:cubicBezTo>
                  <a:cubicBezTo>
                    <a:pt x="849" y="0"/>
                    <a:pt x="849" y="0"/>
                    <a:pt x="849" y="0"/>
                  </a:cubicBezTo>
                  <a:cubicBezTo>
                    <a:pt x="827" y="17"/>
                    <a:pt x="645" y="30"/>
                    <a:pt x="425" y="30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sz="1353">
                <a:latin typeface="默认字体"/>
                <a:ea typeface="默认字体"/>
                <a:cs typeface="等线"/>
                <a:sym typeface="思源宋体 CN"/>
              </a:endParaRPr>
            </a:p>
          </p:txBody>
        </p:sp>
        <p:sp>
          <p:nvSpPr>
            <p:cNvPr id="440" name="Freeform 13"/>
            <p:cNvSpPr/>
            <p:nvPr/>
          </p:nvSpPr>
          <p:spPr bwMode="auto">
            <a:xfrm>
              <a:off x="4467123" y="5197221"/>
              <a:ext cx="3243408" cy="251700"/>
            </a:xfrm>
            <a:custGeom>
              <a:avLst/>
              <a:gdLst>
                <a:gd name="T0" fmla="*/ 425 w 851"/>
                <a:gd name="T1" fmla="*/ 0 h 66"/>
                <a:gd name="T2" fmla="*/ 0 w 851"/>
                <a:gd name="T3" fmla="*/ 33 h 66"/>
                <a:gd name="T4" fmla="*/ 2 w 851"/>
                <a:gd name="T5" fmla="*/ 36 h 66"/>
                <a:gd name="T6" fmla="*/ 425 w 851"/>
                <a:gd name="T7" fmla="*/ 66 h 66"/>
                <a:gd name="T8" fmla="*/ 849 w 851"/>
                <a:gd name="T9" fmla="*/ 36 h 66"/>
                <a:gd name="T10" fmla="*/ 851 w 851"/>
                <a:gd name="T11" fmla="*/ 33 h 66"/>
                <a:gd name="T12" fmla="*/ 425 w 851"/>
                <a:gd name="T13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1" h="66">
                  <a:moveTo>
                    <a:pt x="425" y="0"/>
                  </a:moveTo>
                  <a:cubicBezTo>
                    <a:pt x="190" y="0"/>
                    <a:pt x="0" y="15"/>
                    <a:pt x="0" y="33"/>
                  </a:cubicBezTo>
                  <a:cubicBezTo>
                    <a:pt x="0" y="34"/>
                    <a:pt x="0" y="35"/>
                    <a:pt x="2" y="36"/>
                  </a:cubicBezTo>
                  <a:cubicBezTo>
                    <a:pt x="24" y="53"/>
                    <a:pt x="205" y="66"/>
                    <a:pt x="425" y="66"/>
                  </a:cubicBezTo>
                  <a:cubicBezTo>
                    <a:pt x="645" y="66"/>
                    <a:pt x="827" y="53"/>
                    <a:pt x="849" y="36"/>
                  </a:cubicBezTo>
                  <a:cubicBezTo>
                    <a:pt x="850" y="35"/>
                    <a:pt x="851" y="34"/>
                    <a:pt x="851" y="33"/>
                  </a:cubicBezTo>
                  <a:cubicBezTo>
                    <a:pt x="851" y="15"/>
                    <a:pt x="660" y="0"/>
                    <a:pt x="425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sz="1353">
                <a:latin typeface="默认字体"/>
                <a:ea typeface="默认字体"/>
                <a:cs typeface="等线"/>
                <a:sym typeface="思源宋体 CN"/>
              </a:endParaRPr>
            </a:p>
          </p:txBody>
        </p:sp>
      </p:grpSp>
      <p:grpSp>
        <p:nvGrpSpPr>
          <p:cNvPr id="441" name="Group 24"/>
          <p:cNvGrpSpPr/>
          <p:nvPr/>
        </p:nvGrpSpPr>
        <p:grpSpPr>
          <a:xfrm>
            <a:off x="4901601" y="4686669"/>
            <a:ext cx="2682627" cy="556871"/>
            <a:chOff x="4752731" y="4963780"/>
            <a:chExt cx="2682626" cy="370377"/>
          </a:xfrm>
          <a:solidFill>
            <a:srgbClr val="1A479C"/>
          </a:solidFill>
        </p:grpSpPr>
        <p:sp>
          <p:nvSpPr>
            <p:cNvPr id="442" name="Freeform 14"/>
            <p:cNvSpPr/>
            <p:nvPr/>
          </p:nvSpPr>
          <p:spPr bwMode="auto">
            <a:xfrm>
              <a:off x="4752731" y="5062895"/>
              <a:ext cx="2682626" cy="271262"/>
            </a:xfrm>
            <a:custGeom>
              <a:avLst/>
              <a:gdLst>
                <a:gd name="T0" fmla="*/ 352 w 704"/>
                <a:gd name="T1" fmla="*/ 22 h 71"/>
                <a:gd name="T2" fmla="*/ 2 w 704"/>
                <a:gd name="T3" fmla="*/ 0 h 71"/>
                <a:gd name="T4" fmla="*/ 0 w 704"/>
                <a:gd name="T5" fmla="*/ 0 h 71"/>
                <a:gd name="T6" fmla="*/ 0 w 704"/>
                <a:gd name="T7" fmla="*/ 47 h 71"/>
                <a:gd name="T8" fmla="*/ 352 w 704"/>
                <a:gd name="T9" fmla="*/ 71 h 71"/>
                <a:gd name="T10" fmla="*/ 704 w 704"/>
                <a:gd name="T11" fmla="*/ 47 h 71"/>
                <a:gd name="T12" fmla="*/ 704 w 704"/>
                <a:gd name="T13" fmla="*/ 0 h 71"/>
                <a:gd name="T14" fmla="*/ 702 w 704"/>
                <a:gd name="T15" fmla="*/ 0 h 71"/>
                <a:gd name="T16" fmla="*/ 352 w 704"/>
                <a:gd name="T17" fmla="*/ 2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04" h="71">
                  <a:moveTo>
                    <a:pt x="352" y="22"/>
                  </a:moveTo>
                  <a:cubicBezTo>
                    <a:pt x="170" y="22"/>
                    <a:pt x="20" y="12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0" y="61"/>
                    <a:pt x="157" y="71"/>
                    <a:pt x="352" y="71"/>
                  </a:cubicBezTo>
                  <a:cubicBezTo>
                    <a:pt x="546" y="71"/>
                    <a:pt x="704" y="61"/>
                    <a:pt x="704" y="47"/>
                  </a:cubicBezTo>
                  <a:cubicBezTo>
                    <a:pt x="704" y="0"/>
                    <a:pt x="704" y="0"/>
                    <a:pt x="704" y="0"/>
                  </a:cubicBezTo>
                  <a:cubicBezTo>
                    <a:pt x="702" y="0"/>
                    <a:pt x="702" y="0"/>
                    <a:pt x="702" y="0"/>
                  </a:cubicBezTo>
                  <a:cubicBezTo>
                    <a:pt x="684" y="12"/>
                    <a:pt x="534" y="22"/>
                    <a:pt x="352" y="22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sz="1353">
                <a:latin typeface="默认字体"/>
                <a:ea typeface="默认字体"/>
                <a:cs typeface="等线"/>
                <a:sym typeface="思源宋体 CN"/>
              </a:endParaRPr>
            </a:p>
          </p:txBody>
        </p:sp>
        <p:sp>
          <p:nvSpPr>
            <p:cNvPr id="443" name="Freeform 15"/>
            <p:cNvSpPr/>
            <p:nvPr/>
          </p:nvSpPr>
          <p:spPr bwMode="auto">
            <a:xfrm>
              <a:off x="4752731" y="4963780"/>
              <a:ext cx="2682626" cy="183884"/>
            </a:xfrm>
            <a:custGeom>
              <a:avLst/>
              <a:gdLst>
                <a:gd name="T0" fmla="*/ 352 w 704"/>
                <a:gd name="T1" fmla="*/ 0 h 48"/>
                <a:gd name="T2" fmla="*/ 0 w 704"/>
                <a:gd name="T3" fmla="*/ 24 h 48"/>
                <a:gd name="T4" fmla="*/ 2 w 704"/>
                <a:gd name="T5" fmla="*/ 26 h 48"/>
                <a:gd name="T6" fmla="*/ 352 w 704"/>
                <a:gd name="T7" fmla="*/ 48 h 48"/>
                <a:gd name="T8" fmla="*/ 702 w 704"/>
                <a:gd name="T9" fmla="*/ 26 h 48"/>
                <a:gd name="T10" fmla="*/ 704 w 704"/>
                <a:gd name="T11" fmla="*/ 24 h 48"/>
                <a:gd name="T12" fmla="*/ 352 w 704"/>
                <a:gd name="T13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8">
                  <a:moveTo>
                    <a:pt x="352" y="0"/>
                  </a:moveTo>
                  <a:cubicBezTo>
                    <a:pt x="157" y="0"/>
                    <a:pt x="0" y="11"/>
                    <a:pt x="0" y="24"/>
                  </a:cubicBezTo>
                  <a:cubicBezTo>
                    <a:pt x="0" y="25"/>
                    <a:pt x="0" y="25"/>
                    <a:pt x="2" y="26"/>
                  </a:cubicBezTo>
                  <a:cubicBezTo>
                    <a:pt x="20" y="38"/>
                    <a:pt x="170" y="48"/>
                    <a:pt x="352" y="48"/>
                  </a:cubicBezTo>
                  <a:cubicBezTo>
                    <a:pt x="534" y="48"/>
                    <a:pt x="684" y="38"/>
                    <a:pt x="702" y="26"/>
                  </a:cubicBezTo>
                  <a:cubicBezTo>
                    <a:pt x="703" y="25"/>
                    <a:pt x="704" y="25"/>
                    <a:pt x="704" y="24"/>
                  </a:cubicBezTo>
                  <a:cubicBezTo>
                    <a:pt x="704" y="11"/>
                    <a:pt x="546" y="0"/>
                    <a:pt x="352" y="0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sz="1353">
                <a:latin typeface="默认字体"/>
                <a:ea typeface="默认字体"/>
                <a:cs typeface="等线"/>
                <a:sym typeface="思源宋体 CN"/>
              </a:endParaRPr>
            </a:p>
          </p:txBody>
        </p:sp>
      </p:grpSp>
      <p:sp>
        <p:nvSpPr>
          <p:cNvPr id="444" name="Freeform 7"/>
          <p:cNvSpPr/>
          <p:nvPr/>
        </p:nvSpPr>
        <p:spPr bwMode="auto">
          <a:xfrm>
            <a:off x="5813176" y="2947578"/>
            <a:ext cx="812483" cy="1676567"/>
          </a:xfrm>
          <a:custGeom>
            <a:avLst/>
            <a:gdLst>
              <a:gd name="T0" fmla="*/ 483 w 623"/>
              <a:gd name="T1" fmla="*/ 1648 h 1958"/>
              <a:gd name="T2" fmla="*/ 483 w 623"/>
              <a:gd name="T3" fmla="*/ 0 h 1958"/>
              <a:gd name="T4" fmla="*/ 144 w 623"/>
              <a:gd name="T5" fmla="*/ 0 h 1958"/>
              <a:gd name="T6" fmla="*/ 144 w 623"/>
              <a:gd name="T7" fmla="*/ 1648 h 1958"/>
              <a:gd name="T8" fmla="*/ 0 w 623"/>
              <a:gd name="T9" fmla="*/ 1648 h 1958"/>
              <a:gd name="T10" fmla="*/ 158 w 623"/>
              <a:gd name="T11" fmla="*/ 1803 h 1958"/>
              <a:gd name="T12" fmla="*/ 313 w 623"/>
              <a:gd name="T13" fmla="*/ 1958 h 1958"/>
              <a:gd name="T14" fmla="*/ 468 w 623"/>
              <a:gd name="T15" fmla="*/ 1803 h 1958"/>
              <a:gd name="T16" fmla="*/ 623 w 623"/>
              <a:gd name="T17" fmla="*/ 1648 h 1958"/>
              <a:gd name="T18" fmla="*/ 483 w 623"/>
              <a:gd name="T19" fmla="*/ 1648 h 19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23" h="1958">
                <a:moveTo>
                  <a:pt x="483" y="1648"/>
                </a:moveTo>
                <a:lnTo>
                  <a:pt x="483" y="0"/>
                </a:lnTo>
                <a:lnTo>
                  <a:pt x="144" y="0"/>
                </a:lnTo>
                <a:lnTo>
                  <a:pt x="144" y="1648"/>
                </a:lnTo>
                <a:lnTo>
                  <a:pt x="0" y="1648"/>
                </a:lnTo>
                <a:lnTo>
                  <a:pt x="158" y="1803"/>
                </a:lnTo>
                <a:lnTo>
                  <a:pt x="313" y="1958"/>
                </a:lnTo>
                <a:lnTo>
                  <a:pt x="468" y="1803"/>
                </a:lnTo>
                <a:lnTo>
                  <a:pt x="623" y="1648"/>
                </a:lnTo>
                <a:lnTo>
                  <a:pt x="483" y="1648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false" compatLnSpc="true"/>
          <a:lstStyle/>
          <a:p>
            <a:pPr/>
            <a:endParaRPr sz="1353">
              <a:latin typeface="默认字体"/>
              <a:ea typeface="默认字体"/>
              <a:cs typeface="等线"/>
              <a:sym typeface="思源宋体 CN"/>
            </a:endParaRPr>
          </a:p>
        </p:txBody>
      </p:sp>
      <p:sp>
        <p:nvSpPr>
          <p:cNvPr id="445" name="Freeform 8"/>
          <p:cNvSpPr/>
          <p:nvPr/>
        </p:nvSpPr>
        <p:spPr bwMode="auto">
          <a:xfrm>
            <a:off x="6495243" y="2388427"/>
            <a:ext cx="812483" cy="1577125"/>
          </a:xfrm>
          <a:custGeom>
            <a:avLst/>
            <a:gdLst>
              <a:gd name="T0" fmla="*/ 483 w 623"/>
              <a:gd name="T1" fmla="*/ 853 h 1128"/>
              <a:gd name="T2" fmla="*/ 480 w 623"/>
              <a:gd name="T3" fmla="*/ 0 h 1128"/>
              <a:gd name="T4" fmla="*/ 144 w 623"/>
              <a:gd name="T5" fmla="*/ 0 h 1128"/>
              <a:gd name="T6" fmla="*/ 144 w 623"/>
              <a:gd name="T7" fmla="*/ 853 h 1128"/>
              <a:gd name="T8" fmla="*/ 0 w 623"/>
              <a:gd name="T9" fmla="*/ 853 h 1128"/>
              <a:gd name="T10" fmla="*/ 158 w 623"/>
              <a:gd name="T11" fmla="*/ 990 h 1128"/>
              <a:gd name="T12" fmla="*/ 313 w 623"/>
              <a:gd name="T13" fmla="*/ 1128 h 1128"/>
              <a:gd name="T14" fmla="*/ 468 w 623"/>
              <a:gd name="T15" fmla="*/ 990 h 1128"/>
              <a:gd name="T16" fmla="*/ 623 w 623"/>
              <a:gd name="T17" fmla="*/ 853 h 1128"/>
              <a:gd name="T18" fmla="*/ 483 w 623"/>
              <a:gd name="T19" fmla="*/ 853 h 1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23" h="1128">
                <a:moveTo>
                  <a:pt x="483" y="853"/>
                </a:moveTo>
                <a:lnTo>
                  <a:pt x="480" y="0"/>
                </a:lnTo>
                <a:lnTo>
                  <a:pt x="144" y="0"/>
                </a:lnTo>
                <a:lnTo>
                  <a:pt x="144" y="853"/>
                </a:lnTo>
                <a:lnTo>
                  <a:pt x="0" y="853"/>
                </a:lnTo>
                <a:lnTo>
                  <a:pt x="158" y="990"/>
                </a:lnTo>
                <a:lnTo>
                  <a:pt x="313" y="1128"/>
                </a:lnTo>
                <a:lnTo>
                  <a:pt x="468" y="990"/>
                </a:lnTo>
                <a:lnTo>
                  <a:pt x="623" y="853"/>
                </a:lnTo>
                <a:lnTo>
                  <a:pt x="483" y="853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false" compatLnSpc="true"/>
          <a:lstStyle/>
          <a:p>
            <a:pPr/>
            <a:endParaRPr sz="1353">
              <a:latin typeface="默认字体"/>
              <a:ea typeface="默认字体"/>
              <a:cs typeface="等线"/>
              <a:sym typeface="思源宋体 CN"/>
            </a:endParaRPr>
          </a:p>
        </p:txBody>
      </p:sp>
      <p:sp>
        <p:nvSpPr>
          <p:cNvPr id="446" name="Freeform 9"/>
          <p:cNvSpPr/>
          <p:nvPr/>
        </p:nvSpPr>
        <p:spPr bwMode="auto">
          <a:xfrm>
            <a:off x="5127195" y="1964580"/>
            <a:ext cx="812483" cy="1577125"/>
          </a:xfrm>
          <a:custGeom>
            <a:avLst/>
            <a:gdLst>
              <a:gd name="T0" fmla="*/ 482 w 623"/>
              <a:gd name="T1" fmla="*/ 853 h 1128"/>
              <a:gd name="T2" fmla="*/ 480 w 623"/>
              <a:gd name="T3" fmla="*/ 0 h 1128"/>
              <a:gd name="T4" fmla="*/ 143 w 623"/>
              <a:gd name="T5" fmla="*/ 0 h 1128"/>
              <a:gd name="T6" fmla="*/ 143 w 623"/>
              <a:gd name="T7" fmla="*/ 853 h 1128"/>
              <a:gd name="T8" fmla="*/ 0 w 623"/>
              <a:gd name="T9" fmla="*/ 853 h 1128"/>
              <a:gd name="T10" fmla="*/ 158 w 623"/>
              <a:gd name="T11" fmla="*/ 990 h 1128"/>
              <a:gd name="T12" fmla="*/ 313 w 623"/>
              <a:gd name="T13" fmla="*/ 1128 h 1128"/>
              <a:gd name="T14" fmla="*/ 468 w 623"/>
              <a:gd name="T15" fmla="*/ 990 h 1128"/>
              <a:gd name="T16" fmla="*/ 623 w 623"/>
              <a:gd name="T17" fmla="*/ 853 h 1128"/>
              <a:gd name="T18" fmla="*/ 482 w 623"/>
              <a:gd name="T19" fmla="*/ 853 h 1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23" h="1128">
                <a:moveTo>
                  <a:pt x="482" y="853"/>
                </a:moveTo>
                <a:lnTo>
                  <a:pt x="480" y="0"/>
                </a:lnTo>
                <a:lnTo>
                  <a:pt x="143" y="0"/>
                </a:lnTo>
                <a:lnTo>
                  <a:pt x="143" y="853"/>
                </a:lnTo>
                <a:lnTo>
                  <a:pt x="0" y="853"/>
                </a:lnTo>
                <a:lnTo>
                  <a:pt x="158" y="990"/>
                </a:lnTo>
                <a:lnTo>
                  <a:pt x="313" y="1128"/>
                </a:lnTo>
                <a:lnTo>
                  <a:pt x="468" y="990"/>
                </a:lnTo>
                <a:lnTo>
                  <a:pt x="623" y="853"/>
                </a:lnTo>
                <a:lnTo>
                  <a:pt x="482" y="853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false" compatLnSpc="true"/>
          <a:lstStyle/>
          <a:p>
            <a:pPr/>
            <a:endParaRPr sz="1353">
              <a:latin typeface="默认字体"/>
              <a:ea typeface="默认字体"/>
              <a:cs typeface="等线"/>
              <a:sym typeface="思源宋体 CN"/>
            </a:endParaRPr>
          </a:p>
        </p:txBody>
      </p:sp>
      <p:cxnSp>
        <p:nvCxnSpPr>
          <p:cNvPr id="447" name=""/>
          <p:cNvCxnSpPr/>
          <p:nvPr/>
        </p:nvCxnSpPr>
        <p:spPr>
          <a:xfrm>
            <a:off x="7125263" y="2971012"/>
            <a:ext cx="794783" cy="0"/>
          </a:xfrm>
          <a:prstGeom prst="straightConnector1">
            <a:avLst/>
          </a:prstGeom>
          <a:ln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8" name=""/>
          <p:cNvCxnSpPr/>
          <p:nvPr/>
        </p:nvCxnSpPr>
        <p:spPr>
          <a:xfrm rot="10800000">
            <a:off x="4433588" y="2464548"/>
            <a:ext cx="936000" cy="0"/>
          </a:xfrm>
          <a:prstGeom prst="straightConnector1">
            <a:avLst/>
          </a:prstGeom>
          <a:ln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9" name="TextBox 47"/>
          <p:cNvSpPr txBox="true"/>
          <p:nvPr/>
        </p:nvSpPr>
        <p:spPr>
          <a:xfrm>
            <a:off x="5369766" y="2380324"/>
            <a:ext cx="317500" cy="457200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ctr"/>
            <a:r>
              <a:rPr sz="2400">
                <a:solidFill>
                  <a:schemeClr val="bg2">
                    <a:alpha val="100000"/>
                  </a:schemeClr>
                </a:solidFill>
                <a:latin typeface="默认字体"/>
                <a:ea typeface="默认字体"/>
                <a:cs typeface="等线"/>
                <a:sym typeface="思源宋体 CN"/>
              </a:rPr>
              <a:t>1</a:t>
            </a:r>
            <a:endParaRPr>
              <a:latin typeface="默认字体"/>
              <a:ea typeface="默认字体"/>
              <a:cs typeface="+mn-cs"/>
            </a:endParaRPr>
          </a:p>
        </p:txBody>
      </p:sp>
      <p:sp>
        <p:nvSpPr>
          <p:cNvPr id="450" name="TextBox 48"/>
          <p:cNvSpPr txBox="true"/>
          <p:nvPr/>
        </p:nvSpPr>
        <p:spPr>
          <a:xfrm>
            <a:off x="6062243" y="3436292"/>
            <a:ext cx="317500" cy="457200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ctr"/>
            <a:r>
              <a:rPr sz="2400">
                <a:solidFill>
                  <a:schemeClr val="bg2">
                    <a:alpha val="100000"/>
                  </a:schemeClr>
                </a:solidFill>
                <a:latin typeface="默认字体"/>
                <a:ea typeface="默认字体"/>
                <a:cs typeface="等线"/>
                <a:sym typeface="思源宋体 CN"/>
              </a:rPr>
              <a:t>2</a:t>
            </a:r>
            <a:endParaRPr>
              <a:latin typeface="默认字体"/>
              <a:ea typeface="默认字体"/>
              <a:cs typeface="+mn-cs"/>
            </a:endParaRPr>
          </a:p>
        </p:txBody>
      </p:sp>
      <p:sp>
        <p:nvSpPr>
          <p:cNvPr id="451" name="TextBox 49"/>
          <p:cNvSpPr txBox="true"/>
          <p:nvPr/>
        </p:nvSpPr>
        <p:spPr>
          <a:xfrm>
            <a:off x="6740946" y="2794120"/>
            <a:ext cx="317500" cy="457200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pPr algn="ctr"/>
            <a:r>
              <a:rPr sz="2400">
                <a:solidFill>
                  <a:schemeClr val="bg2">
                    <a:alpha val="100000"/>
                  </a:schemeClr>
                </a:solidFill>
                <a:latin typeface="默认字体"/>
                <a:ea typeface="默认字体"/>
                <a:cs typeface="等线"/>
                <a:sym typeface="思源宋体 CN"/>
              </a:rPr>
              <a:t>3</a:t>
            </a:r>
            <a:endParaRPr>
              <a:latin typeface="默认字体"/>
              <a:ea typeface="默认字体"/>
              <a:cs typeface="+mn-cs"/>
            </a:endParaRPr>
          </a:p>
        </p:txBody>
      </p:sp>
      <p:sp>
        <p:nvSpPr>
          <p:cNvPr id="452" name="Freeform 25"/>
          <p:cNvSpPr>
            <a:spLocks noEditPoints="true"/>
          </p:cNvSpPr>
          <p:nvPr/>
        </p:nvSpPr>
        <p:spPr bwMode="auto">
          <a:xfrm>
            <a:off x="6087563" y="5010499"/>
            <a:ext cx="191928" cy="191928"/>
          </a:xfrm>
          <a:custGeom>
            <a:avLst/>
            <a:gdLst>
              <a:gd name="T0" fmla="*/ 62 w 63"/>
              <a:gd name="T1" fmla="*/ 54 h 63"/>
              <a:gd name="T2" fmla="*/ 51 w 63"/>
              <a:gd name="T3" fmla="*/ 43 h 63"/>
              <a:gd name="T4" fmla="*/ 56 w 63"/>
              <a:gd name="T5" fmla="*/ 28 h 63"/>
              <a:gd name="T6" fmla="*/ 28 w 63"/>
              <a:gd name="T7" fmla="*/ 0 h 63"/>
              <a:gd name="T8" fmla="*/ 0 w 63"/>
              <a:gd name="T9" fmla="*/ 28 h 63"/>
              <a:gd name="T10" fmla="*/ 28 w 63"/>
              <a:gd name="T11" fmla="*/ 56 h 63"/>
              <a:gd name="T12" fmla="*/ 43 w 63"/>
              <a:gd name="T13" fmla="*/ 51 h 63"/>
              <a:gd name="T14" fmla="*/ 54 w 63"/>
              <a:gd name="T15" fmla="*/ 62 h 63"/>
              <a:gd name="T16" fmla="*/ 57 w 63"/>
              <a:gd name="T17" fmla="*/ 62 h 63"/>
              <a:gd name="T18" fmla="*/ 62 w 63"/>
              <a:gd name="T19" fmla="*/ 57 h 63"/>
              <a:gd name="T20" fmla="*/ 62 w 63"/>
              <a:gd name="T21" fmla="*/ 54 h 63"/>
              <a:gd name="T22" fmla="*/ 28 w 63"/>
              <a:gd name="T23" fmla="*/ 48 h 63"/>
              <a:gd name="T24" fmla="*/ 8 w 63"/>
              <a:gd name="T25" fmla="*/ 28 h 63"/>
              <a:gd name="T26" fmla="*/ 28 w 63"/>
              <a:gd name="T27" fmla="*/ 8 h 63"/>
              <a:gd name="T28" fmla="*/ 48 w 63"/>
              <a:gd name="T29" fmla="*/ 28 h 63"/>
              <a:gd name="T30" fmla="*/ 28 w 63"/>
              <a:gd name="T31" fmla="*/ 48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63" h="63">
                <a:moveTo>
                  <a:pt x="62" y="54"/>
                </a:moveTo>
                <a:cubicBezTo>
                  <a:pt x="51" y="43"/>
                  <a:pt x="51" y="43"/>
                  <a:pt x="51" y="43"/>
                </a:cubicBezTo>
                <a:cubicBezTo>
                  <a:pt x="54" y="39"/>
                  <a:pt x="56" y="33"/>
                  <a:pt x="56" y="28"/>
                </a:cubicBezTo>
                <a:cubicBezTo>
                  <a:pt x="56" y="12"/>
                  <a:pt x="43" y="0"/>
                  <a:pt x="28" y="0"/>
                </a:cubicBezTo>
                <a:cubicBezTo>
                  <a:pt x="12" y="0"/>
                  <a:pt x="0" y="12"/>
                  <a:pt x="0" y="28"/>
                </a:cubicBezTo>
                <a:cubicBezTo>
                  <a:pt x="0" y="43"/>
                  <a:pt x="12" y="56"/>
                  <a:pt x="28" y="56"/>
                </a:cubicBezTo>
                <a:cubicBezTo>
                  <a:pt x="33" y="56"/>
                  <a:pt x="39" y="54"/>
                  <a:pt x="43" y="51"/>
                </a:cubicBezTo>
                <a:cubicBezTo>
                  <a:pt x="54" y="62"/>
                  <a:pt x="54" y="62"/>
                  <a:pt x="54" y="62"/>
                </a:cubicBezTo>
                <a:cubicBezTo>
                  <a:pt x="55" y="63"/>
                  <a:pt x="56" y="63"/>
                  <a:pt x="57" y="62"/>
                </a:cubicBezTo>
                <a:cubicBezTo>
                  <a:pt x="62" y="57"/>
                  <a:pt x="62" y="57"/>
                  <a:pt x="62" y="57"/>
                </a:cubicBezTo>
                <a:cubicBezTo>
                  <a:pt x="63" y="56"/>
                  <a:pt x="63" y="55"/>
                  <a:pt x="62" y="54"/>
                </a:cubicBezTo>
                <a:close/>
                <a:moveTo>
                  <a:pt x="28" y="48"/>
                </a:moveTo>
                <a:cubicBezTo>
                  <a:pt x="17" y="48"/>
                  <a:pt x="8" y="39"/>
                  <a:pt x="8" y="28"/>
                </a:cubicBezTo>
                <a:cubicBezTo>
                  <a:pt x="8" y="17"/>
                  <a:pt x="17" y="8"/>
                  <a:pt x="28" y="8"/>
                </a:cubicBezTo>
                <a:cubicBezTo>
                  <a:pt x="39" y="8"/>
                  <a:pt x="48" y="17"/>
                  <a:pt x="48" y="28"/>
                </a:cubicBezTo>
                <a:cubicBezTo>
                  <a:pt x="48" y="39"/>
                  <a:pt x="39" y="48"/>
                  <a:pt x="28" y="48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false" compatLnSpc="true"/>
          <a:lstStyle/>
          <a:p>
            <a:pPr/>
            <a:endParaRPr sz="1353">
              <a:latin typeface="默认字体"/>
              <a:ea typeface="默认字体"/>
              <a:cs typeface="等线"/>
              <a:sym typeface="思源宋体 CN"/>
            </a:endParaRPr>
          </a:p>
        </p:txBody>
      </p:sp>
      <p:sp>
        <p:nvSpPr>
          <p:cNvPr id="453" name="Freeform 64"/>
          <p:cNvSpPr>
            <a:spLocks noEditPoints="true"/>
          </p:cNvSpPr>
          <p:nvPr/>
        </p:nvSpPr>
        <p:spPr bwMode="auto">
          <a:xfrm>
            <a:off x="6085975" y="5833702"/>
            <a:ext cx="194504" cy="182911"/>
          </a:xfrm>
          <a:custGeom>
            <a:avLst/>
            <a:gdLst>
              <a:gd name="T0" fmla="*/ 36 w 64"/>
              <a:gd name="T1" fmla="*/ 0 h 60"/>
              <a:gd name="T2" fmla="*/ 0 w 64"/>
              <a:gd name="T3" fmla="*/ 40 h 60"/>
              <a:gd name="T4" fmla="*/ 12 w 64"/>
              <a:gd name="T5" fmla="*/ 40 h 60"/>
              <a:gd name="T6" fmla="*/ 24 w 64"/>
              <a:gd name="T7" fmla="*/ 44 h 60"/>
              <a:gd name="T8" fmla="*/ 36 w 64"/>
              <a:gd name="T9" fmla="*/ 60 h 60"/>
              <a:gd name="T10" fmla="*/ 64 w 64"/>
              <a:gd name="T11" fmla="*/ 28 h 60"/>
              <a:gd name="T12" fmla="*/ 36 w 64"/>
              <a:gd name="T13" fmla="*/ 0 h 60"/>
              <a:gd name="T14" fmla="*/ 16 w 64"/>
              <a:gd name="T15" fmla="*/ 29 h 60"/>
              <a:gd name="T16" fmla="*/ 11 w 64"/>
              <a:gd name="T17" fmla="*/ 24 h 60"/>
              <a:gd name="T18" fmla="*/ 16 w 64"/>
              <a:gd name="T19" fmla="*/ 19 h 60"/>
              <a:gd name="T20" fmla="*/ 21 w 64"/>
              <a:gd name="T21" fmla="*/ 24 h 60"/>
              <a:gd name="T22" fmla="*/ 16 w 64"/>
              <a:gd name="T23" fmla="*/ 29 h 60"/>
              <a:gd name="T24" fmla="*/ 25 w 64"/>
              <a:gd name="T25" fmla="*/ 14 h 60"/>
              <a:gd name="T26" fmla="*/ 30 w 64"/>
              <a:gd name="T27" fmla="*/ 9 h 60"/>
              <a:gd name="T28" fmla="*/ 35 w 64"/>
              <a:gd name="T29" fmla="*/ 14 h 60"/>
              <a:gd name="T30" fmla="*/ 30 w 64"/>
              <a:gd name="T31" fmla="*/ 19 h 60"/>
              <a:gd name="T32" fmla="*/ 25 w 64"/>
              <a:gd name="T33" fmla="*/ 14 h 60"/>
              <a:gd name="T34" fmla="*/ 38 w 64"/>
              <a:gd name="T35" fmla="*/ 49 h 60"/>
              <a:gd name="T36" fmla="*/ 31 w 64"/>
              <a:gd name="T37" fmla="*/ 42 h 60"/>
              <a:gd name="T38" fmla="*/ 38 w 64"/>
              <a:gd name="T39" fmla="*/ 35 h 60"/>
              <a:gd name="T40" fmla="*/ 45 w 64"/>
              <a:gd name="T41" fmla="*/ 42 h 60"/>
              <a:gd name="T42" fmla="*/ 38 w 64"/>
              <a:gd name="T43" fmla="*/ 49 h 60"/>
              <a:gd name="T44" fmla="*/ 50 w 64"/>
              <a:gd name="T45" fmla="*/ 37 h 60"/>
              <a:gd name="T46" fmla="*/ 47 w 64"/>
              <a:gd name="T47" fmla="*/ 34 h 60"/>
              <a:gd name="T48" fmla="*/ 50 w 64"/>
              <a:gd name="T49" fmla="*/ 31 h 60"/>
              <a:gd name="T50" fmla="*/ 53 w 64"/>
              <a:gd name="T51" fmla="*/ 34 h 60"/>
              <a:gd name="T52" fmla="*/ 50 w 64"/>
              <a:gd name="T53" fmla="*/ 37 h 60"/>
              <a:gd name="T54" fmla="*/ 46 w 64"/>
              <a:gd name="T55" fmla="*/ 25 h 60"/>
              <a:gd name="T56" fmla="*/ 39 w 64"/>
              <a:gd name="T57" fmla="*/ 18 h 60"/>
              <a:gd name="T58" fmla="*/ 46 w 64"/>
              <a:gd name="T59" fmla="*/ 11 h 60"/>
              <a:gd name="T60" fmla="*/ 53 w 64"/>
              <a:gd name="T61" fmla="*/ 18 h 60"/>
              <a:gd name="T62" fmla="*/ 46 w 64"/>
              <a:gd name="T63" fmla="*/ 25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4" h="60">
                <a:moveTo>
                  <a:pt x="36" y="0"/>
                </a:moveTo>
                <a:cubicBezTo>
                  <a:pt x="12" y="0"/>
                  <a:pt x="0" y="24"/>
                  <a:pt x="0" y="40"/>
                </a:cubicBezTo>
                <a:cubicBezTo>
                  <a:pt x="0" y="44"/>
                  <a:pt x="8" y="52"/>
                  <a:pt x="12" y="40"/>
                </a:cubicBezTo>
                <a:cubicBezTo>
                  <a:pt x="14" y="35"/>
                  <a:pt x="24" y="36"/>
                  <a:pt x="24" y="44"/>
                </a:cubicBezTo>
                <a:cubicBezTo>
                  <a:pt x="24" y="53"/>
                  <a:pt x="28" y="60"/>
                  <a:pt x="36" y="60"/>
                </a:cubicBezTo>
                <a:cubicBezTo>
                  <a:pt x="60" y="60"/>
                  <a:pt x="64" y="40"/>
                  <a:pt x="64" y="28"/>
                </a:cubicBezTo>
                <a:cubicBezTo>
                  <a:pt x="64" y="16"/>
                  <a:pt x="60" y="0"/>
                  <a:pt x="36" y="0"/>
                </a:cubicBezTo>
                <a:close/>
                <a:moveTo>
                  <a:pt x="16" y="29"/>
                </a:moveTo>
                <a:cubicBezTo>
                  <a:pt x="13" y="29"/>
                  <a:pt x="11" y="27"/>
                  <a:pt x="11" y="24"/>
                </a:cubicBezTo>
                <a:cubicBezTo>
                  <a:pt x="11" y="21"/>
                  <a:pt x="13" y="19"/>
                  <a:pt x="16" y="19"/>
                </a:cubicBezTo>
                <a:cubicBezTo>
                  <a:pt x="19" y="19"/>
                  <a:pt x="21" y="21"/>
                  <a:pt x="21" y="24"/>
                </a:cubicBezTo>
                <a:cubicBezTo>
                  <a:pt x="21" y="27"/>
                  <a:pt x="19" y="29"/>
                  <a:pt x="16" y="29"/>
                </a:cubicBezTo>
                <a:close/>
                <a:moveTo>
                  <a:pt x="25" y="14"/>
                </a:moveTo>
                <a:cubicBezTo>
                  <a:pt x="25" y="11"/>
                  <a:pt x="27" y="9"/>
                  <a:pt x="30" y="9"/>
                </a:cubicBezTo>
                <a:cubicBezTo>
                  <a:pt x="33" y="9"/>
                  <a:pt x="35" y="11"/>
                  <a:pt x="35" y="14"/>
                </a:cubicBezTo>
                <a:cubicBezTo>
                  <a:pt x="35" y="17"/>
                  <a:pt x="33" y="19"/>
                  <a:pt x="30" y="19"/>
                </a:cubicBezTo>
                <a:cubicBezTo>
                  <a:pt x="27" y="19"/>
                  <a:pt x="25" y="17"/>
                  <a:pt x="25" y="14"/>
                </a:cubicBezTo>
                <a:close/>
                <a:moveTo>
                  <a:pt x="38" y="49"/>
                </a:moveTo>
                <a:cubicBezTo>
                  <a:pt x="34" y="49"/>
                  <a:pt x="31" y="46"/>
                  <a:pt x="31" y="42"/>
                </a:cubicBezTo>
                <a:cubicBezTo>
                  <a:pt x="31" y="38"/>
                  <a:pt x="34" y="35"/>
                  <a:pt x="38" y="35"/>
                </a:cubicBezTo>
                <a:cubicBezTo>
                  <a:pt x="42" y="35"/>
                  <a:pt x="45" y="38"/>
                  <a:pt x="45" y="42"/>
                </a:cubicBezTo>
                <a:cubicBezTo>
                  <a:pt x="45" y="46"/>
                  <a:pt x="42" y="49"/>
                  <a:pt x="38" y="49"/>
                </a:cubicBezTo>
                <a:close/>
                <a:moveTo>
                  <a:pt x="50" y="37"/>
                </a:moveTo>
                <a:cubicBezTo>
                  <a:pt x="48" y="37"/>
                  <a:pt x="47" y="36"/>
                  <a:pt x="47" y="34"/>
                </a:cubicBezTo>
                <a:cubicBezTo>
                  <a:pt x="47" y="32"/>
                  <a:pt x="48" y="31"/>
                  <a:pt x="50" y="31"/>
                </a:cubicBezTo>
                <a:cubicBezTo>
                  <a:pt x="52" y="31"/>
                  <a:pt x="53" y="32"/>
                  <a:pt x="53" y="34"/>
                </a:cubicBezTo>
                <a:cubicBezTo>
                  <a:pt x="53" y="36"/>
                  <a:pt x="52" y="37"/>
                  <a:pt x="50" y="37"/>
                </a:cubicBezTo>
                <a:close/>
                <a:moveTo>
                  <a:pt x="46" y="25"/>
                </a:moveTo>
                <a:cubicBezTo>
                  <a:pt x="42" y="25"/>
                  <a:pt x="39" y="22"/>
                  <a:pt x="39" y="18"/>
                </a:cubicBezTo>
                <a:cubicBezTo>
                  <a:pt x="39" y="14"/>
                  <a:pt x="42" y="11"/>
                  <a:pt x="46" y="11"/>
                </a:cubicBezTo>
                <a:cubicBezTo>
                  <a:pt x="50" y="11"/>
                  <a:pt x="53" y="14"/>
                  <a:pt x="53" y="18"/>
                </a:cubicBezTo>
                <a:cubicBezTo>
                  <a:pt x="53" y="22"/>
                  <a:pt x="50" y="25"/>
                  <a:pt x="46" y="25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false" compatLnSpc="true"/>
          <a:lstStyle/>
          <a:p>
            <a:pPr/>
            <a:endParaRPr sz="1353">
              <a:latin typeface="默认字体"/>
              <a:ea typeface="默认字体"/>
              <a:cs typeface="等线"/>
              <a:sym typeface="思源宋体 CN"/>
            </a:endParaRPr>
          </a:p>
        </p:txBody>
      </p:sp>
      <p:grpSp>
        <p:nvGrpSpPr>
          <p:cNvPr id="454" name="Group 53"/>
          <p:cNvGrpSpPr/>
          <p:nvPr/>
        </p:nvGrpSpPr>
        <p:grpSpPr>
          <a:xfrm>
            <a:off x="6116091" y="5413939"/>
            <a:ext cx="167455" cy="195792"/>
            <a:chOff x="4535488" y="1625601"/>
            <a:chExt cx="206376" cy="241300"/>
          </a:xfrm>
          <a:solidFill>
            <a:schemeClr val="bg2"/>
          </a:solidFill>
        </p:grpSpPr>
        <p:sp>
          <p:nvSpPr>
            <p:cNvPr id="455" name="Freeform 68"/>
            <p:cNvSpPr/>
            <p:nvPr/>
          </p:nvSpPr>
          <p:spPr bwMode="auto">
            <a:xfrm>
              <a:off x="4543426" y="1625601"/>
              <a:ext cx="198438" cy="188913"/>
            </a:xfrm>
            <a:custGeom>
              <a:avLst/>
              <a:gdLst>
                <a:gd name="T0" fmla="*/ 49 w 53"/>
                <a:gd name="T1" fmla="*/ 8 h 50"/>
                <a:gd name="T2" fmla="*/ 53 w 53"/>
                <a:gd name="T3" fmla="*/ 4 h 50"/>
                <a:gd name="T4" fmla="*/ 49 w 53"/>
                <a:gd name="T5" fmla="*/ 0 h 50"/>
                <a:gd name="T6" fmla="*/ 45 w 53"/>
                <a:gd name="T7" fmla="*/ 4 h 50"/>
                <a:gd name="T8" fmla="*/ 45 w 53"/>
                <a:gd name="T9" fmla="*/ 6 h 50"/>
                <a:gd name="T10" fmla="*/ 25 w 53"/>
                <a:gd name="T11" fmla="*/ 20 h 50"/>
                <a:gd name="T12" fmla="*/ 7 w 53"/>
                <a:gd name="T13" fmla="*/ 2 h 50"/>
                <a:gd name="T14" fmla="*/ 3 w 53"/>
                <a:gd name="T15" fmla="*/ 1 h 50"/>
                <a:gd name="T16" fmla="*/ 0 w 53"/>
                <a:gd name="T17" fmla="*/ 4 h 50"/>
                <a:gd name="T18" fmla="*/ 14 w 53"/>
                <a:gd name="T19" fmla="*/ 37 h 50"/>
                <a:gd name="T20" fmla="*/ 46 w 53"/>
                <a:gd name="T21" fmla="*/ 50 h 50"/>
                <a:gd name="T22" fmla="*/ 50 w 53"/>
                <a:gd name="T23" fmla="*/ 48 h 50"/>
                <a:gd name="T24" fmla="*/ 49 w 53"/>
                <a:gd name="T25" fmla="*/ 43 h 50"/>
                <a:gd name="T26" fmla="*/ 33 w 53"/>
                <a:gd name="T27" fmla="*/ 27 h 50"/>
                <a:gd name="T28" fmla="*/ 46 w 53"/>
                <a:gd name="T29" fmla="*/ 7 h 50"/>
                <a:gd name="T30" fmla="*/ 49 w 53"/>
                <a:gd name="T31" fmla="*/ 8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3" h="50">
                  <a:moveTo>
                    <a:pt x="49" y="8"/>
                  </a:moveTo>
                  <a:cubicBezTo>
                    <a:pt x="51" y="8"/>
                    <a:pt x="53" y="6"/>
                    <a:pt x="53" y="4"/>
                  </a:cubicBezTo>
                  <a:cubicBezTo>
                    <a:pt x="53" y="2"/>
                    <a:pt x="51" y="0"/>
                    <a:pt x="49" y="0"/>
                  </a:cubicBezTo>
                  <a:cubicBezTo>
                    <a:pt x="46" y="0"/>
                    <a:pt x="45" y="2"/>
                    <a:pt x="45" y="4"/>
                  </a:cubicBezTo>
                  <a:cubicBezTo>
                    <a:pt x="45" y="5"/>
                    <a:pt x="45" y="6"/>
                    <a:pt x="45" y="6"/>
                  </a:cubicBezTo>
                  <a:cubicBezTo>
                    <a:pt x="25" y="20"/>
                    <a:pt x="25" y="20"/>
                    <a:pt x="25" y="20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6" y="0"/>
                    <a:pt x="4" y="0"/>
                    <a:pt x="3" y="1"/>
                  </a:cubicBezTo>
                  <a:cubicBezTo>
                    <a:pt x="1" y="1"/>
                    <a:pt x="0" y="3"/>
                    <a:pt x="0" y="4"/>
                  </a:cubicBezTo>
                  <a:cubicBezTo>
                    <a:pt x="0" y="16"/>
                    <a:pt x="5" y="28"/>
                    <a:pt x="14" y="37"/>
                  </a:cubicBezTo>
                  <a:cubicBezTo>
                    <a:pt x="22" y="46"/>
                    <a:pt x="34" y="50"/>
                    <a:pt x="46" y="50"/>
                  </a:cubicBezTo>
                  <a:cubicBezTo>
                    <a:pt x="48" y="50"/>
                    <a:pt x="49" y="49"/>
                    <a:pt x="50" y="48"/>
                  </a:cubicBezTo>
                  <a:cubicBezTo>
                    <a:pt x="51" y="46"/>
                    <a:pt x="50" y="44"/>
                    <a:pt x="49" y="43"/>
                  </a:cubicBezTo>
                  <a:cubicBezTo>
                    <a:pt x="33" y="27"/>
                    <a:pt x="33" y="27"/>
                    <a:pt x="33" y="27"/>
                  </a:cubicBezTo>
                  <a:cubicBezTo>
                    <a:pt x="46" y="7"/>
                    <a:pt x="46" y="7"/>
                    <a:pt x="46" y="7"/>
                  </a:cubicBezTo>
                  <a:cubicBezTo>
                    <a:pt x="47" y="8"/>
                    <a:pt x="48" y="8"/>
                    <a:pt x="49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sz="1353">
                <a:latin typeface="默认字体"/>
                <a:ea typeface="默认字体"/>
                <a:cs typeface="等线"/>
                <a:sym typeface="思源宋体 CN"/>
              </a:endParaRPr>
            </a:p>
          </p:txBody>
        </p:sp>
        <p:sp>
          <p:nvSpPr>
            <p:cNvPr id="456" name="Freeform 69"/>
            <p:cNvSpPr/>
            <p:nvPr/>
          </p:nvSpPr>
          <p:spPr bwMode="auto">
            <a:xfrm>
              <a:off x="4535488" y="1779588"/>
              <a:ext cx="96838" cy="87313"/>
            </a:xfrm>
            <a:custGeom>
              <a:avLst/>
              <a:gdLst>
                <a:gd name="T0" fmla="*/ 23 w 26"/>
                <a:gd name="T1" fmla="*/ 9 h 23"/>
                <a:gd name="T2" fmla="*/ 22 w 26"/>
                <a:gd name="T3" fmla="*/ 8 h 23"/>
                <a:gd name="T4" fmla="*/ 12 w 26"/>
                <a:gd name="T5" fmla="*/ 0 h 23"/>
                <a:gd name="T6" fmla="*/ 11 w 26"/>
                <a:gd name="T7" fmla="*/ 0 h 23"/>
                <a:gd name="T8" fmla="*/ 11 w 26"/>
                <a:gd name="T9" fmla="*/ 0 h 23"/>
                <a:gd name="T10" fmla="*/ 0 w 26"/>
                <a:gd name="T11" fmla="*/ 20 h 23"/>
                <a:gd name="T12" fmla="*/ 0 w 26"/>
                <a:gd name="T13" fmla="*/ 22 h 23"/>
                <a:gd name="T14" fmla="*/ 2 w 26"/>
                <a:gd name="T15" fmla="*/ 23 h 23"/>
                <a:gd name="T16" fmla="*/ 24 w 26"/>
                <a:gd name="T17" fmla="*/ 23 h 23"/>
                <a:gd name="T18" fmla="*/ 26 w 26"/>
                <a:gd name="T19" fmla="*/ 22 h 23"/>
                <a:gd name="T20" fmla="*/ 26 w 26"/>
                <a:gd name="T21" fmla="*/ 20 h 23"/>
                <a:gd name="T22" fmla="*/ 23 w 26"/>
                <a:gd name="T23" fmla="*/ 9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" h="23">
                  <a:moveTo>
                    <a:pt x="23" y="9"/>
                  </a:moveTo>
                  <a:cubicBezTo>
                    <a:pt x="22" y="8"/>
                    <a:pt x="22" y="8"/>
                    <a:pt x="22" y="8"/>
                  </a:cubicBezTo>
                  <a:cubicBezTo>
                    <a:pt x="18" y="6"/>
                    <a:pt x="15" y="3"/>
                    <a:pt x="12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1"/>
                    <a:pt x="0" y="21"/>
                    <a:pt x="0" y="22"/>
                  </a:cubicBezTo>
                  <a:cubicBezTo>
                    <a:pt x="1" y="23"/>
                    <a:pt x="1" y="23"/>
                    <a:pt x="2" y="23"/>
                  </a:cubicBezTo>
                  <a:cubicBezTo>
                    <a:pt x="24" y="23"/>
                    <a:pt x="24" y="23"/>
                    <a:pt x="24" y="23"/>
                  </a:cubicBezTo>
                  <a:cubicBezTo>
                    <a:pt x="25" y="23"/>
                    <a:pt x="25" y="23"/>
                    <a:pt x="26" y="22"/>
                  </a:cubicBezTo>
                  <a:cubicBezTo>
                    <a:pt x="26" y="22"/>
                    <a:pt x="26" y="21"/>
                    <a:pt x="26" y="20"/>
                  </a:cubicBezTo>
                  <a:lnTo>
                    <a:pt x="23" y="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vert="horz" wrap="square" lIns="91440" tIns="45720" rIns="91440" bIns="45720" numCol="1" anchor="t" anchorCtr="false" compatLnSpc="true"/>
            <a:lstStyle/>
            <a:p>
              <a:pPr/>
              <a:endParaRPr sz="1353">
                <a:latin typeface="默认字体"/>
                <a:ea typeface="默认字体"/>
                <a:cs typeface="等线"/>
                <a:sym typeface="思源宋体 CN"/>
              </a:endParaRPr>
            </a:p>
          </p:txBody>
        </p:sp>
      </p:grpSp>
      <p:grpSp>
        <p:nvGrpSpPr>
          <p:cNvPr id="457" name="" descr="{&quot;isTemplate&quot;:true,&quot;type&quot;:&quot;list&quot;,&quot;alignment&quot;:&quot;left&quot;,&quot;alignmentVertical&quot;:&quot;top&quot;,&quot;canOmit&quot;:false,&quot;scalable&quot;:false,&quot;minItemsCount&quot;:-1}"/>
          <p:cNvGrpSpPr/>
          <p:nvPr/>
        </p:nvGrpSpPr>
        <p:grpSpPr>
          <a:xfrm>
            <a:off x="654315" y="1590772"/>
            <a:ext cx="11057817" cy="3703667"/>
            <a:chOff x="654315" y="1590772"/>
            <a:chExt cx="11057817" cy="3703667"/>
          </a:xfrm>
        </p:grpSpPr>
        <p:grpSp>
          <p:nvGrpSpPr>
            <p:cNvPr id="458" name=""/>
            <p:cNvGrpSpPr/>
            <p:nvPr/>
          </p:nvGrpSpPr>
          <p:grpSpPr>
            <a:xfrm rot="0" flipH="false" flipV="false">
              <a:off x="8112126" y="2320822"/>
              <a:ext cx="3600006" cy="1860995"/>
              <a:chOff x="8184515" y="2310766"/>
              <a:chExt cx="3600006" cy="1860995"/>
            </a:xfrm>
          </p:grpSpPr>
          <p:sp>
            <p:nvSpPr>
              <p:cNvPr id="459" name="文本框 7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8184515" y="2731772"/>
                <a:ext cx="3600005" cy="1439989"/>
              </a:xfrm>
              <a:prstGeom prst="rect">
                <a:avLst/>
              </a:prstGeom>
              <a:noFill/>
            </p:spPr>
            <p:txBody>
              <a:bodyPr wrap="square" rtlCol="false">
                <a:noAutofit/>
              </a:bodyPr>
              <a:lstStyle/>
              <a:p>
                <a:pPr marL="0" indent="0">
                  <a:lnSpc>
                    <a:spcPct val="130000"/>
                  </a:lnSpc>
                  <a:buNone/>
                  <a:defRPr sz="1800">
                    <a:solidFill>
                      <a:schemeClr val="tx1">
                        <a:alpha val="100000"/>
                      </a:schemeClr>
                    </a:solidFill>
                    <a:latin typeface="等线"/>
                    <a:ea typeface="等线"/>
                    <a:cs typeface="+mn-cs"/>
                  </a:defRPr>
                </a:pPr>
                <a:r>
                  <a:rPr lang="zh-CN" sz="1400">
                    <a:solidFill>
                      <a:schemeClr val="tx1"/>
                    </a:solidFill>
                    <a:latin typeface="默认字体"/>
                    <a:ea typeface="默认字体"/>
                    <a:cs typeface="等线"/>
                    <a:sym typeface="思源宋体 CN"/>
                  </a:rPr>
                  <a:t>平台设立了积分收购机制，用户可以在此挂出卖单，平台会按时收购，确保用户积分流动性。</a:t>
                </a:r>
                <a:endParaRPr/>
              </a:p>
            </p:txBody>
          </p:sp>
          <p:sp>
            <p:nvSpPr>
              <p:cNvPr id="460" name="文本框 11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8184516" y="2310766"/>
                <a:ext cx="3600005" cy="425450"/>
              </a:xfrm>
              <a:prstGeom prst="rect">
                <a:avLst/>
              </a:prstGeom>
              <a:noFill/>
            </p:spPr>
            <p:txBody>
              <a:bodyPr wrap="square" rtlCol="false">
                <a:no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sz="1800" b="true">
                    <a:solidFill>
                      <a:schemeClr val="tx1"/>
                    </a:solidFill>
                    <a:latin typeface="默认字体"/>
                    <a:ea typeface="默认字体"/>
                    <a:cs typeface="等线"/>
                    <a:sym typeface="思源宋体 CN"/>
                  </a:rPr>
                  <a:t>平台收购机制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</p:grpSp>
        <p:grpSp>
          <p:nvGrpSpPr>
            <p:cNvPr id="461" name=""/>
            <p:cNvGrpSpPr/>
            <p:nvPr/>
          </p:nvGrpSpPr>
          <p:grpSpPr>
            <a:xfrm rot="0" flipH="false" flipV="false">
              <a:off x="654315" y="1590772"/>
              <a:ext cx="3600005" cy="1865439"/>
              <a:chOff x="586105" y="1781176"/>
              <a:chExt cx="3600005" cy="1865439"/>
            </a:xfrm>
          </p:grpSpPr>
          <p:sp>
            <p:nvSpPr>
              <p:cNvPr id="462" name="文本框 7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586105" y="2206626"/>
                <a:ext cx="3600005" cy="1439989"/>
              </a:xfrm>
              <a:prstGeom prst="rect">
                <a:avLst/>
              </a:prstGeom>
              <a:noFill/>
            </p:spPr>
            <p:txBody>
              <a:bodyPr wrap="square" rtlCol="false">
                <a:noAutofit/>
              </a:bodyPr>
              <a:lstStyle/>
              <a:p>
                <a:pPr marL="0" indent="0" algn="r">
                  <a:lnSpc>
                    <a:spcPct val="130000"/>
                  </a:lnSpc>
                  <a:buNone/>
                  <a:defRPr sz="1800">
                    <a:solidFill>
                      <a:schemeClr val="tx1">
                        <a:alpha val="100000"/>
                      </a:schemeClr>
                    </a:solidFill>
                    <a:latin typeface="等线"/>
                    <a:ea typeface="等线"/>
                    <a:cs typeface="+mn-cs"/>
                  </a:defRPr>
                </a:pPr>
                <a:r>
                  <a:rPr lang="zh-CN" sz="1400">
                    <a:solidFill>
                      <a:schemeClr val="tx1"/>
                    </a:solidFill>
                    <a:latin typeface="默认字体"/>
                    <a:ea typeface="默认字体"/>
                    <a:cs typeface="等线"/>
                    <a:sym typeface="思源宋体 CN"/>
                  </a:rPr>
                  <a:t>用户可以在兑换大厅设置求购单，求购总数量和每天的涨幅曲线根据市场情况随时调整。</a:t>
                </a:r>
                <a:endParaRPr/>
              </a:p>
            </p:txBody>
          </p:sp>
          <p:sp>
            <p:nvSpPr>
              <p:cNvPr id="463" name="文本框 11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586105" y="1781176"/>
                <a:ext cx="3600005" cy="425450"/>
              </a:xfrm>
              <a:prstGeom prst="rect">
                <a:avLst/>
              </a:prstGeom>
              <a:noFill/>
            </p:spPr>
            <p:txBody>
              <a:bodyPr wrap="square" rtlCol="false">
                <a:noAutofit/>
              </a:bodyPr>
              <a:lstStyle/>
              <a:p>
                <a:pPr marL="0" indent="0" algn="r">
                  <a:lnSpc>
                    <a:spcPct val="100000"/>
                  </a:lnSpc>
                  <a:buNone/>
                </a:pPr>
                <a:r>
                  <a:rPr lang="zh-CN" sz="1800" b="true">
                    <a:solidFill>
                      <a:schemeClr val="tx1"/>
                    </a:solidFill>
                    <a:latin typeface="默认字体"/>
                    <a:ea typeface="默认字体"/>
                    <a:cs typeface="等线"/>
                    <a:sym typeface="思源宋体 CN"/>
                  </a:rPr>
                  <a:t>挂单设置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</p:grpSp>
        <p:grpSp>
          <p:nvGrpSpPr>
            <p:cNvPr id="464" name=""/>
            <p:cNvGrpSpPr/>
            <p:nvPr/>
          </p:nvGrpSpPr>
          <p:grpSpPr>
            <a:xfrm rot="0" flipH="false" flipV="false">
              <a:off x="1107441" y="3429000"/>
              <a:ext cx="3600005" cy="1865439"/>
              <a:chOff x="1186815" y="3317876"/>
              <a:chExt cx="3600005" cy="1865439"/>
            </a:xfrm>
          </p:grpSpPr>
          <p:sp>
            <p:nvSpPr>
              <p:cNvPr id="465" name="文本框 7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1186815" y="3743326"/>
                <a:ext cx="3600005" cy="1439989"/>
              </a:xfrm>
              <a:prstGeom prst="rect">
                <a:avLst/>
              </a:prstGeom>
              <a:noFill/>
            </p:spPr>
            <p:txBody>
              <a:bodyPr wrap="square" rtlCol="false">
                <a:noAutofit/>
              </a:bodyPr>
              <a:lstStyle/>
              <a:p>
                <a:pPr marL="0" indent="0" algn="r">
                  <a:lnSpc>
                    <a:spcPct val="130000"/>
                  </a:lnSpc>
                  <a:buNone/>
                  <a:defRPr sz="1800">
                    <a:solidFill>
                      <a:schemeClr val="tx1">
                        <a:alpha val="100000"/>
                      </a:schemeClr>
                    </a:solidFill>
                    <a:latin typeface="等线"/>
                    <a:ea typeface="等线"/>
                    <a:cs typeface="+mn-cs"/>
                  </a:defRPr>
                </a:pPr>
                <a:r>
                  <a:rPr lang="zh-CN" sz="1400">
                    <a:solidFill>
                      <a:schemeClr val="tx1"/>
                    </a:solidFill>
                    <a:latin typeface="默认字体"/>
                    <a:ea typeface="默认字体"/>
                    <a:cs typeface="等线"/>
                    <a:sym typeface="思源宋体 CN"/>
                  </a:rPr>
                  <a:t>用户可以通过微信、支付宝、信用卡、U币等多种支付方式进行交易，确保用户交易便捷和安全。</a:t>
                </a:r>
                <a:endParaRPr/>
              </a:p>
            </p:txBody>
          </p:sp>
          <p:sp>
            <p:nvSpPr>
              <p:cNvPr id="466" name="文本框 11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1186815" y="3317876"/>
                <a:ext cx="3600005" cy="425450"/>
              </a:xfrm>
              <a:prstGeom prst="rect">
                <a:avLst/>
              </a:prstGeom>
              <a:noFill/>
            </p:spPr>
            <p:txBody>
              <a:bodyPr wrap="square" rtlCol="false">
                <a:noAutofit/>
              </a:bodyPr>
              <a:lstStyle/>
              <a:p>
                <a:pPr marL="0" indent="0" algn="r">
                  <a:lnSpc>
                    <a:spcPct val="100000"/>
                  </a:lnSpc>
                  <a:buNone/>
                </a:pPr>
                <a:r>
                  <a:rPr lang="zh-CN" sz="1800" b="true">
                    <a:solidFill>
                      <a:schemeClr val="tx1"/>
                    </a:solidFill>
                    <a:latin typeface="默认字体"/>
                    <a:ea typeface="默认字体"/>
                    <a:cs typeface="等线"/>
                    <a:sym typeface="思源宋体 CN"/>
                  </a:rPr>
                  <a:t>多样化支付方式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</p:grpSp>
      </p:grpSp>
      <p:cxnSp>
        <p:nvCxnSpPr>
          <p:cNvPr id="467" name=""/>
          <p:cNvCxnSpPr/>
          <p:nvPr/>
        </p:nvCxnSpPr>
        <p:spPr>
          <a:xfrm rot="0" flipH="true" flipV="false">
            <a:off x="4993189" y="3965552"/>
            <a:ext cx="1118562" cy="0"/>
          </a:xfrm>
          <a:prstGeom prst="straightConnector1">
            <a:avLst/>
          </a:prstGeom>
          <a:ln>
            <a:solidFill>
              <a:schemeClr val="accent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8" name="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660396" y="418039"/>
            <a:ext cx="10668000" cy="520700"/>
          </a:xfrm>
          <a:prstGeom prst="rect">
            <a:avLst/>
          </a:prstGeom>
          <a:noFill/>
        </p:spPr>
        <p:txBody>
          <a:bodyPr wrap="square" lIns="90000" tIns="46800" rIns="90000" bIns="46800" rtlCol="false" anchor="b" anchorCtr="false">
            <a:sp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zh-CN" sz="2800" b="true">
                <a:latin typeface="默认字体"/>
                <a:ea typeface="默认字体"/>
                <a:cs typeface="+mn-cs"/>
              </a:rPr>
              <a:t>收购奖励机制</a:t>
            </a:r>
            <a:endParaRPr lang="en-US" sz="2800" b="true">
              <a:latin typeface="默认字体"/>
              <a:ea typeface="默认字体"/>
              <a:cs typeface="+mn-cs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>
  <p:cSld>
    <p:spTree>
      <p:nvGrpSpPr>
        <p:cNvPr id="46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标题 8"/>
          <p:cNvSpPr txBox="true"/>
          <p:nvPr/>
        </p:nvSpPr>
        <p:spPr>
          <a:xfrm>
            <a:off x="2133105" y="1765815"/>
            <a:ext cx="1443629" cy="77262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false" eaLnBrk="true" latinLnBrk="false" hangingPunct="true">
              <a:lnSpc>
                <a:spcPct val="90000"/>
              </a:lnSpc>
              <a:spcBef>
                <a:spcPct val="1"/>
              </a:spcBef>
              <a:buNone/>
              <a:defRPr lang="zh-CN" altLang="en-US" sz="2800" b="tru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altLang="zh-CN" sz="5400" dirty="false">
                <a:solidFill>
                  <a:schemeClr val="accent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08.</a:t>
            </a:r>
            <a:endParaRPr lang="en-GB" sz="6600" spc="300" dirty="false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71" name="标题 8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2133105" y="2661556"/>
            <a:ext cx="9435008" cy="991376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 defTabSz="914400" rtl="false" eaLnBrk="true" latinLnBrk="false" hangingPunct="true">
              <a:lnSpc>
                <a:spcPct val="90000"/>
              </a:lnSpc>
              <a:spcBef>
                <a:spcPct val="1"/>
              </a:spcBef>
              <a:buNone/>
              <a:defRPr lang="zh-CN" altLang="en-US" sz="6000" b="tru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l">
              <a:lnSpc>
                <a:spcPct val="100000"/>
              </a:lnSpc>
              <a:buNone/>
            </a:pPr>
            <a:r>
              <a:rPr lang="zh-CN" sz="5400" spc="300">
                <a:latin typeface="Microsoft YaHei"/>
                <a:ea typeface="Microsoft YaHei"/>
                <a:cs typeface="+mj-cs"/>
              </a:rPr>
              <a:t>项目发展规划</a:t>
            </a:r>
            <a:endParaRPr/>
          </a:p>
        </p:txBody>
      </p:sp>
      <p:sp>
        <p:nvSpPr>
          <p:cNvPr id="472" name="iṡliďé"/>
          <p:cNvSpPr/>
          <p:nvPr/>
        </p:nvSpPr>
        <p:spPr>
          <a:xfrm>
            <a:off x="10955135" y="641708"/>
            <a:ext cx="612978" cy="579536"/>
          </a:xfrm>
          <a:prstGeom prst="rect">
            <a:avLst/>
          </a:prstGeom>
          <a:gradFill flip="none" rotWithShape="true">
            <a:gsLst>
              <a:gs pos="0">
                <a:schemeClr val="accent1"/>
              </a:gs>
              <a:gs pos="61000">
                <a:schemeClr val="accent2">
                  <a:alpha val="40000"/>
                </a:schemeClr>
              </a:gs>
            </a:gsLst>
            <a:lin ang="2700000" scaled="true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lvl="0"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473" name="组合 13"/>
          <p:cNvGrpSpPr/>
          <p:nvPr/>
        </p:nvGrpSpPr>
        <p:grpSpPr>
          <a:xfrm>
            <a:off x="5561956" y="6125703"/>
            <a:ext cx="1105410" cy="45719"/>
            <a:chOff x="2000373" y="6117473"/>
            <a:chExt cx="1195538" cy="57600"/>
          </a:xfrm>
        </p:grpSpPr>
        <p:sp>
          <p:nvSpPr>
            <p:cNvPr id="474" name="ï$ľiḓè"/>
            <p:cNvSpPr/>
            <p:nvPr/>
          </p:nvSpPr>
          <p:spPr>
            <a:xfrm>
              <a:off x="2000373" y="6117473"/>
              <a:ext cx="324000" cy="57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  <p:sp>
          <p:nvSpPr>
            <p:cNvPr id="475" name="iśḻîḑê"/>
            <p:cNvSpPr/>
            <p:nvPr/>
          </p:nvSpPr>
          <p:spPr>
            <a:xfrm>
              <a:off x="2436142" y="6117473"/>
              <a:ext cx="324000" cy="576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  <p:sp>
          <p:nvSpPr>
            <p:cNvPr id="476" name="iṥḻiḓé"/>
            <p:cNvSpPr/>
            <p:nvPr/>
          </p:nvSpPr>
          <p:spPr>
            <a:xfrm>
              <a:off x="2871911" y="6117473"/>
              <a:ext cx="324000" cy="57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>
  <p:cSld>
    <p:spTree>
      <p:nvGrpSpPr>
        <p:cNvPr id="47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8" name="" descr="{&quot;isTemplate&quot;:true,&quot;type&quot;:&quot;list&quot;,&quot;alignment&quot;:&quot;left&quot;,&quot;alignmentVertical&quot;:&quot;top&quot;,&quot;canOmit&quot;:false,&quot;scalable&quot;:false,&quot;minItemsCount&quot;:-1}"/>
          <p:cNvGrpSpPr/>
          <p:nvPr/>
        </p:nvGrpSpPr>
        <p:grpSpPr>
          <a:xfrm>
            <a:off x="793410" y="1957485"/>
            <a:ext cx="10605179" cy="3835146"/>
            <a:chOff x="793410" y="1957485"/>
            <a:chExt cx="10605179" cy="3835146"/>
          </a:xfrm>
        </p:grpSpPr>
        <p:grpSp>
          <p:nvGrpSpPr>
            <p:cNvPr id="479" name=""/>
            <p:cNvGrpSpPr/>
            <p:nvPr/>
          </p:nvGrpSpPr>
          <p:grpSpPr>
            <a:xfrm rot="0" flipH="false" flipV="false">
              <a:off x="793410" y="1957485"/>
              <a:ext cx="3116213" cy="3835146"/>
              <a:chOff x="871238" y="1790955"/>
              <a:chExt cx="3116213" cy="3835146"/>
            </a:xfrm>
          </p:grpSpPr>
          <p:sp>
            <p:nvSpPr>
              <p:cNvPr id="480" name="Shape 2537"/>
              <p:cNvSpPr/>
              <p:nvPr/>
            </p:nvSpPr>
            <p:spPr>
              <a:xfrm>
                <a:off x="960118" y="2209960"/>
                <a:ext cx="2972229" cy="34161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false">
                    <a:moveTo>
                      <a:pt x="21600" y="21600"/>
                    </a:moveTo>
                    <a:cubicBezTo>
                      <a:pt x="21600" y="21600"/>
                      <a:pt x="15495" y="20936"/>
                      <a:pt x="0" y="21216"/>
                    </a:cubicBezTo>
                    <a:lnTo>
                      <a:pt x="0" y="0"/>
                    </a:lnTo>
                    <a:lnTo>
                      <a:pt x="21600" y="0"/>
                    </a:lnTo>
                    <a:lnTo>
                      <a:pt x="21600" y="12584"/>
                    </a:lnTo>
                    <a:cubicBezTo>
                      <a:pt x="21600" y="13905"/>
                      <a:pt x="21433" y="17557"/>
                      <a:pt x="21600" y="2160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>
                <a:outerShdw blurRad="584200" dist="203200" dir="5400000" sx="92000" sy="92000" algn="t" rotWithShape="false">
                  <a:srgbClr val="086DC7">
                    <a:alpha val="4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false" anchor="ctr"/>
              <a:lstStyle/>
              <a:p>
                <a:pPr algn="ctr"/>
                <a:endParaRPr>
                  <a:solidFill>
                    <a:schemeClr val="tx1">
                      <a:alpha val="100000"/>
                    </a:schemeClr>
                  </a:solidFill>
                  <a:latin typeface="默认字体"/>
                  <a:ea typeface="默认字体"/>
                  <a:cs typeface="+mn-cs"/>
                  <a:sym typeface="思源黑体 CN Normal"/>
                </a:endParaRPr>
              </a:p>
            </p:txBody>
          </p:sp>
          <p:sp>
            <p:nvSpPr>
              <p:cNvPr id="481" name="Shape 2538"/>
              <p:cNvSpPr/>
              <p:nvPr/>
            </p:nvSpPr>
            <p:spPr>
              <a:xfrm>
                <a:off x="871238" y="2121079"/>
                <a:ext cx="3113146" cy="346735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371" h="21600" extrusionOk="false">
                    <a:moveTo>
                      <a:pt x="2135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248" y="21112"/>
                    </a:lnTo>
                    <a:cubicBezTo>
                      <a:pt x="9248" y="21112"/>
                      <a:pt x="12110" y="20879"/>
                      <a:pt x="14781" y="20017"/>
                    </a:cubicBezTo>
                    <a:cubicBezTo>
                      <a:pt x="17461" y="19152"/>
                      <a:pt x="19950" y="17658"/>
                      <a:pt x="20015" y="17566"/>
                    </a:cubicBezTo>
                    <a:cubicBezTo>
                      <a:pt x="21600" y="15335"/>
                      <a:pt x="21358" y="0"/>
                      <a:pt x="21358" y="0"/>
                    </a:cubicBezTo>
                    <a:close/>
                  </a:path>
                </a:pathLst>
              </a:custGeom>
              <a:solidFill>
                <a:schemeClr val="accent1">
                  <a:alpha val="100000"/>
                </a:schemeClr>
              </a:solidFill>
              <a:ln>
                <a:noFill/>
              </a:ln>
              <a:effectLst>
                <a:outerShdw blurRad="203200" dist="127000" dir="5400000" sx="87000" sy="87000" algn="t" rotWithShape="false">
                  <a:schemeClr val="accent1">
                    <a:alpha val="55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83942" tIns="41971" rIns="83942" bIns="41971" rtlCol="false" anchor="ctr"/>
              <a:lstStyle/>
              <a:p>
                <a:pPr algn="ctr"/>
                <a:endParaRPr sz="1650">
                  <a:solidFill>
                    <a:schemeClr val="tx1">
                      <a:alpha val="100000"/>
                    </a:schemeClr>
                  </a:solidFill>
                  <a:latin typeface="默认字体"/>
                  <a:ea typeface="默认字体"/>
                  <a:cs typeface="+mn-cs"/>
                  <a:sym typeface="思源黑体 CN Normal"/>
                </a:endParaRPr>
              </a:p>
            </p:txBody>
          </p:sp>
          <p:sp>
            <p:nvSpPr>
              <p:cNvPr id="482" name="Shape 2539"/>
              <p:cNvSpPr/>
              <p:nvPr/>
            </p:nvSpPr>
            <p:spPr>
              <a:xfrm>
                <a:off x="2191737" y="4914448"/>
                <a:ext cx="1595103" cy="6005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false">
                    <a:moveTo>
                      <a:pt x="21600" y="1127"/>
                    </a:moveTo>
                    <a:cubicBezTo>
                      <a:pt x="21600" y="1127"/>
                      <a:pt x="15259" y="7326"/>
                      <a:pt x="10803" y="0"/>
                    </a:cubicBezTo>
                    <a:cubicBezTo>
                      <a:pt x="10803" y="0"/>
                      <a:pt x="11275" y="17844"/>
                      <a:pt x="0" y="21600"/>
                    </a:cubicBezTo>
                    <a:cubicBezTo>
                      <a:pt x="0" y="21600"/>
                      <a:pt x="9934" y="19456"/>
                      <a:pt x="14448" y="14651"/>
                    </a:cubicBezTo>
                    <a:cubicBezTo>
                      <a:pt x="19917" y="8828"/>
                      <a:pt x="21600" y="1127"/>
                      <a:pt x="21600" y="1127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228600">
                  <a:defRPr sz="3000">
                    <a:solidFill>
                      <a:srgbClr val="FFFFFF">
                        <a:alpha val="100000"/>
                      </a:srgbClr>
                    </a:solidFill>
                    <a:effectLst>
                      <a:outerShdw blurRad="38100" dist="12700" dir="5400000" sx="100000" sy="100000" rotWithShape="false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 sz="4000">
                  <a:latin typeface="默认字体"/>
                  <a:ea typeface="默认字体"/>
                  <a:cs typeface="等线"/>
                  <a:sym typeface="思源黑体 CN Normal"/>
                </a:endParaRPr>
              </a:p>
            </p:txBody>
          </p:sp>
          <p:sp>
            <p:nvSpPr>
              <p:cNvPr id="483" name="Shape 2540"/>
              <p:cNvSpPr/>
              <p:nvPr/>
            </p:nvSpPr>
            <p:spPr>
              <a:xfrm>
                <a:off x="871238" y="2121079"/>
                <a:ext cx="3116213" cy="106626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false">
                    <a:moveTo>
                      <a:pt x="21600" y="1152"/>
                    </a:moveTo>
                    <a:lnTo>
                      <a:pt x="0" y="21600"/>
                    </a:lnTo>
                    <a:lnTo>
                      <a:pt x="0" y="0"/>
                    </a:lnTo>
                    <a:lnTo>
                      <a:pt x="21600" y="0"/>
                    </a:lnTo>
                    <a:cubicBezTo>
                      <a:pt x="21600" y="0"/>
                      <a:pt x="21600" y="1152"/>
                      <a:pt x="21600" y="1152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  <a:alpha val="76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228600">
                  <a:defRPr sz="3000">
                    <a:solidFill>
                      <a:srgbClr val="FFFFFF">
                        <a:alpha val="100000"/>
                      </a:srgbClr>
                    </a:solidFill>
                    <a:effectLst>
                      <a:outerShdw blurRad="38100" dist="12700" dir="5400000" sx="100000" sy="100000" rotWithShape="false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 sz="4000">
                  <a:latin typeface="默认字体"/>
                  <a:ea typeface="默认字体"/>
                  <a:cs typeface="等线"/>
                  <a:sym typeface="思源黑体 CN Normal"/>
                </a:endParaRPr>
              </a:p>
            </p:txBody>
          </p:sp>
          <p:sp>
            <p:nvSpPr>
              <p:cNvPr id="484" name="Shape 2541"/>
              <p:cNvSpPr/>
              <p:nvPr/>
            </p:nvSpPr>
            <p:spPr>
              <a:xfrm>
                <a:off x="1241959" y="1803652"/>
                <a:ext cx="377303" cy="99012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413" h="21600" extrusionOk="false">
                    <a:moveTo>
                      <a:pt x="21391" y="17954"/>
                    </a:moveTo>
                    <a:lnTo>
                      <a:pt x="21391" y="4312"/>
                    </a:lnTo>
                    <a:cubicBezTo>
                      <a:pt x="21391" y="1572"/>
                      <a:pt x="18120" y="0"/>
                      <a:pt x="12416" y="0"/>
                    </a:cubicBezTo>
                    <a:cubicBezTo>
                      <a:pt x="6906" y="0"/>
                      <a:pt x="4637" y="1784"/>
                      <a:pt x="4208" y="2728"/>
                    </a:cubicBezTo>
                    <a:lnTo>
                      <a:pt x="4197" y="7089"/>
                    </a:lnTo>
                    <a:lnTo>
                      <a:pt x="6880" y="7089"/>
                    </a:lnTo>
                    <a:lnTo>
                      <a:pt x="6880" y="2868"/>
                    </a:lnTo>
                    <a:cubicBezTo>
                      <a:pt x="7040" y="2591"/>
                      <a:pt x="8129" y="1035"/>
                      <a:pt x="12416" y="1035"/>
                    </a:cubicBezTo>
                    <a:cubicBezTo>
                      <a:pt x="16584" y="1035"/>
                      <a:pt x="18699" y="2138"/>
                      <a:pt x="18699" y="4312"/>
                    </a:cubicBezTo>
                    <a:lnTo>
                      <a:pt x="18699" y="17977"/>
                    </a:lnTo>
                    <a:lnTo>
                      <a:pt x="18706" y="18032"/>
                    </a:lnTo>
                    <a:cubicBezTo>
                      <a:pt x="18708" y="18042"/>
                      <a:pt x="18958" y="19074"/>
                      <a:pt x="17258" y="19796"/>
                    </a:cubicBezTo>
                    <a:cubicBezTo>
                      <a:pt x="16060" y="20306"/>
                      <a:pt x="14128" y="20565"/>
                      <a:pt x="11518" y="20565"/>
                    </a:cubicBezTo>
                    <a:cubicBezTo>
                      <a:pt x="4058" y="20565"/>
                      <a:pt x="2693" y="18628"/>
                      <a:pt x="2693" y="14815"/>
                    </a:cubicBezTo>
                    <a:lnTo>
                      <a:pt x="2693" y="6811"/>
                    </a:lnTo>
                    <a:cubicBezTo>
                      <a:pt x="2693" y="6525"/>
                      <a:pt x="2091" y="6294"/>
                      <a:pt x="1346" y="6294"/>
                    </a:cubicBezTo>
                    <a:cubicBezTo>
                      <a:pt x="602" y="6294"/>
                      <a:pt x="0" y="6525"/>
                      <a:pt x="0" y="6811"/>
                    </a:cubicBezTo>
                    <a:lnTo>
                      <a:pt x="0" y="14815"/>
                    </a:lnTo>
                    <a:cubicBezTo>
                      <a:pt x="0" y="17353"/>
                      <a:pt x="0" y="21600"/>
                      <a:pt x="11518" y="21600"/>
                    </a:cubicBezTo>
                    <a:cubicBezTo>
                      <a:pt x="14939" y="21600"/>
                      <a:pt x="17550" y="21222"/>
                      <a:pt x="19281" y="20480"/>
                    </a:cubicBezTo>
                    <a:cubicBezTo>
                      <a:pt x="21600" y="19484"/>
                      <a:pt x="21440" y="18185"/>
                      <a:pt x="21391" y="17954"/>
                    </a:cubicBezTo>
                    <a:close/>
                  </a:path>
                </a:pathLst>
              </a:custGeom>
              <a:solidFill>
                <a:schemeClr val="accent1">
                  <a:lumMod val="75000"/>
                  <a:alpha val="100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228600">
                  <a:defRPr sz="3000">
                    <a:solidFill>
                      <a:srgbClr val="FFFFFF">
                        <a:alpha val="100000"/>
                      </a:srgbClr>
                    </a:solidFill>
                    <a:effectLst>
                      <a:outerShdw blurRad="38100" dist="12700" dir="5400000" sx="100000" sy="100000" rotWithShape="false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 sz="4000">
                  <a:latin typeface="默认字体"/>
                  <a:ea typeface="默认字体"/>
                  <a:cs typeface="等线"/>
                  <a:sym typeface="思源黑体 CN Normal"/>
                </a:endParaRPr>
              </a:p>
            </p:txBody>
          </p:sp>
          <p:sp>
            <p:nvSpPr>
              <p:cNvPr id="485" name="Shape 2542"/>
              <p:cNvSpPr/>
              <p:nvPr/>
            </p:nvSpPr>
            <p:spPr>
              <a:xfrm>
                <a:off x="1495900" y="2044897"/>
                <a:ext cx="47441" cy="7335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false">
                    <a:moveTo>
                      <a:pt x="21600" y="6988"/>
                    </a:moveTo>
                    <a:cubicBezTo>
                      <a:pt x="21600" y="3133"/>
                      <a:pt x="16767" y="0"/>
                      <a:pt x="10800" y="0"/>
                    </a:cubicBezTo>
                    <a:cubicBezTo>
                      <a:pt x="4833" y="0"/>
                      <a:pt x="0" y="3133"/>
                      <a:pt x="0" y="6988"/>
                    </a:cubicBezTo>
                    <a:lnTo>
                      <a:pt x="0" y="21600"/>
                    </a:lnTo>
                    <a:lnTo>
                      <a:pt x="21600" y="21600"/>
                    </a:lnTo>
                    <a:cubicBezTo>
                      <a:pt x="21600" y="21600"/>
                      <a:pt x="21600" y="6988"/>
                      <a:pt x="21600" y="6988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228600">
                  <a:defRPr sz="3000">
                    <a:solidFill>
                      <a:srgbClr val="FFFFFF">
                        <a:alpha val="100000"/>
                      </a:srgbClr>
                    </a:solidFill>
                    <a:effectLst>
                      <a:outerShdw blurRad="38100" dist="12700" dir="5400000" sx="100000" sy="100000" rotWithShape="false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 sz="4000">
                  <a:latin typeface="默认字体"/>
                  <a:ea typeface="默认字体"/>
                  <a:cs typeface="等线"/>
                  <a:sym typeface="思源黑体 CN Normal"/>
                </a:endParaRPr>
              </a:p>
            </p:txBody>
          </p:sp>
          <p:sp>
            <p:nvSpPr>
              <p:cNvPr id="486" name="Shape 2543"/>
              <p:cNvSpPr/>
              <p:nvPr/>
            </p:nvSpPr>
            <p:spPr>
              <a:xfrm>
                <a:off x="1216566" y="1790955"/>
                <a:ext cx="377294" cy="99012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414" h="21600" extrusionOk="false">
                    <a:moveTo>
                      <a:pt x="21391" y="17955"/>
                    </a:moveTo>
                    <a:lnTo>
                      <a:pt x="21391" y="4313"/>
                    </a:lnTo>
                    <a:cubicBezTo>
                      <a:pt x="21391" y="1572"/>
                      <a:pt x="18120" y="0"/>
                      <a:pt x="12415" y="0"/>
                    </a:cubicBezTo>
                    <a:cubicBezTo>
                      <a:pt x="6905" y="0"/>
                      <a:pt x="4637" y="1785"/>
                      <a:pt x="4207" y="2729"/>
                    </a:cubicBezTo>
                    <a:lnTo>
                      <a:pt x="4197" y="7090"/>
                    </a:lnTo>
                    <a:lnTo>
                      <a:pt x="6880" y="7090"/>
                    </a:lnTo>
                    <a:lnTo>
                      <a:pt x="6880" y="2870"/>
                    </a:lnTo>
                    <a:cubicBezTo>
                      <a:pt x="7040" y="2592"/>
                      <a:pt x="8129" y="1035"/>
                      <a:pt x="12415" y="1035"/>
                    </a:cubicBezTo>
                    <a:cubicBezTo>
                      <a:pt x="16584" y="1035"/>
                      <a:pt x="18698" y="2138"/>
                      <a:pt x="18698" y="4313"/>
                    </a:cubicBezTo>
                    <a:lnTo>
                      <a:pt x="18698" y="17977"/>
                    </a:lnTo>
                    <a:lnTo>
                      <a:pt x="18706" y="18033"/>
                    </a:lnTo>
                    <a:cubicBezTo>
                      <a:pt x="18708" y="18043"/>
                      <a:pt x="18958" y="19075"/>
                      <a:pt x="17259" y="19797"/>
                    </a:cubicBezTo>
                    <a:cubicBezTo>
                      <a:pt x="16060" y="20307"/>
                      <a:pt x="14128" y="20565"/>
                      <a:pt x="11518" y="20565"/>
                    </a:cubicBezTo>
                    <a:cubicBezTo>
                      <a:pt x="4058" y="20565"/>
                      <a:pt x="2693" y="18629"/>
                      <a:pt x="2693" y="14816"/>
                    </a:cubicBezTo>
                    <a:lnTo>
                      <a:pt x="2693" y="6812"/>
                    </a:lnTo>
                    <a:cubicBezTo>
                      <a:pt x="2693" y="6526"/>
                      <a:pt x="2090" y="6294"/>
                      <a:pt x="1346" y="6294"/>
                    </a:cubicBezTo>
                    <a:cubicBezTo>
                      <a:pt x="602" y="6294"/>
                      <a:pt x="0" y="6526"/>
                      <a:pt x="0" y="6812"/>
                    </a:cubicBezTo>
                    <a:lnTo>
                      <a:pt x="0" y="14816"/>
                    </a:lnTo>
                    <a:cubicBezTo>
                      <a:pt x="0" y="17353"/>
                      <a:pt x="0" y="21600"/>
                      <a:pt x="11518" y="21600"/>
                    </a:cubicBezTo>
                    <a:cubicBezTo>
                      <a:pt x="14939" y="21600"/>
                      <a:pt x="17550" y="21224"/>
                      <a:pt x="19281" y="20480"/>
                    </a:cubicBezTo>
                    <a:cubicBezTo>
                      <a:pt x="21600" y="19485"/>
                      <a:pt x="21441" y="18185"/>
                      <a:pt x="21391" y="17955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228600">
                  <a:defRPr sz="3000">
                    <a:solidFill>
                      <a:srgbClr val="FFFFFF">
                        <a:alpha val="100000"/>
                      </a:srgbClr>
                    </a:solidFill>
                    <a:effectLst>
                      <a:outerShdw blurRad="38100" dist="12700" dir="5400000" sx="100000" sy="100000" rotWithShape="false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 sz="4000">
                  <a:latin typeface="默认字体"/>
                  <a:ea typeface="默认字体"/>
                  <a:cs typeface="等线"/>
                  <a:sym typeface="思源黑体 CN Normal"/>
                </a:endParaRPr>
              </a:p>
            </p:txBody>
          </p:sp>
          <p:sp>
            <p:nvSpPr>
              <p:cNvPr id="487" name="TextBox 110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1023826" y="3106194"/>
                <a:ext cx="2807970" cy="247650"/>
              </a:xfrm>
              <a:prstGeom prst="rect">
                <a:avLst/>
              </a:prstGeom>
              <a:noFill/>
              <a:ln/>
            </p:spPr>
            <p:txBody>
              <a:bodyPr wrap="none" lIns="0" tIns="0" rIns="0" bIns="0" rtlCol="false">
                <a:noAutofit/>
              </a:bodyPr>
              <a:lstStyle/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zh-CN" sz="1400">
                    <a:solidFill>
                      <a:schemeClr val="bg1"/>
                    </a:solidFill>
                    <a:latin typeface="默认字体"/>
                    <a:ea typeface="默认字体"/>
                    <a:cs typeface="等线"/>
                    <a:sym typeface="思源黑体 CN Normal"/>
                  </a:rPr>
                  <a:t>流量导入策略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488" name="TextBox 117" descr="{&quot;isTemplate&quot;:true,&quot;type&quot;:&quot;content&quot;,&quot;canOmit&quot;:false,&quot;range&quot;:0}"/>
              <p:cNvSpPr txBox="true"/>
              <p:nvPr/>
            </p:nvSpPr>
            <p:spPr>
              <a:xfrm rot="0" flipH="true" flipV="false">
                <a:off x="1023826" y="3453948"/>
                <a:ext cx="2807970" cy="1460500"/>
              </a:xfrm>
              <a:prstGeom prst="rect">
                <a:avLst/>
              </a:prstGeom>
              <a:noFill/>
              <a:ln/>
            </p:spPr>
            <p:txBody>
              <a:bodyPr wrap="square" rtlCol="false">
                <a:noAutofit/>
              </a:bodyPr>
              <a:lstStyle>
                <a:defPPr>
                  <a:defRPr lang="zh-CN"/>
                </a:defPPr>
                <a:lvl1pPr>
                  <a:lnSpc>
                    <a:spcPct val="150000"/>
                  </a:lnSpc>
                  <a:defRPr sz="1400" kern="1400" spc="1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思源黑体 CN Normal" panose="020B0400000000000000" pitchFamily="34" charset="-122"/>
                    <a:ea typeface="思源黑体 CN Normal" panose="020B0400000000000000" pitchFamily="34" charset="-122"/>
                  </a:defRPr>
                </a:lvl1pPr>
              </a:lstStyle>
              <a:p>
                <a:pPr marL="0" indent="0">
                  <a:lnSpc>
                    <a:spcPct val="130000"/>
                  </a:lnSpc>
                  <a:buNone/>
                </a:pPr>
                <a:r>
                  <a:rPr lang="zh-CN" sz="1200">
                    <a:solidFill>
                      <a:schemeClr val="bg1"/>
                    </a:solidFill>
                    <a:latin typeface="默认字体"/>
                    <a:ea typeface="默认字体"/>
                    <a:cs typeface="+mn-cs"/>
                    <a:sym typeface="思源黑体 CN Normal"/>
                  </a:rPr>
                  <a:t>项目初期主要通过各种线上渠道和社交媒体进行宣传推广，吸引用户访问平台。未来还计划与知名应用和平台合作，拓展用户入口。</a:t>
                </a:r>
                <a:endParaRPr/>
              </a:p>
            </p:txBody>
          </p:sp>
        </p:grpSp>
        <p:grpSp>
          <p:nvGrpSpPr>
            <p:cNvPr id="489" name=""/>
            <p:cNvGrpSpPr/>
            <p:nvPr/>
          </p:nvGrpSpPr>
          <p:grpSpPr>
            <a:xfrm rot="0" flipH="false" flipV="false">
              <a:off x="4537894" y="1957485"/>
              <a:ext cx="3116213" cy="3835146"/>
              <a:chOff x="871238" y="1790955"/>
              <a:chExt cx="3116213" cy="3835146"/>
            </a:xfrm>
          </p:grpSpPr>
          <p:sp>
            <p:nvSpPr>
              <p:cNvPr id="490" name="Shape 2537"/>
              <p:cNvSpPr/>
              <p:nvPr/>
            </p:nvSpPr>
            <p:spPr>
              <a:xfrm>
                <a:off x="960118" y="2209960"/>
                <a:ext cx="2972229" cy="34161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false">
                    <a:moveTo>
                      <a:pt x="21600" y="21600"/>
                    </a:moveTo>
                    <a:cubicBezTo>
                      <a:pt x="21600" y="21600"/>
                      <a:pt x="15495" y="20936"/>
                      <a:pt x="0" y="21216"/>
                    </a:cubicBezTo>
                    <a:lnTo>
                      <a:pt x="0" y="0"/>
                    </a:lnTo>
                    <a:lnTo>
                      <a:pt x="21600" y="0"/>
                    </a:lnTo>
                    <a:lnTo>
                      <a:pt x="21600" y="12584"/>
                    </a:lnTo>
                    <a:cubicBezTo>
                      <a:pt x="21600" y="13905"/>
                      <a:pt x="21433" y="17557"/>
                      <a:pt x="21600" y="2160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>
                <a:outerShdw blurRad="584200" dist="203200" dir="5400000" sx="92000" sy="92000" algn="t" rotWithShape="false">
                  <a:srgbClr val="086DC7">
                    <a:alpha val="4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false" anchor="ctr"/>
              <a:lstStyle/>
              <a:p>
                <a:pPr algn="ctr"/>
                <a:endParaRPr>
                  <a:solidFill>
                    <a:schemeClr val="tx1">
                      <a:alpha val="100000"/>
                    </a:schemeClr>
                  </a:solidFill>
                  <a:latin typeface="默认字体"/>
                  <a:ea typeface="默认字体"/>
                  <a:cs typeface="+mn-cs"/>
                  <a:sym typeface="思源黑体 CN Normal"/>
                </a:endParaRPr>
              </a:p>
            </p:txBody>
          </p:sp>
          <p:sp>
            <p:nvSpPr>
              <p:cNvPr id="491" name="Shape 2538"/>
              <p:cNvSpPr/>
              <p:nvPr/>
            </p:nvSpPr>
            <p:spPr>
              <a:xfrm>
                <a:off x="871238" y="2121079"/>
                <a:ext cx="3113146" cy="346735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371" h="21600" extrusionOk="false">
                    <a:moveTo>
                      <a:pt x="2135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248" y="21112"/>
                    </a:lnTo>
                    <a:cubicBezTo>
                      <a:pt x="9248" y="21112"/>
                      <a:pt x="12110" y="20879"/>
                      <a:pt x="14781" y="20017"/>
                    </a:cubicBezTo>
                    <a:cubicBezTo>
                      <a:pt x="17461" y="19152"/>
                      <a:pt x="19950" y="17658"/>
                      <a:pt x="20015" y="17566"/>
                    </a:cubicBezTo>
                    <a:cubicBezTo>
                      <a:pt x="21600" y="15335"/>
                      <a:pt x="21358" y="0"/>
                      <a:pt x="21358" y="0"/>
                    </a:cubicBezTo>
                    <a:close/>
                  </a:path>
                </a:pathLst>
              </a:custGeom>
              <a:solidFill>
                <a:schemeClr val="accent1">
                  <a:alpha val="100000"/>
                </a:schemeClr>
              </a:solidFill>
              <a:ln>
                <a:noFill/>
              </a:ln>
              <a:effectLst>
                <a:outerShdw blurRad="203200" dist="127000" dir="5400000" sx="87000" sy="87000" algn="t" rotWithShape="false">
                  <a:schemeClr val="accent1">
                    <a:alpha val="55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83942" tIns="41971" rIns="83942" bIns="41971" rtlCol="false" anchor="ctr"/>
              <a:lstStyle/>
              <a:p>
                <a:pPr algn="ctr"/>
                <a:endParaRPr sz="1650">
                  <a:solidFill>
                    <a:schemeClr val="tx1">
                      <a:alpha val="100000"/>
                    </a:schemeClr>
                  </a:solidFill>
                  <a:latin typeface="默认字体"/>
                  <a:ea typeface="默认字体"/>
                  <a:cs typeface="+mn-cs"/>
                  <a:sym typeface="思源黑体 CN Normal"/>
                </a:endParaRPr>
              </a:p>
            </p:txBody>
          </p:sp>
          <p:sp>
            <p:nvSpPr>
              <p:cNvPr id="492" name="Shape 2539"/>
              <p:cNvSpPr/>
              <p:nvPr/>
            </p:nvSpPr>
            <p:spPr>
              <a:xfrm>
                <a:off x="2191737" y="4914448"/>
                <a:ext cx="1595103" cy="6005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false">
                    <a:moveTo>
                      <a:pt x="21600" y="1127"/>
                    </a:moveTo>
                    <a:cubicBezTo>
                      <a:pt x="21600" y="1127"/>
                      <a:pt x="15259" y="7326"/>
                      <a:pt x="10803" y="0"/>
                    </a:cubicBezTo>
                    <a:cubicBezTo>
                      <a:pt x="10803" y="0"/>
                      <a:pt x="11275" y="17844"/>
                      <a:pt x="0" y="21600"/>
                    </a:cubicBezTo>
                    <a:cubicBezTo>
                      <a:pt x="0" y="21600"/>
                      <a:pt x="9934" y="19456"/>
                      <a:pt x="14448" y="14651"/>
                    </a:cubicBezTo>
                    <a:cubicBezTo>
                      <a:pt x="19917" y="8828"/>
                      <a:pt x="21600" y="1127"/>
                      <a:pt x="21600" y="1127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228600">
                  <a:defRPr sz="3000">
                    <a:solidFill>
                      <a:srgbClr val="FFFFFF">
                        <a:alpha val="100000"/>
                      </a:srgbClr>
                    </a:solidFill>
                    <a:effectLst>
                      <a:outerShdw blurRad="38100" dist="12700" dir="5400000" sx="100000" sy="100000" rotWithShape="false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 sz="4000">
                  <a:latin typeface="默认字体"/>
                  <a:ea typeface="默认字体"/>
                  <a:cs typeface="等线"/>
                  <a:sym typeface="思源黑体 CN Normal"/>
                </a:endParaRPr>
              </a:p>
            </p:txBody>
          </p:sp>
          <p:sp>
            <p:nvSpPr>
              <p:cNvPr id="493" name="Shape 2540"/>
              <p:cNvSpPr/>
              <p:nvPr/>
            </p:nvSpPr>
            <p:spPr>
              <a:xfrm>
                <a:off x="871238" y="2121079"/>
                <a:ext cx="3116213" cy="106626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false">
                    <a:moveTo>
                      <a:pt x="21600" y="1152"/>
                    </a:moveTo>
                    <a:lnTo>
                      <a:pt x="0" y="21600"/>
                    </a:lnTo>
                    <a:lnTo>
                      <a:pt x="0" y="0"/>
                    </a:lnTo>
                    <a:lnTo>
                      <a:pt x="21600" y="0"/>
                    </a:lnTo>
                    <a:cubicBezTo>
                      <a:pt x="21600" y="0"/>
                      <a:pt x="21600" y="1152"/>
                      <a:pt x="21600" y="1152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  <a:alpha val="76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228600">
                  <a:defRPr sz="3000">
                    <a:solidFill>
                      <a:srgbClr val="FFFFFF">
                        <a:alpha val="100000"/>
                      </a:srgbClr>
                    </a:solidFill>
                    <a:effectLst>
                      <a:outerShdw blurRad="38100" dist="12700" dir="5400000" sx="100000" sy="100000" rotWithShape="false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 sz="4000">
                  <a:latin typeface="默认字体"/>
                  <a:ea typeface="默认字体"/>
                  <a:cs typeface="等线"/>
                  <a:sym typeface="思源黑体 CN Normal"/>
                </a:endParaRPr>
              </a:p>
            </p:txBody>
          </p:sp>
          <p:sp>
            <p:nvSpPr>
              <p:cNvPr id="494" name="Shape 2541"/>
              <p:cNvSpPr/>
              <p:nvPr/>
            </p:nvSpPr>
            <p:spPr>
              <a:xfrm>
                <a:off x="1241959" y="1803652"/>
                <a:ext cx="377303" cy="99012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413" h="21600" extrusionOk="false">
                    <a:moveTo>
                      <a:pt x="21391" y="17954"/>
                    </a:moveTo>
                    <a:lnTo>
                      <a:pt x="21391" y="4312"/>
                    </a:lnTo>
                    <a:cubicBezTo>
                      <a:pt x="21391" y="1572"/>
                      <a:pt x="18120" y="0"/>
                      <a:pt x="12416" y="0"/>
                    </a:cubicBezTo>
                    <a:cubicBezTo>
                      <a:pt x="6906" y="0"/>
                      <a:pt x="4637" y="1784"/>
                      <a:pt x="4208" y="2728"/>
                    </a:cubicBezTo>
                    <a:lnTo>
                      <a:pt x="4197" y="7089"/>
                    </a:lnTo>
                    <a:lnTo>
                      <a:pt x="6880" y="7089"/>
                    </a:lnTo>
                    <a:lnTo>
                      <a:pt x="6880" y="2868"/>
                    </a:lnTo>
                    <a:cubicBezTo>
                      <a:pt x="7040" y="2591"/>
                      <a:pt x="8129" y="1035"/>
                      <a:pt x="12416" y="1035"/>
                    </a:cubicBezTo>
                    <a:cubicBezTo>
                      <a:pt x="16584" y="1035"/>
                      <a:pt x="18699" y="2138"/>
                      <a:pt x="18699" y="4312"/>
                    </a:cubicBezTo>
                    <a:lnTo>
                      <a:pt x="18699" y="17977"/>
                    </a:lnTo>
                    <a:lnTo>
                      <a:pt x="18706" y="18032"/>
                    </a:lnTo>
                    <a:cubicBezTo>
                      <a:pt x="18708" y="18042"/>
                      <a:pt x="18958" y="19074"/>
                      <a:pt x="17258" y="19796"/>
                    </a:cubicBezTo>
                    <a:cubicBezTo>
                      <a:pt x="16060" y="20306"/>
                      <a:pt x="14128" y="20565"/>
                      <a:pt x="11518" y="20565"/>
                    </a:cubicBezTo>
                    <a:cubicBezTo>
                      <a:pt x="4058" y="20565"/>
                      <a:pt x="2693" y="18628"/>
                      <a:pt x="2693" y="14815"/>
                    </a:cubicBezTo>
                    <a:lnTo>
                      <a:pt x="2693" y="6811"/>
                    </a:lnTo>
                    <a:cubicBezTo>
                      <a:pt x="2693" y="6525"/>
                      <a:pt x="2091" y="6294"/>
                      <a:pt x="1346" y="6294"/>
                    </a:cubicBezTo>
                    <a:cubicBezTo>
                      <a:pt x="602" y="6294"/>
                      <a:pt x="0" y="6525"/>
                      <a:pt x="0" y="6811"/>
                    </a:cubicBezTo>
                    <a:lnTo>
                      <a:pt x="0" y="14815"/>
                    </a:lnTo>
                    <a:cubicBezTo>
                      <a:pt x="0" y="17353"/>
                      <a:pt x="0" y="21600"/>
                      <a:pt x="11518" y="21600"/>
                    </a:cubicBezTo>
                    <a:cubicBezTo>
                      <a:pt x="14939" y="21600"/>
                      <a:pt x="17550" y="21222"/>
                      <a:pt x="19281" y="20480"/>
                    </a:cubicBezTo>
                    <a:cubicBezTo>
                      <a:pt x="21600" y="19484"/>
                      <a:pt x="21440" y="18185"/>
                      <a:pt x="21391" y="17954"/>
                    </a:cubicBezTo>
                    <a:close/>
                  </a:path>
                </a:pathLst>
              </a:custGeom>
              <a:solidFill>
                <a:schemeClr val="accent1">
                  <a:lumMod val="75000"/>
                  <a:alpha val="100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228600">
                  <a:defRPr sz="3000">
                    <a:solidFill>
                      <a:srgbClr val="FFFFFF">
                        <a:alpha val="100000"/>
                      </a:srgbClr>
                    </a:solidFill>
                    <a:effectLst>
                      <a:outerShdw blurRad="38100" dist="12700" dir="5400000" sx="100000" sy="100000" rotWithShape="false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 sz="4000">
                  <a:latin typeface="默认字体"/>
                  <a:ea typeface="默认字体"/>
                  <a:cs typeface="等线"/>
                  <a:sym typeface="思源黑体 CN Normal"/>
                </a:endParaRPr>
              </a:p>
            </p:txBody>
          </p:sp>
          <p:sp>
            <p:nvSpPr>
              <p:cNvPr id="495" name="Shape 2542"/>
              <p:cNvSpPr/>
              <p:nvPr/>
            </p:nvSpPr>
            <p:spPr>
              <a:xfrm>
                <a:off x="1495900" y="2044897"/>
                <a:ext cx="47441" cy="7335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false">
                    <a:moveTo>
                      <a:pt x="21600" y="6988"/>
                    </a:moveTo>
                    <a:cubicBezTo>
                      <a:pt x="21600" y="3133"/>
                      <a:pt x="16767" y="0"/>
                      <a:pt x="10800" y="0"/>
                    </a:cubicBezTo>
                    <a:cubicBezTo>
                      <a:pt x="4833" y="0"/>
                      <a:pt x="0" y="3133"/>
                      <a:pt x="0" y="6988"/>
                    </a:cubicBezTo>
                    <a:lnTo>
                      <a:pt x="0" y="21600"/>
                    </a:lnTo>
                    <a:lnTo>
                      <a:pt x="21600" y="21600"/>
                    </a:lnTo>
                    <a:cubicBezTo>
                      <a:pt x="21600" y="21600"/>
                      <a:pt x="21600" y="6988"/>
                      <a:pt x="21600" y="6988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228600">
                  <a:defRPr sz="3000">
                    <a:solidFill>
                      <a:srgbClr val="FFFFFF">
                        <a:alpha val="100000"/>
                      </a:srgbClr>
                    </a:solidFill>
                    <a:effectLst>
                      <a:outerShdw blurRad="38100" dist="12700" dir="5400000" sx="100000" sy="100000" rotWithShape="false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 sz="4000">
                  <a:latin typeface="默认字体"/>
                  <a:ea typeface="默认字体"/>
                  <a:cs typeface="等线"/>
                  <a:sym typeface="思源黑体 CN Normal"/>
                </a:endParaRPr>
              </a:p>
            </p:txBody>
          </p:sp>
          <p:sp>
            <p:nvSpPr>
              <p:cNvPr id="496" name="Shape 2543"/>
              <p:cNvSpPr/>
              <p:nvPr/>
            </p:nvSpPr>
            <p:spPr>
              <a:xfrm>
                <a:off x="1216566" y="1790955"/>
                <a:ext cx="377294" cy="99012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414" h="21600" extrusionOk="false">
                    <a:moveTo>
                      <a:pt x="21391" y="17955"/>
                    </a:moveTo>
                    <a:lnTo>
                      <a:pt x="21391" y="4313"/>
                    </a:lnTo>
                    <a:cubicBezTo>
                      <a:pt x="21391" y="1572"/>
                      <a:pt x="18120" y="0"/>
                      <a:pt x="12415" y="0"/>
                    </a:cubicBezTo>
                    <a:cubicBezTo>
                      <a:pt x="6905" y="0"/>
                      <a:pt x="4637" y="1785"/>
                      <a:pt x="4207" y="2729"/>
                    </a:cubicBezTo>
                    <a:lnTo>
                      <a:pt x="4197" y="7090"/>
                    </a:lnTo>
                    <a:lnTo>
                      <a:pt x="6880" y="7090"/>
                    </a:lnTo>
                    <a:lnTo>
                      <a:pt x="6880" y="2870"/>
                    </a:lnTo>
                    <a:cubicBezTo>
                      <a:pt x="7040" y="2592"/>
                      <a:pt x="8129" y="1035"/>
                      <a:pt x="12415" y="1035"/>
                    </a:cubicBezTo>
                    <a:cubicBezTo>
                      <a:pt x="16584" y="1035"/>
                      <a:pt x="18698" y="2138"/>
                      <a:pt x="18698" y="4313"/>
                    </a:cubicBezTo>
                    <a:lnTo>
                      <a:pt x="18698" y="17977"/>
                    </a:lnTo>
                    <a:lnTo>
                      <a:pt x="18706" y="18033"/>
                    </a:lnTo>
                    <a:cubicBezTo>
                      <a:pt x="18708" y="18043"/>
                      <a:pt x="18958" y="19075"/>
                      <a:pt x="17259" y="19797"/>
                    </a:cubicBezTo>
                    <a:cubicBezTo>
                      <a:pt x="16060" y="20307"/>
                      <a:pt x="14128" y="20565"/>
                      <a:pt x="11518" y="20565"/>
                    </a:cubicBezTo>
                    <a:cubicBezTo>
                      <a:pt x="4058" y="20565"/>
                      <a:pt x="2693" y="18629"/>
                      <a:pt x="2693" y="14816"/>
                    </a:cubicBezTo>
                    <a:lnTo>
                      <a:pt x="2693" y="6812"/>
                    </a:lnTo>
                    <a:cubicBezTo>
                      <a:pt x="2693" y="6526"/>
                      <a:pt x="2090" y="6294"/>
                      <a:pt x="1346" y="6294"/>
                    </a:cubicBezTo>
                    <a:cubicBezTo>
                      <a:pt x="602" y="6294"/>
                      <a:pt x="0" y="6526"/>
                      <a:pt x="0" y="6812"/>
                    </a:cubicBezTo>
                    <a:lnTo>
                      <a:pt x="0" y="14816"/>
                    </a:lnTo>
                    <a:cubicBezTo>
                      <a:pt x="0" y="17353"/>
                      <a:pt x="0" y="21600"/>
                      <a:pt x="11518" y="21600"/>
                    </a:cubicBezTo>
                    <a:cubicBezTo>
                      <a:pt x="14939" y="21600"/>
                      <a:pt x="17550" y="21224"/>
                      <a:pt x="19281" y="20480"/>
                    </a:cubicBezTo>
                    <a:cubicBezTo>
                      <a:pt x="21600" y="19485"/>
                      <a:pt x="21441" y="18185"/>
                      <a:pt x="21391" y="17955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228600">
                  <a:defRPr sz="3000">
                    <a:solidFill>
                      <a:srgbClr val="FFFFFF">
                        <a:alpha val="100000"/>
                      </a:srgbClr>
                    </a:solidFill>
                    <a:effectLst>
                      <a:outerShdw blurRad="38100" dist="12700" dir="5400000" sx="100000" sy="100000" rotWithShape="false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 sz="4000">
                  <a:latin typeface="默认字体"/>
                  <a:ea typeface="默认字体"/>
                  <a:cs typeface="等线"/>
                  <a:sym typeface="思源黑体 CN Normal"/>
                </a:endParaRPr>
              </a:p>
            </p:txBody>
          </p:sp>
          <p:sp>
            <p:nvSpPr>
              <p:cNvPr id="497" name="TextBox 110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1023826" y="3106194"/>
                <a:ext cx="2807970" cy="247650"/>
              </a:xfrm>
              <a:prstGeom prst="rect">
                <a:avLst/>
              </a:prstGeom>
              <a:noFill/>
              <a:ln/>
            </p:spPr>
            <p:txBody>
              <a:bodyPr wrap="none" lIns="0" tIns="0" rIns="0" bIns="0" rtlCol="false">
                <a:noAutofit/>
              </a:bodyPr>
              <a:lstStyle/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zh-CN" sz="1400">
                    <a:solidFill>
                      <a:schemeClr val="bg1"/>
                    </a:solidFill>
                    <a:latin typeface="默认字体"/>
                    <a:ea typeface="默认字体"/>
                    <a:cs typeface="等线"/>
                    <a:sym typeface="思源黑体 CN Normal"/>
                  </a:rPr>
                  <a:t>会员增长目标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498" name="TextBox 117" descr="{&quot;isTemplate&quot;:true,&quot;type&quot;:&quot;content&quot;,&quot;canOmit&quot;:false,&quot;range&quot;:0}"/>
              <p:cNvSpPr txBox="true"/>
              <p:nvPr/>
            </p:nvSpPr>
            <p:spPr>
              <a:xfrm rot="0" flipH="true" flipV="false">
                <a:off x="1023826" y="3453948"/>
                <a:ext cx="2807970" cy="1460500"/>
              </a:xfrm>
              <a:prstGeom prst="rect">
                <a:avLst/>
              </a:prstGeom>
              <a:noFill/>
              <a:ln/>
            </p:spPr>
            <p:txBody>
              <a:bodyPr wrap="square" rtlCol="false">
                <a:noAutofit/>
              </a:bodyPr>
              <a:lstStyle>
                <a:defPPr>
                  <a:defRPr lang="zh-CN"/>
                </a:defPPr>
                <a:lvl1pPr>
                  <a:lnSpc>
                    <a:spcPct val="150000"/>
                  </a:lnSpc>
                  <a:defRPr sz="1400" kern="1400" spc="1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思源黑体 CN Normal" panose="020B0400000000000000" pitchFamily="34" charset="-122"/>
                    <a:ea typeface="思源黑体 CN Normal" panose="020B0400000000000000" pitchFamily="34" charset="-122"/>
                  </a:defRPr>
                </a:lvl1pPr>
              </a:lstStyle>
              <a:p>
                <a:pPr marL="0" indent="0">
                  <a:lnSpc>
                    <a:spcPct val="130000"/>
                  </a:lnSpc>
                  <a:buNone/>
                </a:pPr>
                <a:r>
                  <a:rPr lang="zh-CN" sz="1200">
                    <a:solidFill>
                      <a:schemeClr val="bg1"/>
                    </a:solidFill>
                    <a:latin typeface="默认字体"/>
                    <a:ea typeface="默认字体"/>
                    <a:cs typeface="+mn-cs"/>
                    <a:sym typeface="思源黑体 CN Normal"/>
                  </a:rPr>
                  <a:t>在项目第一阶段，我们的目标是将会员数量提升至50万，并逐步建立“千城万店”网络，确保会员能通过线下实体店体验服务。</a:t>
                </a:r>
                <a:endParaRPr/>
              </a:p>
            </p:txBody>
          </p:sp>
        </p:grpSp>
        <p:grpSp>
          <p:nvGrpSpPr>
            <p:cNvPr id="499" name=""/>
            <p:cNvGrpSpPr/>
            <p:nvPr/>
          </p:nvGrpSpPr>
          <p:grpSpPr>
            <a:xfrm rot="0" flipH="false" flipV="false">
              <a:off x="8282376" y="1957485"/>
              <a:ext cx="3116213" cy="3835146"/>
              <a:chOff x="871238" y="1790955"/>
              <a:chExt cx="3116213" cy="3835146"/>
            </a:xfrm>
          </p:grpSpPr>
          <p:sp>
            <p:nvSpPr>
              <p:cNvPr id="500" name="Shape 2537"/>
              <p:cNvSpPr/>
              <p:nvPr/>
            </p:nvSpPr>
            <p:spPr>
              <a:xfrm>
                <a:off x="960118" y="2209960"/>
                <a:ext cx="2972229" cy="34161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false">
                    <a:moveTo>
                      <a:pt x="21600" y="21600"/>
                    </a:moveTo>
                    <a:cubicBezTo>
                      <a:pt x="21600" y="21600"/>
                      <a:pt x="15495" y="20936"/>
                      <a:pt x="0" y="21216"/>
                    </a:cubicBezTo>
                    <a:lnTo>
                      <a:pt x="0" y="0"/>
                    </a:lnTo>
                    <a:lnTo>
                      <a:pt x="21600" y="0"/>
                    </a:lnTo>
                    <a:lnTo>
                      <a:pt x="21600" y="12584"/>
                    </a:lnTo>
                    <a:cubicBezTo>
                      <a:pt x="21600" y="13905"/>
                      <a:pt x="21433" y="17557"/>
                      <a:pt x="21600" y="2160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>
                <a:outerShdw blurRad="584200" dist="203200" dir="5400000" sx="92000" sy="92000" algn="t" rotWithShape="false">
                  <a:srgbClr val="086DC7">
                    <a:alpha val="4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false" anchor="ctr"/>
              <a:lstStyle/>
              <a:p>
                <a:pPr algn="ctr"/>
                <a:endParaRPr>
                  <a:solidFill>
                    <a:schemeClr val="tx1">
                      <a:alpha val="100000"/>
                    </a:schemeClr>
                  </a:solidFill>
                  <a:latin typeface="默认字体"/>
                  <a:ea typeface="默认字体"/>
                  <a:cs typeface="+mn-cs"/>
                  <a:sym typeface="思源黑体 CN Normal"/>
                </a:endParaRPr>
              </a:p>
            </p:txBody>
          </p:sp>
          <p:sp>
            <p:nvSpPr>
              <p:cNvPr id="501" name="Shape 2538"/>
              <p:cNvSpPr/>
              <p:nvPr/>
            </p:nvSpPr>
            <p:spPr>
              <a:xfrm>
                <a:off x="871238" y="2121079"/>
                <a:ext cx="3113146" cy="346735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371" h="21600" extrusionOk="false">
                    <a:moveTo>
                      <a:pt x="21358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248" y="21112"/>
                    </a:lnTo>
                    <a:cubicBezTo>
                      <a:pt x="9248" y="21112"/>
                      <a:pt x="12110" y="20879"/>
                      <a:pt x="14781" y="20017"/>
                    </a:cubicBezTo>
                    <a:cubicBezTo>
                      <a:pt x="17461" y="19152"/>
                      <a:pt x="19950" y="17658"/>
                      <a:pt x="20015" y="17566"/>
                    </a:cubicBezTo>
                    <a:cubicBezTo>
                      <a:pt x="21600" y="15335"/>
                      <a:pt x="21358" y="0"/>
                      <a:pt x="21358" y="0"/>
                    </a:cubicBezTo>
                    <a:close/>
                  </a:path>
                </a:pathLst>
              </a:custGeom>
              <a:solidFill>
                <a:schemeClr val="accent1">
                  <a:alpha val="100000"/>
                </a:schemeClr>
              </a:solidFill>
              <a:ln>
                <a:noFill/>
              </a:ln>
              <a:effectLst>
                <a:outerShdw blurRad="203200" dist="127000" dir="5400000" sx="87000" sy="87000" algn="t" rotWithShape="false">
                  <a:schemeClr val="accent1">
                    <a:alpha val="55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83942" tIns="41971" rIns="83942" bIns="41971" rtlCol="false" anchor="ctr"/>
              <a:lstStyle/>
              <a:p>
                <a:pPr algn="ctr"/>
                <a:endParaRPr sz="1650">
                  <a:solidFill>
                    <a:schemeClr val="tx1">
                      <a:alpha val="100000"/>
                    </a:schemeClr>
                  </a:solidFill>
                  <a:latin typeface="默认字体"/>
                  <a:ea typeface="默认字体"/>
                  <a:cs typeface="+mn-cs"/>
                  <a:sym typeface="思源黑体 CN Normal"/>
                </a:endParaRPr>
              </a:p>
            </p:txBody>
          </p:sp>
          <p:sp>
            <p:nvSpPr>
              <p:cNvPr id="502" name="Shape 2539"/>
              <p:cNvSpPr/>
              <p:nvPr/>
            </p:nvSpPr>
            <p:spPr>
              <a:xfrm>
                <a:off x="2191737" y="4914448"/>
                <a:ext cx="1595103" cy="6005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false">
                    <a:moveTo>
                      <a:pt x="21600" y="1127"/>
                    </a:moveTo>
                    <a:cubicBezTo>
                      <a:pt x="21600" y="1127"/>
                      <a:pt x="15259" y="7326"/>
                      <a:pt x="10803" y="0"/>
                    </a:cubicBezTo>
                    <a:cubicBezTo>
                      <a:pt x="10803" y="0"/>
                      <a:pt x="11275" y="17844"/>
                      <a:pt x="0" y="21600"/>
                    </a:cubicBezTo>
                    <a:cubicBezTo>
                      <a:pt x="0" y="21600"/>
                      <a:pt x="9934" y="19456"/>
                      <a:pt x="14448" y="14651"/>
                    </a:cubicBezTo>
                    <a:cubicBezTo>
                      <a:pt x="19917" y="8828"/>
                      <a:pt x="21600" y="1127"/>
                      <a:pt x="21600" y="1127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228600">
                  <a:defRPr sz="3000">
                    <a:solidFill>
                      <a:srgbClr val="FFFFFF">
                        <a:alpha val="100000"/>
                      </a:srgbClr>
                    </a:solidFill>
                    <a:effectLst>
                      <a:outerShdw blurRad="38100" dist="12700" dir="5400000" sx="100000" sy="100000" rotWithShape="false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 sz="4000">
                  <a:latin typeface="默认字体"/>
                  <a:ea typeface="默认字体"/>
                  <a:cs typeface="等线"/>
                  <a:sym typeface="思源黑体 CN Normal"/>
                </a:endParaRPr>
              </a:p>
            </p:txBody>
          </p:sp>
          <p:sp>
            <p:nvSpPr>
              <p:cNvPr id="503" name="Shape 2540"/>
              <p:cNvSpPr/>
              <p:nvPr/>
            </p:nvSpPr>
            <p:spPr>
              <a:xfrm>
                <a:off x="871238" y="2121079"/>
                <a:ext cx="3116213" cy="106626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false">
                    <a:moveTo>
                      <a:pt x="21600" y="1152"/>
                    </a:moveTo>
                    <a:lnTo>
                      <a:pt x="0" y="21600"/>
                    </a:lnTo>
                    <a:lnTo>
                      <a:pt x="0" y="0"/>
                    </a:lnTo>
                    <a:lnTo>
                      <a:pt x="21600" y="0"/>
                    </a:lnTo>
                    <a:cubicBezTo>
                      <a:pt x="21600" y="0"/>
                      <a:pt x="21600" y="1152"/>
                      <a:pt x="21600" y="1152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  <a:alpha val="76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228600">
                  <a:defRPr sz="3000">
                    <a:solidFill>
                      <a:srgbClr val="FFFFFF">
                        <a:alpha val="100000"/>
                      </a:srgbClr>
                    </a:solidFill>
                    <a:effectLst>
                      <a:outerShdw blurRad="38100" dist="12700" dir="5400000" sx="100000" sy="100000" rotWithShape="false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 sz="4000">
                  <a:latin typeface="默认字体"/>
                  <a:ea typeface="默认字体"/>
                  <a:cs typeface="等线"/>
                  <a:sym typeface="思源黑体 CN Normal"/>
                </a:endParaRPr>
              </a:p>
            </p:txBody>
          </p:sp>
          <p:sp>
            <p:nvSpPr>
              <p:cNvPr id="504" name="Shape 2541"/>
              <p:cNvSpPr/>
              <p:nvPr/>
            </p:nvSpPr>
            <p:spPr>
              <a:xfrm>
                <a:off x="1241959" y="1803652"/>
                <a:ext cx="377303" cy="99012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413" h="21600" extrusionOk="false">
                    <a:moveTo>
                      <a:pt x="21391" y="17954"/>
                    </a:moveTo>
                    <a:lnTo>
                      <a:pt x="21391" y="4312"/>
                    </a:lnTo>
                    <a:cubicBezTo>
                      <a:pt x="21391" y="1572"/>
                      <a:pt x="18120" y="0"/>
                      <a:pt x="12416" y="0"/>
                    </a:cubicBezTo>
                    <a:cubicBezTo>
                      <a:pt x="6906" y="0"/>
                      <a:pt x="4637" y="1784"/>
                      <a:pt x="4208" y="2728"/>
                    </a:cubicBezTo>
                    <a:lnTo>
                      <a:pt x="4197" y="7089"/>
                    </a:lnTo>
                    <a:lnTo>
                      <a:pt x="6880" y="7089"/>
                    </a:lnTo>
                    <a:lnTo>
                      <a:pt x="6880" y="2868"/>
                    </a:lnTo>
                    <a:cubicBezTo>
                      <a:pt x="7040" y="2591"/>
                      <a:pt x="8129" y="1035"/>
                      <a:pt x="12416" y="1035"/>
                    </a:cubicBezTo>
                    <a:cubicBezTo>
                      <a:pt x="16584" y="1035"/>
                      <a:pt x="18699" y="2138"/>
                      <a:pt x="18699" y="4312"/>
                    </a:cubicBezTo>
                    <a:lnTo>
                      <a:pt x="18699" y="17977"/>
                    </a:lnTo>
                    <a:lnTo>
                      <a:pt x="18706" y="18032"/>
                    </a:lnTo>
                    <a:cubicBezTo>
                      <a:pt x="18708" y="18042"/>
                      <a:pt x="18958" y="19074"/>
                      <a:pt x="17258" y="19796"/>
                    </a:cubicBezTo>
                    <a:cubicBezTo>
                      <a:pt x="16060" y="20306"/>
                      <a:pt x="14128" y="20565"/>
                      <a:pt x="11518" y="20565"/>
                    </a:cubicBezTo>
                    <a:cubicBezTo>
                      <a:pt x="4058" y="20565"/>
                      <a:pt x="2693" y="18628"/>
                      <a:pt x="2693" y="14815"/>
                    </a:cubicBezTo>
                    <a:lnTo>
                      <a:pt x="2693" y="6811"/>
                    </a:lnTo>
                    <a:cubicBezTo>
                      <a:pt x="2693" y="6525"/>
                      <a:pt x="2091" y="6294"/>
                      <a:pt x="1346" y="6294"/>
                    </a:cubicBezTo>
                    <a:cubicBezTo>
                      <a:pt x="602" y="6294"/>
                      <a:pt x="0" y="6525"/>
                      <a:pt x="0" y="6811"/>
                    </a:cubicBezTo>
                    <a:lnTo>
                      <a:pt x="0" y="14815"/>
                    </a:lnTo>
                    <a:cubicBezTo>
                      <a:pt x="0" y="17353"/>
                      <a:pt x="0" y="21600"/>
                      <a:pt x="11518" y="21600"/>
                    </a:cubicBezTo>
                    <a:cubicBezTo>
                      <a:pt x="14939" y="21600"/>
                      <a:pt x="17550" y="21222"/>
                      <a:pt x="19281" y="20480"/>
                    </a:cubicBezTo>
                    <a:cubicBezTo>
                      <a:pt x="21600" y="19484"/>
                      <a:pt x="21440" y="18185"/>
                      <a:pt x="21391" y="17954"/>
                    </a:cubicBezTo>
                    <a:close/>
                  </a:path>
                </a:pathLst>
              </a:custGeom>
              <a:solidFill>
                <a:schemeClr val="accent1">
                  <a:lumMod val="75000"/>
                  <a:alpha val="100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228600">
                  <a:defRPr sz="3000">
                    <a:solidFill>
                      <a:srgbClr val="FFFFFF">
                        <a:alpha val="100000"/>
                      </a:srgbClr>
                    </a:solidFill>
                    <a:effectLst>
                      <a:outerShdw blurRad="38100" dist="12700" dir="5400000" sx="100000" sy="100000" rotWithShape="false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 sz="4000">
                  <a:latin typeface="默认字体"/>
                  <a:ea typeface="默认字体"/>
                  <a:cs typeface="等线"/>
                  <a:sym typeface="思源黑体 CN Normal"/>
                </a:endParaRPr>
              </a:p>
            </p:txBody>
          </p:sp>
          <p:sp>
            <p:nvSpPr>
              <p:cNvPr id="505" name="Shape 2542"/>
              <p:cNvSpPr/>
              <p:nvPr/>
            </p:nvSpPr>
            <p:spPr>
              <a:xfrm>
                <a:off x="1495900" y="2044897"/>
                <a:ext cx="47441" cy="7335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false">
                    <a:moveTo>
                      <a:pt x="21600" y="6988"/>
                    </a:moveTo>
                    <a:cubicBezTo>
                      <a:pt x="21600" y="3133"/>
                      <a:pt x="16767" y="0"/>
                      <a:pt x="10800" y="0"/>
                    </a:cubicBezTo>
                    <a:cubicBezTo>
                      <a:pt x="4833" y="0"/>
                      <a:pt x="0" y="3133"/>
                      <a:pt x="0" y="6988"/>
                    </a:cubicBezTo>
                    <a:lnTo>
                      <a:pt x="0" y="21600"/>
                    </a:lnTo>
                    <a:lnTo>
                      <a:pt x="21600" y="21600"/>
                    </a:lnTo>
                    <a:cubicBezTo>
                      <a:pt x="21600" y="21600"/>
                      <a:pt x="21600" y="6988"/>
                      <a:pt x="21600" y="6988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228600">
                  <a:defRPr sz="3000">
                    <a:solidFill>
                      <a:srgbClr val="FFFFFF">
                        <a:alpha val="100000"/>
                      </a:srgbClr>
                    </a:solidFill>
                    <a:effectLst>
                      <a:outerShdw blurRad="38100" dist="12700" dir="5400000" sx="100000" sy="100000" rotWithShape="false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 sz="4000">
                  <a:latin typeface="默认字体"/>
                  <a:ea typeface="默认字体"/>
                  <a:cs typeface="等线"/>
                  <a:sym typeface="思源黑体 CN Normal"/>
                </a:endParaRPr>
              </a:p>
            </p:txBody>
          </p:sp>
          <p:sp>
            <p:nvSpPr>
              <p:cNvPr id="506" name="Shape 2543"/>
              <p:cNvSpPr/>
              <p:nvPr/>
            </p:nvSpPr>
            <p:spPr>
              <a:xfrm>
                <a:off x="1216566" y="1790955"/>
                <a:ext cx="377294" cy="99012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414" h="21600" extrusionOk="false">
                    <a:moveTo>
                      <a:pt x="21391" y="17955"/>
                    </a:moveTo>
                    <a:lnTo>
                      <a:pt x="21391" y="4313"/>
                    </a:lnTo>
                    <a:cubicBezTo>
                      <a:pt x="21391" y="1572"/>
                      <a:pt x="18120" y="0"/>
                      <a:pt x="12415" y="0"/>
                    </a:cubicBezTo>
                    <a:cubicBezTo>
                      <a:pt x="6905" y="0"/>
                      <a:pt x="4637" y="1785"/>
                      <a:pt x="4207" y="2729"/>
                    </a:cubicBezTo>
                    <a:lnTo>
                      <a:pt x="4197" y="7090"/>
                    </a:lnTo>
                    <a:lnTo>
                      <a:pt x="6880" y="7090"/>
                    </a:lnTo>
                    <a:lnTo>
                      <a:pt x="6880" y="2870"/>
                    </a:lnTo>
                    <a:cubicBezTo>
                      <a:pt x="7040" y="2592"/>
                      <a:pt x="8129" y="1035"/>
                      <a:pt x="12415" y="1035"/>
                    </a:cubicBezTo>
                    <a:cubicBezTo>
                      <a:pt x="16584" y="1035"/>
                      <a:pt x="18698" y="2138"/>
                      <a:pt x="18698" y="4313"/>
                    </a:cubicBezTo>
                    <a:lnTo>
                      <a:pt x="18698" y="17977"/>
                    </a:lnTo>
                    <a:lnTo>
                      <a:pt x="18706" y="18033"/>
                    </a:lnTo>
                    <a:cubicBezTo>
                      <a:pt x="18708" y="18043"/>
                      <a:pt x="18958" y="19075"/>
                      <a:pt x="17259" y="19797"/>
                    </a:cubicBezTo>
                    <a:cubicBezTo>
                      <a:pt x="16060" y="20307"/>
                      <a:pt x="14128" y="20565"/>
                      <a:pt x="11518" y="20565"/>
                    </a:cubicBezTo>
                    <a:cubicBezTo>
                      <a:pt x="4058" y="20565"/>
                      <a:pt x="2693" y="18629"/>
                      <a:pt x="2693" y="14816"/>
                    </a:cubicBezTo>
                    <a:lnTo>
                      <a:pt x="2693" y="6812"/>
                    </a:lnTo>
                    <a:cubicBezTo>
                      <a:pt x="2693" y="6526"/>
                      <a:pt x="2090" y="6294"/>
                      <a:pt x="1346" y="6294"/>
                    </a:cubicBezTo>
                    <a:cubicBezTo>
                      <a:pt x="602" y="6294"/>
                      <a:pt x="0" y="6526"/>
                      <a:pt x="0" y="6812"/>
                    </a:cubicBezTo>
                    <a:lnTo>
                      <a:pt x="0" y="14816"/>
                    </a:lnTo>
                    <a:cubicBezTo>
                      <a:pt x="0" y="17353"/>
                      <a:pt x="0" y="21600"/>
                      <a:pt x="11518" y="21600"/>
                    </a:cubicBezTo>
                    <a:cubicBezTo>
                      <a:pt x="14939" y="21600"/>
                      <a:pt x="17550" y="21224"/>
                      <a:pt x="19281" y="20480"/>
                    </a:cubicBezTo>
                    <a:cubicBezTo>
                      <a:pt x="21600" y="19485"/>
                      <a:pt x="21441" y="18185"/>
                      <a:pt x="21391" y="17955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defTabSz="228600">
                  <a:defRPr sz="3000">
                    <a:solidFill>
                      <a:srgbClr val="FFFFFF">
                        <a:alpha val="100000"/>
                      </a:srgbClr>
                    </a:solidFill>
                    <a:effectLst>
                      <a:outerShdw blurRad="38100" dist="12700" dir="5400000" sx="100000" sy="100000" rotWithShape="false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 sz="4000">
                  <a:latin typeface="默认字体"/>
                  <a:ea typeface="默认字体"/>
                  <a:cs typeface="等线"/>
                  <a:sym typeface="思源黑体 CN Normal"/>
                </a:endParaRPr>
              </a:p>
            </p:txBody>
          </p:sp>
          <p:sp>
            <p:nvSpPr>
              <p:cNvPr id="507" name="TextBox 110" descr="{&quot;isTemplate&quot;:true,&quot;type&quot;:&quot;title&quot;,&quot;canOmit&quot;:false,&quot;range&quot;:0}"/>
              <p:cNvSpPr txBox="true"/>
              <p:nvPr/>
            </p:nvSpPr>
            <p:spPr>
              <a:xfrm rot="0" flipH="false" flipV="false">
                <a:off x="1023826" y="3106194"/>
                <a:ext cx="2807970" cy="247650"/>
              </a:xfrm>
              <a:prstGeom prst="rect">
                <a:avLst/>
              </a:prstGeom>
              <a:noFill/>
              <a:ln/>
            </p:spPr>
            <p:txBody>
              <a:bodyPr wrap="none" lIns="0" tIns="0" rIns="0" bIns="0" rtlCol="false">
                <a:noAutofit/>
              </a:bodyPr>
              <a:lstStyle/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zh-CN" sz="1400">
                    <a:solidFill>
                      <a:schemeClr val="bg1"/>
                    </a:solidFill>
                    <a:latin typeface="默认字体"/>
                    <a:ea typeface="默认字体"/>
                    <a:cs typeface="等线"/>
                    <a:sym typeface="思源黑体 CN Normal"/>
                  </a:rPr>
                  <a:t>积分线下应用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508" name="TextBox 117" descr="{&quot;isTemplate&quot;:true,&quot;type&quot;:&quot;content&quot;,&quot;canOmit&quot;:false,&quot;range&quot;:0}"/>
              <p:cNvSpPr txBox="true"/>
              <p:nvPr/>
            </p:nvSpPr>
            <p:spPr>
              <a:xfrm rot="0" flipH="true" flipV="false">
                <a:off x="1023826" y="3453948"/>
                <a:ext cx="2807970" cy="1460500"/>
              </a:xfrm>
              <a:prstGeom prst="rect">
                <a:avLst/>
              </a:prstGeom>
              <a:noFill/>
              <a:ln/>
            </p:spPr>
            <p:txBody>
              <a:bodyPr wrap="square" rtlCol="false">
                <a:noAutofit/>
              </a:bodyPr>
              <a:lstStyle>
                <a:defPPr>
                  <a:defRPr lang="zh-CN"/>
                </a:defPPr>
                <a:lvl1pPr>
                  <a:lnSpc>
                    <a:spcPct val="150000"/>
                  </a:lnSpc>
                  <a:defRPr sz="1400" kern="1400" spc="1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思源黑体 CN Normal" panose="020B0400000000000000" pitchFamily="34" charset="-122"/>
                    <a:ea typeface="思源黑体 CN Normal" panose="020B0400000000000000" pitchFamily="34" charset="-122"/>
                  </a:defRPr>
                </a:lvl1pPr>
              </a:lstStyle>
              <a:p>
                <a:pPr marL="0" indent="0">
                  <a:lnSpc>
                    <a:spcPct val="130000"/>
                  </a:lnSpc>
                  <a:buNone/>
                </a:pPr>
                <a:r>
                  <a:rPr lang="zh-CN" sz="1200">
                    <a:solidFill>
                      <a:schemeClr val="bg1"/>
                    </a:solidFill>
                    <a:latin typeface="默认字体"/>
                    <a:ea typeface="默认字体"/>
                    <a:cs typeface="+mn-cs"/>
                    <a:sym typeface="思源黑体 CN Normal"/>
                  </a:rPr>
                  <a:t>随着会员量的增长，项目将逐步推出积分线下应用场景，使会员能在线下消费时使用积分，提升积分的实际价值和使用率。</a:t>
                </a:r>
                <a:endParaRPr/>
              </a:p>
            </p:txBody>
          </p:sp>
        </p:grpSp>
      </p:grpSp>
      <p:sp>
        <p:nvSpPr>
          <p:cNvPr id="509" name="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660396" y="418039"/>
            <a:ext cx="10668000" cy="520700"/>
          </a:xfrm>
          <a:prstGeom prst="rect">
            <a:avLst/>
          </a:prstGeom>
          <a:noFill/>
        </p:spPr>
        <p:txBody>
          <a:bodyPr wrap="square" lIns="90000" tIns="46800" rIns="90000" bIns="46800" rtlCol="false" anchor="b" anchorCtr="false">
            <a:sp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zh-CN" sz="2800" b="true">
                <a:latin typeface="默认字体"/>
                <a:ea typeface="默认字体"/>
                <a:cs typeface="+mn-cs"/>
              </a:rPr>
              <a:t>流量导入与会员增长目标</a:t>
            </a:r>
            <a:endParaRPr lang="en-US" sz="2800" b="true">
              <a:latin typeface="默认字体"/>
              <a:ea typeface="默认字体"/>
              <a:cs typeface="+mn-cs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>
  <p:cSld>
    <p:spTree>
      <p:nvGrpSpPr>
        <p:cNvPr id="51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1" name="" descr="{&quot;isTemplate&quot;:true,&quot;type&quot;:&quot;list&quot;,&quot;alignment&quot;:&quot;left&quot;,&quot;alignmentVertical&quot;:&quot;top&quot;,&quot;canOmit&quot;:false,&quot;scalable&quot;:false,&quot;minItemsCount&quot;:-1}"/>
          <p:cNvGrpSpPr/>
          <p:nvPr/>
        </p:nvGrpSpPr>
        <p:grpSpPr>
          <a:xfrm rot="0" flipH="false" flipV="false">
            <a:off x="660397" y="2075197"/>
            <a:ext cx="10871206" cy="4062862"/>
            <a:chOff x="660397" y="4079834"/>
            <a:chExt cx="10871206" cy="2058216"/>
          </a:xfrm>
        </p:grpSpPr>
        <p:grpSp>
          <p:nvGrpSpPr>
            <p:cNvPr id="512" name="组合 33"/>
            <p:cNvGrpSpPr/>
            <p:nvPr/>
          </p:nvGrpSpPr>
          <p:grpSpPr>
            <a:xfrm>
              <a:off x="660397" y="4079835"/>
              <a:ext cx="3384000" cy="2058217"/>
              <a:chOff x="660400" y="1536701"/>
              <a:chExt cx="2583213" cy="4063379"/>
            </a:xfrm>
          </p:grpSpPr>
          <p:sp>
            <p:nvSpPr>
              <p:cNvPr id="513" name="Tencent"/>
              <p:cNvSpPr/>
              <p:nvPr/>
            </p:nvSpPr>
            <p:spPr>
              <a:xfrm>
                <a:off x="660400" y="1536701"/>
                <a:ext cx="2583213" cy="4063380"/>
              </a:xfrm>
              <a:prstGeom prst="rect">
                <a:avLst/>
              </a:prstGeom>
              <a:solidFill>
                <a:schemeClr val="accent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false" anchor="ctr"/>
              <a:lstStyle/>
              <a:p>
                <a:pPr algn="ctr"/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514" name="Tencent"/>
              <p:cNvSpPr txBox="true"/>
              <p:nvPr/>
            </p:nvSpPr>
            <p:spPr>
              <a:xfrm>
                <a:off x="792299" y="2982496"/>
                <a:ext cx="567138" cy="698589"/>
              </a:xfrm>
              <a:prstGeom prst="rect">
                <a:avLst/>
              </a:prstGeom>
              <a:noFill/>
            </p:spPr>
            <p:txBody>
              <a:bodyPr wrap="none" rtlCol="false">
                <a:spAutoFit/>
              </a:bodyPr>
              <a:lstStyle/>
              <a:p>
                <a:pPr/>
                <a:r>
                  <a:rPr sz="4000">
                    <a:solidFill>
                      <a:schemeClr val="accent1">
                        <a:alpha val="100000"/>
                      </a:schemeClr>
                    </a:solidFill>
                    <a:latin typeface="默认字体"/>
                    <a:ea typeface="默认字体"/>
                    <a:cs typeface="+mn-cs"/>
                  </a:rPr>
                  <a:t>01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515" name="Tencent" descr="{&quot;isTemplate&quot;:true,&quot;type&quot;:&quot;title&quot;,&quot;canOmit&quot;:false,&quot;range&quot;:0}"/>
              <p:cNvSpPr txBox="true"/>
              <p:nvPr/>
            </p:nvSpPr>
            <p:spPr>
              <a:xfrm>
                <a:off x="792299" y="3780638"/>
                <a:ext cx="2321876" cy="393750"/>
              </a:xfrm>
              <a:prstGeom prst="rect">
                <a:avLst/>
              </a:prstGeom>
              <a:noFill/>
            </p:spPr>
            <p:txBody>
              <a:bodyPr wrap="square" rtlCol="false">
                <a:sp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sz="1800" b="true">
                    <a:latin typeface="默认字体"/>
                    <a:ea typeface="默认字体"/>
                    <a:cs typeface="+mn-cs"/>
                  </a:rPr>
                  <a:t>积分上链意义</a:t>
                </a:r>
                <a:endParaRPr lang="en-US" sz="2000" b="true"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516" name="Tencent" descr="{&quot;isTemplate&quot;:true,&quot;type&quot;:&quot;content&quot;,&quot;canOmit&quot;:true,&quot;range&quot;:0}"/>
              <p:cNvSpPr txBox="true"/>
              <p:nvPr/>
            </p:nvSpPr>
            <p:spPr>
              <a:xfrm rot="0" flipH="false" flipV="false">
                <a:off x="792299" y="4148149"/>
                <a:ext cx="2321876" cy="1280160"/>
              </a:xfrm>
              <a:prstGeom prst="rect">
                <a:avLst/>
              </a:prstGeom>
              <a:noFill/>
            </p:spPr>
            <p:txBody>
              <a:bodyPr wrap="square" rtlCol="false" anchor="b">
                <a:noAutofit/>
              </a:bodyPr>
              <a:lstStyle/>
              <a:p>
                <a:pPr marL="0" lvl="0" indent="0" algn="just">
                  <a:lnSpc>
                    <a:spcPct val="130000"/>
                  </a:lnSpc>
                  <a:buNone/>
                  <a:defRPr sz="1400">
                    <a:solidFill>
                      <a:srgbClr val="000000">
                        <a:alpha val="100000"/>
                      </a:srgbClr>
                    </a:solidFill>
                    <a:latin typeface="Arial"/>
                    <a:ea typeface="黑体"/>
                    <a:cs typeface="+mn-cs"/>
                  </a:defRPr>
                </a:pPr>
                <a:r>
                  <a:rPr lang="zh-CN" sz="1200">
                    <a:solidFill>
                      <a:srgbClr val="808080">
                        <a:alpha val="100000"/>
                      </a:srgbClr>
                    </a:solidFill>
                    <a:latin typeface="默认字体"/>
                    <a:ea typeface="默认字体"/>
                    <a:cs typeface="+mn-cs"/>
                  </a:rPr>
                  <a:t>将积分与区块链结合，增强积分的可信度和安全性，同时利用智能合约技术，简化交易流程，提升用户体验。</a:t>
                </a:r>
                <a:endParaRPr/>
              </a:p>
            </p:txBody>
          </p:sp>
          <p:cxnSp>
            <p:nvCxnSpPr>
              <p:cNvPr id="517" name="直线连接符 31"/>
              <p:cNvCxnSpPr/>
              <p:nvPr/>
            </p:nvCxnSpPr>
            <p:spPr>
              <a:xfrm>
                <a:off x="660400" y="1536701"/>
                <a:ext cx="2583213" cy="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8" name="组合 34"/>
            <p:cNvGrpSpPr/>
            <p:nvPr/>
          </p:nvGrpSpPr>
          <p:grpSpPr>
            <a:xfrm>
              <a:off x="4404000" y="4079835"/>
              <a:ext cx="3384000" cy="2058217"/>
              <a:chOff x="660400" y="1536701"/>
              <a:chExt cx="2583213" cy="4063379"/>
            </a:xfrm>
          </p:grpSpPr>
          <p:sp>
            <p:nvSpPr>
              <p:cNvPr id="519" name="Tencent"/>
              <p:cNvSpPr/>
              <p:nvPr/>
            </p:nvSpPr>
            <p:spPr>
              <a:xfrm>
                <a:off x="660400" y="1536701"/>
                <a:ext cx="2583213" cy="4063380"/>
              </a:xfrm>
              <a:prstGeom prst="rect">
                <a:avLst/>
              </a:prstGeom>
              <a:solidFill>
                <a:schemeClr val="accent2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false" anchor="ctr"/>
              <a:lstStyle/>
              <a:p>
                <a:pPr algn="ctr"/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520" name="Tencent"/>
              <p:cNvSpPr txBox="true"/>
              <p:nvPr/>
            </p:nvSpPr>
            <p:spPr>
              <a:xfrm>
                <a:off x="792299" y="2982496"/>
                <a:ext cx="567138" cy="698589"/>
              </a:xfrm>
              <a:prstGeom prst="rect">
                <a:avLst/>
              </a:prstGeom>
              <a:noFill/>
            </p:spPr>
            <p:txBody>
              <a:bodyPr wrap="none" rtlCol="false">
                <a:spAutoFit/>
              </a:bodyPr>
              <a:lstStyle/>
              <a:p>
                <a:pPr/>
                <a:r>
                  <a:rPr lang="en-US" sz="4000">
                    <a:solidFill>
                      <a:schemeClr val="accent2">
                        <a:alpha val="100000"/>
                      </a:schemeClr>
                    </a:solidFill>
                    <a:latin typeface="默认字体"/>
                    <a:ea typeface="默认字体"/>
                    <a:cs typeface="+mn-cs"/>
                  </a:rPr>
                  <a:t>02</a:t>
                </a:r>
                <a:endParaRPr sz="4000">
                  <a:solidFill>
                    <a:schemeClr val="accent2">
                      <a:alpha val="100000"/>
                    </a:schemeClr>
                  </a:solidFill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521" name="Tencent" descr="{&quot;isTemplate&quot;:true,&quot;type&quot;:&quot;title&quot;,&quot;canOmit&quot;:false,&quot;range&quot;:0}"/>
              <p:cNvSpPr txBox="true"/>
              <p:nvPr/>
            </p:nvSpPr>
            <p:spPr>
              <a:xfrm>
                <a:off x="792299" y="3780638"/>
                <a:ext cx="2321876" cy="393750"/>
              </a:xfrm>
              <a:prstGeom prst="rect">
                <a:avLst/>
              </a:prstGeom>
              <a:noFill/>
            </p:spPr>
            <p:txBody>
              <a:bodyPr wrap="square" rtlCol="false">
                <a:sp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sz="1800" b="true">
                    <a:latin typeface="默认字体"/>
                    <a:ea typeface="默认字体"/>
                    <a:cs typeface="+mn-cs"/>
                  </a:rPr>
                  <a:t>币种兑换方案</a:t>
                </a:r>
                <a:endParaRPr lang="en-US" sz="2000" b="true"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522" name="Tencent" descr="{&quot;isTemplate&quot;:true,&quot;type&quot;:&quot;content&quot;,&quot;canOmit&quot;:true,&quot;range&quot;:0}"/>
              <p:cNvSpPr txBox="true"/>
              <p:nvPr/>
            </p:nvSpPr>
            <p:spPr>
              <a:xfrm rot="0" flipH="false" flipV="false">
                <a:off x="792299" y="4174828"/>
                <a:ext cx="2319416" cy="1280160"/>
              </a:xfrm>
              <a:prstGeom prst="rect">
                <a:avLst/>
              </a:prstGeom>
              <a:noFill/>
            </p:spPr>
            <p:txBody>
              <a:bodyPr wrap="square" rtlCol="false" anchor="b">
                <a:noAutofit/>
              </a:bodyPr>
              <a:lstStyle/>
              <a:p>
                <a:pPr marL="0" indent="0" algn="just">
                  <a:lnSpc>
                    <a:spcPct val="130000"/>
                  </a:lnSpc>
                  <a:buSzPct val="25000"/>
                  <a:buNone/>
                  <a:defRPr sz="1400">
                    <a:solidFill>
                      <a:schemeClr val="tx1">
                        <a:alpha val="100000"/>
                      </a:schemeClr>
                    </a:solidFill>
                    <a:latin typeface="Arial"/>
                    <a:ea typeface="黑体"/>
                    <a:cs typeface="+mn-cs"/>
                  </a:defRPr>
                </a:pPr>
                <a:r>
                  <a:rPr lang="zh-CN" sz="1200">
                    <a:solidFill>
                      <a:schemeClr val="tx1"/>
                    </a:solidFill>
                    <a:latin typeface="默认字体"/>
                    <a:ea typeface="默认字体"/>
                    <a:cs typeface="+mn-cs"/>
                  </a:rPr>
                  <a:t>计划将积分1:1兑换成JBKKb币，并上线港交易所，确保积分有公开透明的价值体现，吸引更多投资者和用户参与。</a:t>
                </a:r>
                <a:endParaRPr/>
              </a:p>
            </p:txBody>
          </p:sp>
          <p:cxnSp>
            <p:nvCxnSpPr>
              <p:cNvPr id="523" name="直线连接符 39"/>
              <p:cNvCxnSpPr/>
              <p:nvPr/>
            </p:nvCxnSpPr>
            <p:spPr>
              <a:xfrm>
                <a:off x="660400" y="1536701"/>
                <a:ext cx="2583213" cy="0"/>
              </a:xfrm>
              <a:prstGeom prst="line">
                <a:avLst/>
              </a:prstGeom>
              <a:ln w="381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24" name="组合 40"/>
            <p:cNvGrpSpPr/>
            <p:nvPr/>
          </p:nvGrpSpPr>
          <p:grpSpPr>
            <a:xfrm>
              <a:off x="8147603" y="4079835"/>
              <a:ext cx="3384000" cy="2058217"/>
              <a:chOff x="660400" y="1536701"/>
              <a:chExt cx="2583213" cy="4063379"/>
            </a:xfrm>
          </p:grpSpPr>
          <p:sp>
            <p:nvSpPr>
              <p:cNvPr id="525" name="Tencent"/>
              <p:cNvSpPr/>
              <p:nvPr/>
            </p:nvSpPr>
            <p:spPr>
              <a:xfrm>
                <a:off x="660400" y="1536701"/>
                <a:ext cx="2583213" cy="4063380"/>
              </a:xfrm>
              <a:prstGeom prst="rect">
                <a:avLst/>
              </a:prstGeom>
              <a:solidFill>
                <a:schemeClr val="accent3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false" anchor="ctr"/>
              <a:lstStyle/>
              <a:p>
                <a:pPr algn="ctr"/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526" name="Tencent"/>
              <p:cNvSpPr txBox="true"/>
              <p:nvPr/>
            </p:nvSpPr>
            <p:spPr>
              <a:xfrm>
                <a:off x="792299" y="2982496"/>
                <a:ext cx="567138" cy="698589"/>
              </a:xfrm>
              <a:prstGeom prst="rect">
                <a:avLst/>
              </a:prstGeom>
              <a:noFill/>
            </p:spPr>
            <p:txBody>
              <a:bodyPr wrap="none" rtlCol="false">
                <a:spAutoFit/>
              </a:bodyPr>
              <a:lstStyle/>
              <a:p>
                <a:pPr/>
                <a:r>
                  <a:rPr lang="en-US" sz="4000">
                    <a:solidFill>
                      <a:schemeClr val="accent3">
                        <a:alpha val="100000"/>
                      </a:schemeClr>
                    </a:solidFill>
                    <a:latin typeface="默认字体"/>
                    <a:ea typeface="默认字体"/>
                    <a:cs typeface="+mn-cs"/>
                  </a:rPr>
                  <a:t>03</a:t>
                </a:r>
                <a:endParaRPr sz="4000">
                  <a:solidFill>
                    <a:schemeClr val="accent3">
                      <a:alpha val="100000"/>
                    </a:schemeClr>
                  </a:solidFill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527" name="Tencent" descr="{&quot;isTemplate&quot;:true,&quot;type&quot;:&quot;title&quot;,&quot;canOmit&quot;:false,&quot;range&quot;:0}"/>
              <p:cNvSpPr txBox="true"/>
              <p:nvPr/>
            </p:nvSpPr>
            <p:spPr>
              <a:xfrm>
                <a:off x="792299" y="3775941"/>
                <a:ext cx="2321876" cy="393750"/>
              </a:xfrm>
              <a:prstGeom prst="rect">
                <a:avLst/>
              </a:prstGeom>
              <a:noFill/>
            </p:spPr>
            <p:txBody>
              <a:bodyPr wrap="square" rtlCol="false">
                <a:sp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sz="1800" b="true">
                    <a:latin typeface="默认字体"/>
                    <a:ea typeface="默认字体"/>
                    <a:cs typeface="+mn-cs"/>
                  </a:rPr>
                  <a:t>上链交易所目标</a:t>
                </a:r>
                <a:endParaRPr lang="en-US" sz="2000" b="true">
                  <a:latin typeface="默认字体"/>
                  <a:ea typeface="默认字体"/>
                  <a:cs typeface="+mn-cs"/>
                </a:endParaRPr>
              </a:p>
            </p:txBody>
          </p:sp>
          <p:sp>
            <p:nvSpPr>
              <p:cNvPr id="528" name="Tencent" descr="{&quot;isTemplate&quot;:true,&quot;type&quot;:&quot;content&quot;,&quot;canOmit&quot;:true,&quot;range&quot;:0}"/>
              <p:cNvSpPr txBox="true"/>
              <p:nvPr/>
            </p:nvSpPr>
            <p:spPr>
              <a:xfrm rot="0" flipH="false" flipV="false">
                <a:off x="792299" y="4174828"/>
                <a:ext cx="2319416" cy="1280160"/>
              </a:xfrm>
              <a:prstGeom prst="rect">
                <a:avLst/>
              </a:prstGeom>
              <a:noFill/>
            </p:spPr>
            <p:txBody>
              <a:bodyPr wrap="square" rtlCol="false" anchor="b">
                <a:noAutofit/>
              </a:bodyPr>
              <a:lstStyle/>
              <a:p>
                <a:pPr marL="0" lvl="0" indent="0" algn="just">
                  <a:lnSpc>
                    <a:spcPct val="130000"/>
                  </a:lnSpc>
                  <a:buClrTx/>
                  <a:buSzPct val="25000"/>
                  <a:buFontTx/>
                  <a:buNone/>
                  <a:defRPr sz="1400">
                    <a:solidFill>
                      <a:schemeClr val="tx1">
                        <a:alpha val="100000"/>
                      </a:schemeClr>
                    </a:solidFill>
                    <a:latin typeface="Arial"/>
                    <a:ea typeface="黑体"/>
                    <a:cs typeface="+mn-cs"/>
                  </a:defRPr>
                </a:pPr>
                <a:r>
                  <a:rPr lang="zh-CN" sz="1200">
                    <a:solidFill>
                      <a:schemeClr val="tx1"/>
                    </a:solidFill>
                    <a:latin typeface="默认字体"/>
                    <a:ea typeface="默认字体"/>
                    <a:cs typeface="+mn-cs"/>
                  </a:rPr>
                  <a:t>在积分上链后，我们期望在港交易所的价格能够达到最低10倍涨幅，通过合理的市场运作和用户基础，实现价值的稳步增长。</a:t>
                </a:r>
                <a:endParaRPr/>
              </a:p>
            </p:txBody>
          </p:sp>
          <p:cxnSp>
            <p:nvCxnSpPr>
              <p:cNvPr id="529" name="直线连接符 45"/>
              <p:cNvCxnSpPr/>
              <p:nvPr/>
            </p:nvCxnSpPr>
            <p:spPr>
              <a:xfrm>
                <a:off x="660400" y="1536701"/>
                <a:ext cx="2583213" cy="0"/>
              </a:xfrm>
              <a:prstGeom prst="line">
                <a:avLst/>
              </a:prstGeom>
              <a:ln w="38100"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30" name="Tencent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660396" y="419688"/>
            <a:ext cx="10877550" cy="520700"/>
          </a:xfrm>
          <a:prstGeom prst="rect">
            <a:avLst/>
          </a:prstGeom>
          <a:noFill/>
        </p:spPr>
        <p:txBody>
          <a:bodyPr wrap="square" lIns="90000" tIns="46800" rIns="90000" bIns="46800" rtlCol="false" anchor="t" anchorCtr="false">
            <a:sp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zh-CN" sz="2800" b="true">
                <a:latin typeface="默认字体"/>
                <a:ea typeface="默认字体"/>
                <a:cs typeface="+mn-cs"/>
              </a:rPr>
              <a:t>积分上链计划</a:t>
            </a:r>
            <a:endParaRPr lang="en-US" sz="2800" b="true">
              <a:latin typeface="默认字体"/>
              <a:ea typeface="默认字体"/>
              <a:cs typeface="+mn-cs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>
  <p:cSld>
    <p:spTree>
      <p:nvGrpSpPr>
        <p:cNvPr id="5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iṡliďé"/>
          <p:cNvSpPr/>
          <p:nvPr/>
        </p:nvSpPr>
        <p:spPr>
          <a:xfrm>
            <a:off x="10955135" y="641708"/>
            <a:ext cx="612978" cy="579536"/>
          </a:xfrm>
          <a:prstGeom prst="rect">
            <a:avLst/>
          </a:prstGeom>
          <a:gradFill flip="none" rotWithShape="true">
            <a:gsLst>
              <a:gs pos="0">
                <a:schemeClr val="accent1"/>
              </a:gs>
              <a:gs pos="61000">
                <a:schemeClr val="accent2">
                  <a:alpha val="40000"/>
                </a:schemeClr>
              </a:gs>
            </a:gsLst>
            <a:lin ang="2700000" scaled="true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lvl="0"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533" name="组合 29"/>
          <p:cNvGrpSpPr/>
          <p:nvPr/>
        </p:nvGrpSpPr>
        <p:grpSpPr>
          <a:xfrm>
            <a:off x="5561956" y="6125703"/>
            <a:ext cx="1105410" cy="45719"/>
            <a:chOff x="2000373" y="6117473"/>
            <a:chExt cx="1195538" cy="57600"/>
          </a:xfrm>
        </p:grpSpPr>
        <p:sp>
          <p:nvSpPr>
            <p:cNvPr id="534" name="ï$ľiḓè"/>
            <p:cNvSpPr/>
            <p:nvPr/>
          </p:nvSpPr>
          <p:spPr>
            <a:xfrm>
              <a:off x="2000373" y="6117473"/>
              <a:ext cx="324000" cy="57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  <p:sp>
          <p:nvSpPr>
            <p:cNvPr id="535" name="iśḻîḑê"/>
            <p:cNvSpPr/>
            <p:nvPr/>
          </p:nvSpPr>
          <p:spPr>
            <a:xfrm>
              <a:off x="2436142" y="6117473"/>
              <a:ext cx="324000" cy="576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  <p:sp>
          <p:nvSpPr>
            <p:cNvPr id="536" name="iṥḻiḓé"/>
            <p:cNvSpPr/>
            <p:nvPr/>
          </p:nvSpPr>
          <p:spPr>
            <a:xfrm>
              <a:off x="2871911" y="6117473"/>
              <a:ext cx="324000" cy="57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</p:grpSp>
      <p:sp>
        <p:nvSpPr>
          <p:cNvPr id="537" name="标题 8"/>
          <p:cNvSpPr>
            <a:spLocks noGrp="true"/>
          </p:cNvSpPr>
          <p:nvPr>
            <p:ph type="ctrTitle" idx="4294967295"/>
          </p:nvPr>
        </p:nvSpPr>
        <p:spPr>
          <a:xfrm rot="0" flipH="false" flipV="false">
            <a:off x="1915391" y="2213168"/>
            <a:ext cx="8398540" cy="569672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sz="3200">
                <a:solidFill>
                  <a:schemeClr val="accent1">
                    <a:alpha val="100000"/>
                  </a:schemeClr>
                </a:solidFill>
                <a:latin typeface="Arial Black"/>
                <a:ea typeface="微软雅黑"/>
                <a:cs typeface="Arial Black"/>
              </a:rPr>
              <a:t>THANK YOU FOR WATCHING</a:t>
            </a:r>
            <a:endParaRPr lang="zh-CN" sz="6600" spc="300">
              <a:latin typeface="Microsoft YaHei"/>
              <a:ea typeface="Microsoft YaHei"/>
              <a:cs typeface="+mj-cs"/>
            </a:endParaRPr>
          </a:p>
        </p:txBody>
      </p:sp>
      <p:sp>
        <p:nvSpPr>
          <p:cNvPr id="538" name="标题 8"/>
          <p:cNvSpPr txBox="true"/>
          <p:nvPr/>
        </p:nvSpPr>
        <p:spPr>
          <a:xfrm>
            <a:off x="1915391" y="2855169"/>
            <a:ext cx="8398540" cy="991377"/>
          </a:xfrm>
          <a:prstGeom prst="rect">
            <a:avLst/>
          </a:prstGeom>
        </p:spPr>
        <p:txBody>
          <a:bodyPr anchor="b">
            <a:noAutofit/>
          </a:bodyPr>
          <a:lstStyle>
            <a:lvl1pPr algn="ctr" defTabSz="914400" rtl="false" eaLnBrk="true" latinLnBrk="false" hangingPunct="true">
              <a:lnSpc>
                <a:spcPct val="90000"/>
              </a:lnSpc>
              <a:spcBef>
                <a:spcPct val="1"/>
              </a:spcBef>
              <a:buNone/>
              <a:defRPr lang="zh-CN" altLang="en-US" sz="6000" b="tru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zh-CN" altLang="en-US" sz="6600" dirty="false">
                <a:latin typeface="Microsoft YaHei" panose="020B0503020204020204" pitchFamily="34" charset="-122"/>
                <a:ea typeface="Microsoft YaHei" panose="020B0503020204020204" pitchFamily="34" charset="-122"/>
              </a:rPr>
              <a:t>感谢您的观看聆听</a:t>
            </a:r>
            <a:endParaRPr lang="zh-CN" altLang="en-US" sz="6600" spc="300" dirty="false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>
  <p:cSld>
    <p:spTree>
      <p:nvGrpSpPr>
        <p:cNvPr id="5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0" name="" descr="{&quot;isTemplate&quot;:true,&quot;type&quot;:&quot;list&quot;,&quot;alignment&quot;:&quot;left&quot;,&quot;alignmentVertical&quot;:&quot;top&quot;,&quot;canOmit&quot;:false,&quot;scalable&quot;:false,&quot;minItemsCount&quot;:-1}"/>
          <p:cNvGrpSpPr/>
          <p:nvPr/>
        </p:nvGrpSpPr>
        <p:grpSpPr>
          <a:xfrm rot="0" flipH="false" flipV="false">
            <a:off x="899306" y="1397000"/>
            <a:ext cx="10393388" cy="4809090"/>
            <a:chOff x="899306" y="1319362"/>
            <a:chExt cx="10393388" cy="4809090"/>
          </a:xfrm>
        </p:grpSpPr>
        <p:grpSp>
          <p:nvGrpSpPr>
            <p:cNvPr id="541" name=""/>
            <p:cNvGrpSpPr/>
            <p:nvPr/>
          </p:nvGrpSpPr>
          <p:grpSpPr>
            <a:xfrm rot="0" flipH="false" flipV="false">
              <a:off x="899306" y="1319362"/>
              <a:ext cx="7332103" cy="1513150"/>
              <a:chOff x="1205515" y="1319362"/>
              <a:chExt cx="7332103" cy="1513150"/>
            </a:xfrm>
          </p:grpSpPr>
          <p:sp>
            <p:nvSpPr>
              <p:cNvPr id="542" name="文本框 15"/>
              <p:cNvSpPr txBox="true"/>
              <p:nvPr/>
            </p:nvSpPr>
            <p:spPr>
              <a:xfrm rot="0" flipH="false" flipV="false">
                <a:off x="1205515" y="1319362"/>
                <a:ext cx="1035050" cy="798518"/>
              </a:xfrm>
              <a:prstGeom prst="rect">
                <a:avLst/>
              </a:prstGeom>
              <a:noFill/>
            </p:spPr>
            <p:txBody>
              <a:bodyPr wrap="square" rtlCol="false" anchor="t" anchorCtr="false">
                <a:noAutofit/>
              </a:bodyPr>
              <a:lstStyle/>
              <a:p>
                <a:pPr algn="just"/>
                <a:r>
                  <a:rPr lang="en-US" sz="5400" b="true">
                    <a:solidFill>
                      <a:schemeClr val="accent1">
                        <a:lumMod val="75000"/>
                        <a:alpha val="100000"/>
                      </a:schemeClr>
                    </a:solidFill>
                    <a:effectLst>
                      <a:outerShdw blurRad="25400" dist="76200" dir="8100000" sx="100000" sy="100000" algn="tr" rotWithShape="false">
                        <a:srgbClr val="000000">
                          <a:alpha val="80000"/>
                        </a:srgbClr>
                      </a:outerShdw>
                    </a:effectLst>
                    <a:latin typeface="默认字体"/>
                    <a:ea typeface="默认字体"/>
                    <a:cs typeface="思源黑体 CN Medium"/>
                    <a:sym typeface="思源黑体 CN Normal"/>
                  </a:rPr>
                  <a:t>01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  <p:grpSp>
            <p:nvGrpSpPr>
              <p:cNvPr id="543" name=""/>
              <p:cNvGrpSpPr/>
              <p:nvPr/>
            </p:nvGrpSpPr>
            <p:grpSpPr>
              <a:xfrm rot="0" flipH="false" flipV="false">
                <a:off x="2057634" y="1403249"/>
                <a:ext cx="6479984" cy="1429263"/>
                <a:chOff x="2050064" y="1554164"/>
                <a:chExt cx="6479984" cy="1429263"/>
              </a:xfrm>
            </p:grpSpPr>
            <p:sp>
              <p:nvSpPr>
                <p:cNvPr id="544" name="文本框 3" descr="{&quot;isTemplate&quot;:true,&quot;type&quot;:&quot;title&quot;,&quot;canOmit&quot;:false,&quot;range&quot;:0}"/>
                <p:cNvSpPr txBox="true"/>
                <p:nvPr/>
              </p:nvSpPr>
              <p:spPr>
                <a:xfrm rot="0" flipH="false" flipV="false">
                  <a:off x="2050064" y="1554164"/>
                  <a:ext cx="6479984" cy="461664"/>
                </a:xfrm>
                <a:prstGeom prst="rect">
                  <a:avLst/>
                </a:prstGeom>
                <a:noFill/>
                <a:ln/>
              </p:spPr>
              <p:txBody>
                <a:bodyPr wrap="square" rtlCol="false" anchor="t" anchorCtr="false">
                  <a:noAutofit/>
                </a:bodyPr>
                <a:lstStyle/>
                <a:p>
                  <a:pPr marL="0" indent="0" algn="just">
                    <a:lnSpc>
                      <a:spcPct val="100000"/>
                    </a:lnSpc>
                    <a:buNone/>
                  </a:pPr>
                  <a:r>
                    <a:rPr lang="zh-CN" sz="2000">
                      <a:solidFill>
                        <a:schemeClr val="accent1"/>
                      </a:solidFill>
                      <a:latin typeface="默认字体"/>
                      <a:ea typeface="默认字体"/>
                      <a:cs typeface="思源黑体 CN Medium"/>
                      <a:sym typeface="思源黑体 CN Normal"/>
                    </a:rPr>
                    <a:t>注册方式</a:t>
                  </a:r>
                  <a:endParaRPr>
                    <a:latin typeface="默认字体"/>
                    <a:ea typeface="默认字体"/>
                    <a:cs typeface="+mn-cs"/>
                  </a:endParaRPr>
                </a:p>
              </p:txBody>
            </p:sp>
            <p:sp>
              <p:nvSpPr>
                <p:cNvPr id="545" name="TextBox 17" descr="{&quot;isTemplate&quot;:true,&quot;type&quot;:&quot;content&quot;,&quot;canOmit&quot;:false,&quot;range&quot;:0}"/>
                <p:cNvSpPr txBox="true"/>
                <p:nvPr/>
              </p:nvSpPr>
              <p:spPr>
                <a:xfrm rot="0" flipH="false" flipV="false">
                  <a:off x="2050064" y="2015828"/>
                  <a:ext cx="6479984" cy="967599"/>
                </a:xfrm>
                <a:prstGeom prst="rect">
                  <a:avLst/>
                </a:prstGeom>
                <a:noFill/>
                <a:ln/>
              </p:spPr>
              <p:txBody>
                <a:bodyPr wrap="square" rtlCol="false" anchor="t" anchorCtr="false">
                  <a:noAutofit/>
                </a:bodyPr>
                <a:lstStyle>
                  <a:defPPr>
                    <a:defRPr lang="zh-CN"/>
                  </a:defPPr>
                  <a:lvl1pPr algn="ctr">
                    <a:lnSpc>
                      <a:spcPct val="130000"/>
                    </a:lnSpc>
                    <a:defRPr sz="1400">
                      <a:solidFill>
                        <a:schemeClr val="tx1">
                          <a:lumMod val="75000"/>
                          <a:lumOff val="25000"/>
                          <a:alpha val="80000"/>
                        </a:schemeClr>
                      </a:solidFill>
                      <a:latin typeface="+mn-ea"/>
                    </a:defRPr>
                  </a:lvl1pPr>
                </a:lstStyle>
                <a:p>
                  <a:pPr marL="0" indent="0" algn="just">
                    <a:lnSpc>
                      <a:spcPct val="130000"/>
                    </a:lnSpc>
                    <a:buNone/>
                  </a:pPr>
                  <a:r>
                    <a:rPr lang="zh-CN" sz="1200">
                      <a:solidFill>
                        <a:schemeClr val="tx1"/>
                      </a:solidFill>
                      <a:latin typeface="默认字体"/>
                      <a:ea typeface="默认字体"/>
                      <a:cs typeface="思源黑体 CN Medium"/>
                    </a:rPr>
                    <a:t>用户通过官网或APP进行实名注册，填写相关身份信息并提交审核。注册成功后会收到系统通知。</a:t>
                  </a:r>
                  <a:endParaRPr/>
                </a:p>
              </p:txBody>
            </p:sp>
          </p:grpSp>
        </p:grpSp>
        <p:grpSp>
          <p:nvGrpSpPr>
            <p:cNvPr id="546" name=""/>
            <p:cNvGrpSpPr/>
            <p:nvPr/>
          </p:nvGrpSpPr>
          <p:grpSpPr>
            <a:xfrm rot="0" flipH="false" flipV="false">
              <a:off x="2429948" y="2967332"/>
              <a:ext cx="7332103" cy="1513150"/>
              <a:chOff x="1205515" y="1319362"/>
              <a:chExt cx="7332103" cy="1513150"/>
            </a:xfrm>
          </p:grpSpPr>
          <p:sp>
            <p:nvSpPr>
              <p:cNvPr id="547" name="文本框 15"/>
              <p:cNvSpPr txBox="true"/>
              <p:nvPr/>
            </p:nvSpPr>
            <p:spPr>
              <a:xfrm rot="0" flipH="false" flipV="false">
                <a:off x="1205515" y="1319362"/>
                <a:ext cx="1035050" cy="798518"/>
              </a:xfrm>
              <a:prstGeom prst="rect">
                <a:avLst/>
              </a:prstGeom>
              <a:noFill/>
            </p:spPr>
            <p:txBody>
              <a:bodyPr wrap="square" rtlCol="false" anchor="t" anchorCtr="false">
                <a:noAutofit/>
              </a:bodyPr>
              <a:lstStyle/>
              <a:p>
                <a:pPr algn="just"/>
                <a:r>
                  <a:rPr lang="en-US" sz="5400" b="true">
                    <a:solidFill>
                      <a:schemeClr val="accent1">
                        <a:lumMod val="75000"/>
                        <a:alpha val="100000"/>
                      </a:schemeClr>
                    </a:solidFill>
                    <a:effectLst>
                      <a:outerShdw blurRad="25400" dist="76200" dir="8100000" sx="100000" sy="100000" algn="tr" rotWithShape="false">
                        <a:srgbClr val="000000">
                          <a:alpha val="80000"/>
                        </a:srgbClr>
                      </a:outerShdw>
                    </a:effectLst>
                    <a:latin typeface="默认字体"/>
                    <a:ea typeface="默认字体"/>
                    <a:cs typeface="思源黑体 CN Medium"/>
                    <a:sym typeface="思源黑体 CN Normal"/>
                  </a:rPr>
                  <a:t>02</a:t>
                </a:r>
                <a:endParaRPr/>
              </a:p>
            </p:txBody>
          </p:sp>
          <p:grpSp>
            <p:nvGrpSpPr>
              <p:cNvPr id="548" name=""/>
              <p:cNvGrpSpPr/>
              <p:nvPr/>
            </p:nvGrpSpPr>
            <p:grpSpPr>
              <a:xfrm rot="0" flipH="false" flipV="false">
                <a:off x="2057634" y="1403249"/>
                <a:ext cx="6479984" cy="1429263"/>
                <a:chOff x="2050064" y="1554164"/>
                <a:chExt cx="6479984" cy="1429263"/>
              </a:xfrm>
            </p:grpSpPr>
            <p:sp>
              <p:nvSpPr>
                <p:cNvPr id="549" name="文本框 3" descr="{&quot;isTemplate&quot;:true,&quot;type&quot;:&quot;title&quot;,&quot;canOmit&quot;:false,&quot;range&quot;:0}"/>
                <p:cNvSpPr txBox="true"/>
                <p:nvPr/>
              </p:nvSpPr>
              <p:spPr>
                <a:xfrm rot="0" flipH="false" flipV="false">
                  <a:off x="2050064" y="1554164"/>
                  <a:ext cx="6479984" cy="461664"/>
                </a:xfrm>
                <a:prstGeom prst="rect">
                  <a:avLst/>
                </a:prstGeom>
                <a:noFill/>
                <a:ln/>
              </p:spPr>
              <p:txBody>
                <a:bodyPr wrap="square" rtlCol="false" anchor="t" anchorCtr="false">
                  <a:noAutofit/>
                </a:bodyPr>
                <a:lstStyle/>
                <a:p>
                  <a:pPr marL="0" indent="0" algn="just">
                    <a:lnSpc>
                      <a:spcPct val="100000"/>
                    </a:lnSpc>
                    <a:buNone/>
                  </a:pPr>
                  <a:r>
                    <a:rPr lang="zh-CN" sz="2000">
                      <a:solidFill>
                        <a:schemeClr val="accent1"/>
                      </a:solidFill>
                      <a:latin typeface="默认字体"/>
                      <a:ea typeface="默认字体"/>
                      <a:cs typeface="思源黑体 CN Medium"/>
                      <a:sym typeface="思源黑体 CN Normal"/>
                    </a:rPr>
                    <a:t>验证流程</a:t>
                  </a:r>
                  <a:endParaRPr>
                    <a:latin typeface="默认字体"/>
                    <a:ea typeface="默认字体"/>
                    <a:cs typeface="+mn-cs"/>
                  </a:endParaRPr>
                </a:p>
              </p:txBody>
            </p:sp>
            <p:sp>
              <p:nvSpPr>
                <p:cNvPr id="550" name="TextBox 17" descr="{&quot;isTemplate&quot;:true,&quot;type&quot;:&quot;content&quot;,&quot;canOmit&quot;:false,&quot;range&quot;:0}"/>
                <p:cNvSpPr txBox="true"/>
                <p:nvPr/>
              </p:nvSpPr>
              <p:spPr>
                <a:xfrm rot="0" flipH="false" flipV="false">
                  <a:off x="2050064" y="2015828"/>
                  <a:ext cx="6479984" cy="967599"/>
                </a:xfrm>
                <a:prstGeom prst="rect">
                  <a:avLst/>
                </a:prstGeom>
                <a:noFill/>
                <a:ln/>
              </p:spPr>
              <p:txBody>
                <a:bodyPr wrap="square" rtlCol="false" anchor="t" anchorCtr="false">
                  <a:noAutofit/>
                </a:bodyPr>
                <a:lstStyle>
                  <a:defPPr>
                    <a:defRPr lang="zh-CN"/>
                  </a:defPPr>
                  <a:lvl1pPr algn="ctr">
                    <a:lnSpc>
                      <a:spcPct val="130000"/>
                    </a:lnSpc>
                    <a:defRPr sz="1400">
                      <a:solidFill>
                        <a:schemeClr val="tx1">
                          <a:lumMod val="75000"/>
                          <a:lumOff val="25000"/>
                          <a:alpha val="80000"/>
                        </a:schemeClr>
                      </a:solidFill>
                      <a:latin typeface="+mn-ea"/>
                    </a:defRPr>
                  </a:lvl1pPr>
                </a:lstStyle>
                <a:p>
                  <a:pPr marL="0" indent="0" algn="just">
                    <a:lnSpc>
                      <a:spcPct val="130000"/>
                    </a:lnSpc>
                    <a:buNone/>
                  </a:pPr>
                  <a:r>
                    <a:rPr lang="zh-CN" sz="1200">
                      <a:solidFill>
                        <a:schemeClr val="tx1"/>
                      </a:solidFill>
                      <a:latin typeface="默认字体"/>
                      <a:ea typeface="默认字体"/>
                      <a:cs typeface="思源黑体 CN Medium"/>
                    </a:rPr>
                    <a:t>提交身份信息后，系统会进行自动验证。用户可能需要上传身份证照片以完成实名认证，确保账户安全。</a:t>
                  </a:r>
                  <a:endParaRPr/>
                </a:p>
              </p:txBody>
            </p:sp>
          </p:grpSp>
        </p:grpSp>
        <p:grpSp>
          <p:nvGrpSpPr>
            <p:cNvPr id="551" name=""/>
            <p:cNvGrpSpPr/>
            <p:nvPr/>
          </p:nvGrpSpPr>
          <p:grpSpPr>
            <a:xfrm rot="0" flipH="false" flipV="false">
              <a:off x="3960591" y="4615302"/>
              <a:ext cx="7332103" cy="1513150"/>
              <a:chOff x="1205515" y="1319362"/>
              <a:chExt cx="7332103" cy="1513150"/>
            </a:xfrm>
          </p:grpSpPr>
          <p:sp>
            <p:nvSpPr>
              <p:cNvPr id="552" name="文本框 15"/>
              <p:cNvSpPr txBox="true"/>
              <p:nvPr/>
            </p:nvSpPr>
            <p:spPr>
              <a:xfrm rot="0" flipH="false" flipV="false">
                <a:off x="1205515" y="1319362"/>
                <a:ext cx="1035050" cy="798518"/>
              </a:xfrm>
              <a:prstGeom prst="rect">
                <a:avLst/>
              </a:prstGeom>
              <a:noFill/>
            </p:spPr>
            <p:txBody>
              <a:bodyPr wrap="square" rtlCol="false" anchor="t" anchorCtr="false">
                <a:noAutofit/>
              </a:bodyPr>
              <a:lstStyle/>
              <a:p>
                <a:pPr algn="just"/>
                <a:r>
                  <a:rPr lang="en-US" sz="5400" b="true">
                    <a:solidFill>
                      <a:schemeClr val="accent1">
                        <a:lumMod val="75000"/>
                        <a:alpha val="100000"/>
                      </a:schemeClr>
                    </a:solidFill>
                    <a:effectLst>
                      <a:outerShdw blurRad="25400" dist="76200" dir="8100000" sx="100000" sy="100000" algn="tr" rotWithShape="false">
                        <a:srgbClr val="000000">
                          <a:alpha val="80000"/>
                        </a:srgbClr>
                      </a:outerShdw>
                    </a:effectLst>
                    <a:latin typeface="默认字体"/>
                    <a:ea typeface="默认字体"/>
                    <a:cs typeface="思源黑体 CN Medium"/>
                    <a:sym typeface="思源黑体 CN Normal"/>
                  </a:rPr>
                  <a:t>03</a:t>
                </a:r>
                <a:endParaRPr/>
              </a:p>
            </p:txBody>
          </p:sp>
          <p:grpSp>
            <p:nvGrpSpPr>
              <p:cNvPr id="553" name=""/>
              <p:cNvGrpSpPr/>
              <p:nvPr/>
            </p:nvGrpSpPr>
            <p:grpSpPr>
              <a:xfrm rot="0" flipH="false" flipV="false">
                <a:off x="2057634" y="1403249"/>
                <a:ext cx="6479984" cy="1429263"/>
                <a:chOff x="2050064" y="1554164"/>
                <a:chExt cx="6479984" cy="1429263"/>
              </a:xfrm>
            </p:grpSpPr>
            <p:sp>
              <p:nvSpPr>
                <p:cNvPr id="554" name="文本框 3" descr="{&quot;isTemplate&quot;:true,&quot;type&quot;:&quot;title&quot;,&quot;canOmit&quot;:false,&quot;range&quot;:0}"/>
                <p:cNvSpPr txBox="true"/>
                <p:nvPr/>
              </p:nvSpPr>
              <p:spPr>
                <a:xfrm rot="0" flipH="false" flipV="false">
                  <a:off x="2050064" y="1554164"/>
                  <a:ext cx="6479984" cy="461664"/>
                </a:xfrm>
                <a:prstGeom prst="rect">
                  <a:avLst/>
                </a:prstGeom>
                <a:noFill/>
                <a:ln/>
              </p:spPr>
              <p:txBody>
                <a:bodyPr wrap="square" rtlCol="false" anchor="t" anchorCtr="false">
                  <a:noAutofit/>
                </a:bodyPr>
                <a:lstStyle/>
                <a:p>
                  <a:pPr marL="0" indent="0" algn="just">
                    <a:lnSpc>
                      <a:spcPct val="100000"/>
                    </a:lnSpc>
                    <a:buNone/>
                  </a:pPr>
                  <a:r>
                    <a:rPr lang="zh-CN" sz="2000">
                      <a:solidFill>
                        <a:schemeClr val="accent1"/>
                      </a:solidFill>
                      <a:latin typeface="默认字体"/>
                      <a:ea typeface="默认字体"/>
                      <a:cs typeface="思源黑体 CN Medium"/>
                      <a:sym typeface="思源黑体 CN Normal"/>
                    </a:rPr>
                    <a:t>新手礼包</a:t>
                  </a:r>
                  <a:endParaRPr>
                    <a:latin typeface="默认字体"/>
                    <a:ea typeface="默认字体"/>
                    <a:cs typeface="+mn-cs"/>
                  </a:endParaRPr>
                </a:p>
              </p:txBody>
            </p:sp>
            <p:sp>
              <p:nvSpPr>
                <p:cNvPr id="555" name="TextBox 17" descr="{&quot;isTemplate&quot;:true,&quot;type&quot;:&quot;content&quot;,&quot;canOmit&quot;:false,&quot;range&quot;:0}"/>
                <p:cNvSpPr txBox="true"/>
                <p:nvPr/>
              </p:nvSpPr>
              <p:spPr>
                <a:xfrm rot="0" flipH="false" flipV="false">
                  <a:off x="2050064" y="2015828"/>
                  <a:ext cx="6479984" cy="967599"/>
                </a:xfrm>
                <a:prstGeom prst="rect">
                  <a:avLst/>
                </a:prstGeom>
                <a:noFill/>
                <a:ln/>
              </p:spPr>
              <p:txBody>
                <a:bodyPr wrap="square" rtlCol="false" anchor="t" anchorCtr="false">
                  <a:noAutofit/>
                </a:bodyPr>
                <a:lstStyle>
                  <a:defPPr>
                    <a:defRPr lang="zh-CN"/>
                  </a:defPPr>
                  <a:lvl1pPr algn="ctr">
                    <a:lnSpc>
                      <a:spcPct val="130000"/>
                    </a:lnSpc>
                    <a:defRPr sz="1400">
                      <a:solidFill>
                        <a:schemeClr val="tx1">
                          <a:lumMod val="75000"/>
                          <a:lumOff val="25000"/>
                          <a:alpha val="80000"/>
                        </a:schemeClr>
                      </a:solidFill>
                      <a:latin typeface="+mn-ea"/>
                    </a:defRPr>
                  </a:lvl1pPr>
                </a:lstStyle>
                <a:p>
                  <a:pPr marL="0" indent="0" algn="just">
                    <a:lnSpc>
                      <a:spcPct val="130000"/>
                    </a:lnSpc>
                    <a:buNone/>
                  </a:pPr>
                  <a:r>
                    <a:rPr lang="zh-CN" sz="1200">
                      <a:solidFill>
                        <a:schemeClr val="tx1">
                          <a:alpha val="100000"/>
                        </a:schemeClr>
                      </a:solidFill>
                      <a:latin typeface="默认字体"/>
                      <a:ea typeface="默认字体"/>
                      <a:cs typeface="思源黑体 CN Medium"/>
                    </a:rPr>
                    <a:t>前</a:t>
                  </a:r>
                  <a:r>
                    <a:rPr lang="en-US" sz="1200">
                      <a:solidFill>
                        <a:schemeClr val="tx1">
                          <a:alpha val="100000"/>
                        </a:schemeClr>
                      </a:solidFill>
                      <a:latin typeface="默认字体"/>
                      <a:ea typeface="默认字体"/>
                      <a:cs typeface="思源黑体 CN Medium"/>
                    </a:rPr>
                    <a:t>10000</a:t>
                  </a:r>
                  <a:r>
                    <a:rPr lang="zh-CN" sz="1200">
                      <a:solidFill>
                        <a:schemeClr val="tx1">
                          <a:alpha val="100000"/>
                        </a:schemeClr>
                      </a:solidFill>
                      <a:latin typeface="默认字体"/>
                      <a:ea typeface="默认字体"/>
                      <a:cs typeface="思源黑体 CN Medium"/>
                    </a:rPr>
                    <a:t>名注册送新手酒罐</a:t>
                  </a:r>
                  <a:r>
                    <a:rPr lang="en-US" sz="1200">
                      <a:solidFill>
                        <a:schemeClr val="tx1">
                          <a:alpha val="100000"/>
                        </a:schemeClr>
                      </a:solidFill>
                      <a:latin typeface="默认字体"/>
                      <a:ea typeface="默认字体"/>
                      <a:cs typeface="思源黑体 CN Medium"/>
                    </a:rPr>
                    <a:t>120</a:t>
                  </a:r>
                  <a:r>
                    <a:rPr lang="zh-CN" sz="1200">
                      <a:solidFill>
                        <a:schemeClr val="tx1">
                          <a:alpha val="100000"/>
                        </a:schemeClr>
                      </a:solidFill>
                      <a:latin typeface="默认字体"/>
                      <a:ea typeface="默认字体"/>
                      <a:cs typeface="思源黑体 CN Medium"/>
                    </a:rPr>
                    <a:t>积分，每天签到释放，共</a:t>
                  </a:r>
                  <a:r>
                    <a:rPr lang="en-US" sz="1200">
                      <a:solidFill>
                        <a:schemeClr val="tx1">
                          <a:alpha val="100000"/>
                        </a:schemeClr>
                      </a:solidFill>
                      <a:latin typeface="默认字体"/>
                      <a:ea typeface="默认字体"/>
                      <a:cs typeface="思源黑体 CN Medium"/>
                    </a:rPr>
                    <a:t>30</a:t>
                  </a:r>
                  <a:r>
                    <a:rPr lang="zh-CN" sz="1200">
                      <a:solidFill>
                        <a:schemeClr val="tx1">
                          <a:alpha val="100000"/>
                        </a:schemeClr>
                      </a:solidFill>
                      <a:latin typeface="默认字体"/>
                      <a:ea typeface="默认字体"/>
                      <a:cs typeface="思源黑体 CN Medium"/>
                    </a:rPr>
                    <a:t>天释放完毕</a:t>
                  </a:r>
                  <a:endParaRPr/>
                </a:p>
              </p:txBody>
            </p:sp>
          </p:grpSp>
        </p:grpSp>
      </p:grpSp>
      <p:sp>
        <p:nvSpPr>
          <p:cNvPr id="556" name="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660396" y="418039"/>
            <a:ext cx="10668000" cy="520700"/>
          </a:xfrm>
          <a:prstGeom prst="rect">
            <a:avLst/>
          </a:prstGeom>
          <a:noFill/>
        </p:spPr>
        <p:txBody>
          <a:bodyPr wrap="square" lIns="90000" tIns="46800" rIns="90000" bIns="46800" rtlCol="false" anchor="b" anchorCtr="false">
            <a:sp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zh-CN" sz="2800" b="true">
                <a:latin typeface="默认字体"/>
                <a:ea typeface="默认字体"/>
                <a:cs typeface="+mn-cs"/>
              </a:rPr>
              <a:t>实名注册流程</a:t>
            </a:r>
            <a:endParaRPr lang="en-US" sz="2800" b="true">
              <a:latin typeface="默认字体"/>
              <a:ea typeface="默认字体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8" name="" descr="{&quot;isTemplate&quot;:true,&quot;type&quot;:&quot;list&quot;,&quot;alignment&quot;:&quot;left&quot;,&quot;alignmentVertical&quot;:&quot;top&quot;,&quot;canOmit&quot;:false,&quot;scalable&quot;:false,&quot;minItemsCount&quot;:-1}"/>
          <p:cNvGrpSpPr/>
          <p:nvPr/>
        </p:nvGrpSpPr>
        <p:grpSpPr>
          <a:xfrm>
            <a:off x="5506203" y="1430316"/>
            <a:ext cx="5857449" cy="4684316"/>
            <a:chOff x="5506203" y="1430316"/>
            <a:chExt cx="5857449" cy="4684316"/>
          </a:xfrm>
        </p:grpSpPr>
        <p:grpSp>
          <p:nvGrpSpPr>
            <p:cNvPr id="559" name=""/>
            <p:cNvGrpSpPr/>
            <p:nvPr/>
          </p:nvGrpSpPr>
          <p:grpSpPr>
            <a:xfrm rot="0" flipH="false" flipV="false">
              <a:off x="5506203" y="1430316"/>
              <a:ext cx="5857449" cy="1414251"/>
              <a:chOff x="5475925" y="1912704"/>
              <a:chExt cx="5857449" cy="1414251"/>
            </a:xfrm>
          </p:grpSpPr>
          <p:grpSp>
            <p:nvGrpSpPr>
              <p:cNvPr id="560" name=""/>
              <p:cNvGrpSpPr/>
              <p:nvPr/>
            </p:nvGrpSpPr>
            <p:grpSpPr>
              <a:xfrm>
                <a:off x="5933397" y="1912704"/>
                <a:ext cx="5399977" cy="1414251"/>
                <a:chOff x="5933397" y="1912704"/>
                <a:chExt cx="5399977" cy="1414251"/>
              </a:xfrm>
            </p:grpSpPr>
            <p:sp>
              <p:nvSpPr>
                <p:cNvPr id="561" name="TextBox 56" descr="{&quot;isTemplate&quot;:true,&quot;type&quot;:&quot;title&quot;,&quot;canOmit&quot;:false,&quot;range&quot;:0}"/>
                <p:cNvSpPr txBox="true"/>
                <p:nvPr/>
              </p:nvSpPr>
              <p:spPr>
                <a:xfrm rot="0" flipH="false" flipV="false">
                  <a:off x="5933398" y="1912704"/>
                  <a:ext cx="5399976" cy="457200"/>
                </a:xfrm>
                <a:prstGeom prst="rect">
                  <a:avLst/>
                </a:prstGeom>
                <a:noFill/>
              </p:spPr>
              <p:txBody>
                <a:bodyPr wrap="none" rtlCol="false">
                  <a:noAutofit/>
                </a:bodyPr>
                <a:lstStyle>
                  <a:defPPr>
                    <a:defRPr lang="en-US"/>
                  </a:defPPr>
                  <a:lvl1pPr marL="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lvl="0" indent="0">
                    <a:lnSpc>
                      <a:spcPct val="100000"/>
                    </a:lnSpc>
                    <a:buNone/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r>
                    <a:rPr lang="zh-CN" sz="2000" b="true">
                      <a:solidFill>
                        <a:schemeClr val="tx1"/>
                      </a:solidFill>
                      <a:latin typeface="默认字体"/>
                      <a:ea typeface="默认字体"/>
                      <a:cs typeface="等线"/>
                      <a:sym typeface="思源宋体 CN"/>
                    </a:rPr>
                    <a:t>初始获取</a:t>
                  </a:r>
                  <a:endParaRPr/>
                </a:p>
              </p:txBody>
            </p:sp>
            <p:sp>
              <p:nvSpPr>
                <p:cNvPr id="562" name="Rectangle 22" descr="{&quot;isTemplate&quot;:true,&quot;type&quot;:&quot;content&quot;,&quot;canOmit&quot;:false,&quot;range&quot;:0}"/>
                <p:cNvSpPr/>
                <p:nvPr/>
              </p:nvSpPr>
              <p:spPr>
                <a:xfrm rot="0" flipH="false" flipV="false">
                  <a:off x="5933397" y="2259568"/>
                  <a:ext cx="5399976" cy="1067387"/>
                </a:xfrm>
                <a:prstGeom prst="rect">
                  <a:avLst/>
                </a:prstGeom>
              </p:spPr>
              <p:txBody>
                <a:bodyPr wrap="square">
                  <a:noAutofit/>
                </a:bodyPr>
                <a:lstStyle/>
                <a:p>
                  <a:pPr marL="0" indent="0">
                    <a:lnSpc>
                      <a:spcPct val="130000"/>
                    </a:lnSpc>
                    <a:buNone/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r>
                    <a:rPr lang="zh-CN" sz="1400">
                      <a:latin typeface="默认字体"/>
                      <a:ea typeface="默认字体"/>
                      <a:cs typeface="等线"/>
                      <a:sym typeface="思源宋体 CN"/>
                    </a:rPr>
                    <a:t>新手用户在注册完成后，系统会自动赠送100积分，这些积分可以用于兑换新手酒罐，每个新手酒罐需100积分。</a:t>
                  </a:r>
                  <a:endParaRPr/>
                </a:p>
              </p:txBody>
            </p:sp>
          </p:grpSp>
          <p:sp>
            <p:nvSpPr>
              <p:cNvPr id="563" name=""/>
              <p:cNvSpPr/>
              <p:nvPr/>
            </p:nvSpPr>
            <p:spPr>
              <a:xfrm rot="5400000">
                <a:off x="5450283" y="2263201"/>
                <a:ext cx="371815" cy="320531"/>
              </a:xfrm>
              <a:prstGeom prst="triangle">
                <a:avLst/>
              </a:prstGeom>
              <a:solidFill>
                <a:schemeClr val="accent4">
                  <a:alpha val="100000"/>
                </a:schemeClr>
              </a:solidFill>
              <a:ln>
                <a:noFill/>
              </a:ln>
              <a:effectLst>
                <a:outerShdw blurRad="812800" dist="342900" dir="5100000" sx="96000" sy="96000" algn="ctr" rotWithShape="false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false" anchor="ctr"/>
              <a:lstStyle/>
              <a:p>
                <a:pPr algn="ctr"/>
                <a:endParaRPr lang="en-US" sz="1353">
                  <a:latin typeface="默认字体"/>
                  <a:ea typeface="默认字体"/>
                  <a:cs typeface="等线"/>
                  <a:sym typeface="思源宋体 CN"/>
                </a:endParaRPr>
              </a:p>
            </p:txBody>
          </p:sp>
        </p:grpSp>
        <p:grpSp>
          <p:nvGrpSpPr>
            <p:cNvPr id="564" name=""/>
            <p:cNvGrpSpPr/>
            <p:nvPr/>
          </p:nvGrpSpPr>
          <p:grpSpPr>
            <a:xfrm rot="0" flipH="false" flipV="false">
              <a:off x="5506203" y="3085761"/>
              <a:ext cx="5857448" cy="1393825"/>
              <a:chOff x="5475925" y="3326956"/>
              <a:chExt cx="5857448" cy="1393825"/>
            </a:xfrm>
          </p:grpSpPr>
          <p:grpSp>
            <p:nvGrpSpPr>
              <p:cNvPr id="565" name=""/>
              <p:cNvGrpSpPr/>
              <p:nvPr/>
            </p:nvGrpSpPr>
            <p:grpSpPr>
              <a:xfrm>
                <a:off x="5933397" y="3326956"/>
                <a:ext cx="5399976" cy="1393825"/>
                <a:chOff x="5933397" y="3326956"/>
                <a:chExt cx="5399976" cy="1393825"/>
              </a:xfrm>
            </p:grpSpPr>
            <p:sp>
              <p:nvSpPr>
                <p:cNvPr id="566" name="TextBox 56" descr="{&quot;isTemplate&quot;:true,&quot;type&quot;:&quot;title&quot;,&quot;canOmit&quot;:false,&quot;range&quot;:0}"/>
                <p:cNvSpPr txBox="true"/>
                <p:nvPr/>
              </p:nvSpPr>
              <p:spPr>
                <a:xfrm rot="0" flipH="false" flipV="false">
                  <a:off x="5933398" y="3326956"/>
                  <a:ext cx="5399975" cy="457200"/>
                </a:xfrm>
                <a:prstGeom prst="rect">
                  <a:avLst/>
                </a:prstGeom>
                <a:noFill/>
              </p:spPr>
              <p:txBody>
                <a:bodyPr wrap="none" rtlCol="false">
                  <a:noAutofit/>
                </a:bodyPr>
                <a:lstStyle>
                  <a:defPPr>
                    <a:defRPr lang="en-US"/>
                  </a:defPPr>
                  <a:lvl1pPr marL="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lvl="0" indent="0">
                    <a:lnSpc>
                      <a:spcPct val="100000"/>
                    </a:lnSpc>
                    <a:buNone/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r>
                    <a:rPr lang="zh-CN" sz="2000" b="true">
                      <a:solidFill>
                        <a:schemeClr val="tx1"/>
                      </a:solidFill>
                      <a:latin typeface="默认字体"/>
                      <a:ea typeface="默认字体"/>
                      <a:cs typeface="等线"/>
                      <a:sym typeface="思源宋体 CN"/>
                    </a:rPr>
                    <a:t>任务奖励</a:t>
                  </a:r>
                  <a:endParaRPr/>
                </a:p>
              </p:txBody>
            </p:sp>
            <p:sp>
              <p:nvSpPr>
                <p:cNvPr id="567" name="Rectangle 25" descr="{&quot;isTemplate&quot;:true,&quot;type&quot;:&quot;content&quot;,&quot;canOmit&quot;:false,&quot;range&quot;:0}"/>
                <p:cNvSpPr/>
                <p:nvPr/>
              </p:nvSpPr>
              <p:spPr>
                <a:xfrm rot="0" flipH="false" flipV="false">
                  <a:off x="5933397" y="3673820"/>
                  <a:ext cx="5399976" cy="1046961"/>
                </a:xfrm>
                <a:prstGeom prst="rect">
                  <a:avLst/>
                </a:prstGeom>
              </p:spPr>
              <p:txBody>
                <a:bodyPr wrap="square">
                  <a:noAutofit/>
                </a:bodyPr>
                <a:lstStyle/>
                <a:p>
                  <a:pPr marL="0" indent="0">
                    <a:lnSpc>
                      <a:spcPct val="130000"/>
                    </a:lnSpc>
                    <a:buNone/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r>
                    <a:rPr lang="zh-CN" sz="1400">
                      <a:latin typeface="默认字体"/>
                      <a:ea typeface="默认字体"/>
                      <a:cs typeface="等线"/>
                      <a:sym typeface="思源宋体 CN"/>
                    </a:rPr>
                    <a:t>用户可以通过完成每日任务或观看广告获得额外的积分，积分可再用于兑换酒罐，新手最多可复投1次新手罐。</a:t>
                  </a:r>
                  <a:endParaRPr/>
                </a:p>
              </p:txBody>
            </p:sp>
          </p:grpSp>
          <p:sp>
            <p:nvSpPr>
              <p:cNvPr id="568" name=""/>
              <p:cNvSpPr/>
              <p:nvPr/>
            </p:nvSpPr>
            <p:spPr>
              <a:xfrm rot="5400000">
                <a:off x="5450283" y="3677453"/>
                <a:ext cx="371815" cy="320531"/>
              </a:xfrm>
              <a:prstGeom prst="triangle">
                <a:avLst/>
              </a:prstGeom>
              <a:solidFill>
                <a:schemeClr val="accent4">
                  <a:alpha val="100000"/>
                </a:schemeClr>
              </a:solidFill>
              <a:ln>
                <a:noFill/>
              </a:ln>
              <a:effectLst>
                <a:outerShdw blurRad="812800" dist="342900" dir="5100000" sx="96000" sy="96000" algn="ctr" rotWithShape="false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false" anchor="ctr"/>
              <a:lstStyle/>
              <a:p>
                <a:pPr algn="ctr"/>
                <a:endParaRPr lang="en-US" sz="1353">
                  <a:latin typeface="默认字体"/>
                  <a:ea typeface="默认字体"/>
                  <a:cs typeface="等线"/>
                  <a:sym typeface="思源宋体 CN"/>
                </a:endParaRPr>
              </a:p>
            </p:txBody>
          </p:sp>
        </p:grpSp>
        <p:grpSp>
          <p:nvGrpSpPr>
            <p:cNvPr id="569" name=""/>
            <p:cNvGrpSpPr/>
            <p:nvPr/>
          </p:nvGrpSpPr>
          <p:grpSpPr>
            <a:xfrm rot="0" flipH="false" flipV="false">
              <a:off x="5506203" y="4720781"/>
              <a:ext cx="5857449" cy="1393851"/>
              <a:chOff x="5475925" y="4769332"/>
              <a:chExt cx="5857449" cy="1393851"/>
            </a:xfrm>
          </p:grpSpPr>
          <p:grpSp>
            <p:nvGrpSpPr>
              <p:cNvPr id="570" name=""/>
              <p:cNvGrpSpPr/>
              <p:nvPr/>
            </p:nvGrpSpPr>
            <p:grpSpPr>
              <a:xfrm>
                <a:off x="5933397" y="4769332"/>
                <a:ext cx="5399977" cy="1393851"/>
                <a:chOff x="5933397" y="4769332"/>
                <a:chExt cx="5399977" cy="1393851"/>
              </a:xfrm>
            </p:grpSpPr>
            <p:sp>
              <p:nvSpPr>
                <p:cNvPr id="571" name="TextBox 56" descr="{&quot;isTemplate&quot;:true,&quot;type&quot;:&quot;title&quot;,&quot;canOmit&quot;:false,&quot;range&quot;:0}"/>
                <p:cNvSpPr txBox="true"/>
                <p:nvPr/>
              </p:nvSpPr>
              <p:spPr>
                <a:xfrm rot="0" flipH="false" flipV="false">
                  <a:off x="5933398" y="4769332"/>
                  <a:ext cx="5399976" cy="457200"/>
                </a:xfrm>
                <a:prstGeom prst="rect">
                  <a:avLst/>
                </a:prstGeom>
                <a:noFill/>
              </p:spPr>
              <p:txBody>
                <a:bodyPr wrap="none" rtlCol="false">
                  <a:noAutofit/>
                </a:bodyPr>
                <a:lstStyle>
                  <a:defPPr>
                    <a:defRPr lang="en-US"/>
                  </a:defPPr>
                  <a:lvl1pPr marL="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lvl="0" indent="0">
                    <a:lnSpc>
                      <a:spcPct val="100000"/>
                    </a:lnSpc>
                    <a:buNone/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r>
                    <a:rPr lang="zh-CN" sz="2000" b="true">
                      <a:solidFill>
                        <a:schemeClr val="tx1"/>
                      </a:solidFill>
                      <a:latin typeface="默认字体"/>
                      <a:ea typeface="默认字体"/>
                      <a:cs typeface="等线"/>
                      <a:sym typeface="思源宋体 CN"/>
                    </a:rPr>
                    <a:t>酒罐使用</a:t>
                  </a:r>
                  <a:endParaRPr/>
                </a:p>
              </p:txBody>
            </p:sp>
            <p:sp>
              <p:nvSpPr>
                <p:cNvPr id="572" name="Rectangle 28" descr="{&quot;isTemplate&quot;:true,&quot;type&quot;:&quot;content&quot;,&quot;canOmit&quot;:false,&quot;range&quot;:0}"/>
                <p:cNvSpPr/>
                <p:nvPr/>
              </p:nvSpPr>
              <p:spPr>
                <a:xfrm rot="0" flipH="false" flipV="false">
                  <a:off x="5933397" y="5116195"/>
                  <a:ext cx="5399976" cy="1046988"/>
                </a:xfrm>
                <a:prstGeom prst="rect">
                  <a:avLst/>
                </a:prstGeom>
              </p:spPr>
              <p:txBody>
                <a:bodyPr wrap="square">
                  <a:noAutofit/>
                </a:bodyPr>
                <a:lstStyle/>
                <a:p>
                  <a:pPr marL="0" indent="0">
                    <a:lnSpc>
                      <a:spcPct val="130000"/>
                    </a:lnSpc>
                    <a:buNone/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r>
                    <a:rPr lang="zh-CN" sz="1400">
                      <a:latin typeface="默认字体"/>
                      <a:ea typeface="默认字体"/>
                      <a:cs typeface="等线"/>
                      <a:sym typeface="思源宋体 CN"/>
                    </a:rPr>
                    <a:t>新手酒罐持有期30天，每天释放4个积分，用户可以选择复投或其他方式使用释放的积分，提升收益。</a:t>
                  </a:r>
                  <a:endParaRPr/>
                </a:p>
              </p:txBody>
            </p:sp>
          </p:grpSp>
          <p:sp>
            <p:nvSpPr>
              <p:cNvPr id="573" name=""/>
              <p:cNvSpPr/>
              <p:nvPr/>
            </p:nvSpPr>
            <p:spPr>
              <a:xfrm rot="5400000">
                <a:off x="5450283" y="5119829"/>
                <a:ext cx="371815" cy="320531"/>
              </a:xfrm>
              <a:prstGeom prst="triangle">
                <a:avLst/>
              </a:prstGeom>
              <a:solidFill>
                <a:schemeClr val="accent4">
                  <a:alpha val="100000"/>
                </a:schemeClr>
              </a:solidFill>
              <a:ln>
                <a:noFill/>
              </a:ln>
              <a:effectLst>
                <a:outerShdw blurRad="812800" dist="342900" dir="5100000" sx="96000" sy="96000" algn="ctr" rotWithShape="false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false" anchor="ctr"/>
              <a:lstStyle/>
              <a:p>
                <a:pPr algn="ctr"/>
                <a:endParaRPr lang="en-US" sz="1353">
                  <a:latin typeface="默认字体"/>
                  <a:ea typeface="默认字体"/>
                  <a:cs typeface="等线"/>
                  <a:sym typeface="思源宋体 CN"/>
                </a:endParaRPr>
              </a:p>
            </p:txBody>
          </p:sp>
        </p:grpSp>
      </p:grpSp>
      <p:sp>
        <p:nvSpPr>
          <p:cNvPr id="574" name="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660396" y="418039"/>
            <a:ext cx="10668000" cy="520700"/>
          </a:xfrm>
          <a:prstGeom prst="rect">
            <a:avLst/>
          </a:prstGeom>
          <a:noFill/>
        </p:spPr>
        <p:txBody>
          <a:bodyPr wrap="square" lIns="90000" tIns="46800" rIns="90000" bIns="46800" rtlCol="false" anchor="b" anchorCtr="false">
            <a:sp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zh-CN" sz="2800" b="true">
                <a:latin typeface="默认字体"/>
                <a:ea typeface="默认字体"/>
                <a:cs typeface="+mn-cs"/>
              </a:rPr>
              <a:t>新手酒罐获取</a:t>
            </a:r>
            <a:endParaRPr/>
          </a:p>
        </p:txBody>
      </p:sp>
      <p:graphicFrame>
        <p:nvGraphicFramePr>
          <p:cNvPr id="575" name="575"/>
          <p:cNvGraphicFramePr/>
          <p:nvPr/>
        </p:nvGraphicFramePr>
        <p:xfrm>
          <a:off x="563040" y="1430316"/>
          <a:ext cx="4492825" cy="4492826"/>
        </p:xfrm>
        <a:graphic>
          <a:graphicData uri="http://schemas.openxmlformats.org/drawingml/2006/chart">
            <c:chart r:id="rId0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>
  <p:cSld>
    <p:spTree>
      <p:nvGrpSpPr>
        <p:cNvPr id="57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7" name="组合 20"/>
          <p:cNvGrpSpPr/>
          <p:nvPr/>
        </p:nvGrpSpPr>
        <p:grpSpPr>
          <a:xfrm rot="0" flipH="false" flipV="false">
            <a:off x="517302" y="2414242"/>
            <a:ext cx="559878" cy="559878"/>
            <a:chOff x="1064852" y="2467613"/>
            <a:chExt cx="559878" cy="559878"/>
          </a:xfrm>
        </p:grpSpPr>
        <p:sp>
          <p:nvSpPr>
            <p:cNvPr id="578" name="椭圆 21"/>
            <p:cNvSpPr/>
            <p:nvPr/>
          </p:nvSpPr>
          <p:spPr>
            <a:xfrm flipH="true">
              <a:off x="1064852" y="2467613"/>
              <a:ext cx="559878" cy="559878"/>
            </a:xfrm>
            <a:prstGeom prst="ellipse">
              <a:avLst/>
            </a:prstGeom>
            <a:solidFill>
              <a:schemeClr val="accent1">
                <a:alpha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false" anchor="ctr">
              <a:noAutofit/>
            </a:bodyPr>
            <a:lstStyle/>
            <a:p>
              <a:pPr algn="ctr"/>
              <a:endParaRPr lang="zh-CN" sz="2400">
                <a:solidFill>
                  <a:schemeClr val="tx1">
                    <a:lumMod val="75000"/>
                    <a:lumOff val="25000"/>
                    <a:alpha val="100000"/>
                  </a:schemeClr>
                </a:solidFill>
                <a:latin typeface="默认字体"/>
                <a:ea typeface="默认字体"/>
                <a:cs typeface="思源黑体 CN Regular"/>
                <a:sym typeface="思源黑体 CN Normal"/>
              </a:endParaRPr>
            </a:p>
          </p:txBody>
        </p:sp>
        <p:sp>
          <p:nvSpPr>
            <p:cNvPr id="579" name="任意多边形: 形状 22"/>
            <p:cNvSpPr/>
            <p:nvPr/>
          </p:nvSpPr>
          <p:spPr>
            <a:xfrm>
              <a:off x="1223212" y="2627882"/>
              <a:ext cx="243158" cy="239340"/>
            </a:xfrm>
            <a:custGeom>
              <a:avLst/>
              <a:gdLst>
                <a:gd name="connsiteX0" fmla="*/ 0 w 273753"/>
                <a:gd name="connsiteY0" fmla="*/ 162334 h 269455"/>
                <a:gd name="connsiteX1" fmla="*/ 273753 w 273753"/>
                <a:gd name="connsiteY1" fmla="*/ 162334 h 269455"/>
                <a:gd name="connsiteX2" fmla="*/ 273753 w 273753"/>
                <a:gd name="connsiteY2" fmla="*/ 173902 h 269455"/>
                <a:gd name="connsiteX3" fmla="*/ 250525 w 273753"/>
                <a:gd name="connsiteY3" fmla="*/ 197380 h 269455"/>
                <a:gd name="connsiteX4" fmla="*/ 150763 w 273753"/>
                <a:gd name="connsiteY4" fmla="*/ 197380 h 269455"/>
                <a:gd name="connsiteX5" fmla="*/ 150763 w 273753"/>
                <a:gd name="connsiteY5" fmla="*/ 246171 h 269455"/>
                <a:gd name="connsiteX6" fmla="*/ 149759 w 273753"/>
                <a:gd name="connsiteY6" fmla="*/ 248626 h 269455"/>
                <a:gd name="connsiteX7" fmla="*/ 252428 w 273753"/>
                <a:gd name="connsiteY7" fmla="*/ 248626 h 269455"/>
                <a:gd name="connsiteX8" fmla="*/ 262843 w 273753"/>
                <a:gd name="connsiteY8" fmla="*/ 259041 h 269455"/>
                <a:gd name="connsiteX9" fmla="*/ 252428 w 273753"/>
                <a:gd name="connsiteY9" fmla="*/ 269455 h 269455"/>
                <a:gd name="connsiteX10" fmla="*/ 20994 w 273753"/>
                <a:gd name="connsiteY10" fmla="*/ 269455 h 269455"/>
                <a:gd name="connsiteX11" fmla="*/ 10580 w 273753"/>
                <a:gd name="connsiteY11" fmla="*/ 259041 h 269455"/>
                <a:gd name="connsiteX12" fmla="*/ 20994 w 273753"/>
                <a:gd name="connsiteY12" fmla="*/ 248626 h 269455"/>
                <a:gd name="connsiteX13" fmla="*/ 123995 w 273753"/>
                <a:gd name="connsiteY13" fmla="*/ 248626 h 269455"/>
                <a:gd name="connsiteX14" fmla="*/ 122991 w 273753"/>
                <a:gd name="connsiteY14" fmla="*/ 246171 h 269455"/>
                <a:gd name="connsiteX15" fmla="*/ 122991 w 273753"/>
                <a:gd name="connsiteY15" fmla="*/ 197380 h 269455"/>
                <a:gd name="connsiteX16" fmla="*/ 23228 w 273753"/>
                <a:gd name="connsiteY16" fmla="*/ 197380 h 269455"/>
                <a:gd name="connsiteX17" fmla="*/ 0 w 273753"/>
                <a:gd name="connsiteY17" fmla="*/ 173902 h 269455"/>
                <a:gd name="connsiteX18" fmla="*/ 23228 w 273753"/>
                <a:gd name="connsiteY18" fmla="*/ 0 h 269455"/>
                <a:gd name="connsiteX19" fmla="*/ 250525 w 273753"/>
                <a:gd name="connsiteY19" fmla="*/ 0 h 269455"/>
                <a:gd name="connsiteX20" fmla="*/ 273753 w 273753"/>
                <a:gd name="connsiteY20" fmla="*/ 22954 h 269455"/>
                <a:gd name="connsiteX21" fmla="*/ 273753 w 273753"/>
                <a:gd name="connsiteY21" fmla="*/ 141505 h 269455"/>
                <a:gd name="connsiteX22" fmla="*/ 0 w 273753"/>
                <a:gd name="connsiteY22" fmla="*/ 141505 h 269455"/>
                <a:gd name="connsiteX23" fmla="*/ 0 w 273753"/>
                <a:gd name="connsiteY23" fmla="*/ 22954 h 269455"/>
                <a:gd name="connsiteX24" fmla="*/ 23228 w 273753"/>
                <a:gd name="connsiteY24" fmla="*/ 0 h 269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73753" h="269455">
                  <a:moveTo>
                    <a:pt x="0" y="162334"/>
                  </a:moveTo>
                  <a:lnTo>
                    <a:pt x="273753" y="162334"/>
                  </a:lnTo>
                  <a:lnTo>
                    <a:pt x="273753" y="173902"/>
                  </a:lnTo>
                  <a:cubicBezTo>
                    <a:pt x="273753" y="186778"/>
                    <a:pt x="263400" y="197380"/>
                    <a:pt x="250525" y="197380"/>
                  </a:cubicBezTo>
                  <a:lnTo>
                    <a:pt x="150763" y="197380"/>
                  </a:lnTo>
                  <a:lnTo>
                    <a:pt x="150763" y="246171"/>
                  </a:lnTo>
                  <a:lnTo>
                    <a:pt x="149759" y="248626"/>
                  </a:lnTo>
                  <a:lnTo>
                    <a:pt x="252428" y="248626"/>
                  </a:lnTo>
                  <a:cubicBezTo>
                    <a:pt x="258180" y="248626"/>
                    <a:pt x="262843" y="253289"/>
                    <a:pt x="262843" y="259041"/>
                  </a:cubicBezTo>
                  <a:cubicBezTo>
                    <a:pt x="262843" y="264793"/>
                    <a:pt x="258180" y="269455"/>
                    <a:pt x="252428" y="269455"/>
                  </a:cubicBezTo>
                  <a:lnTo>
                    <a:pt x="20994" y="269455"/>
                  </a:lnTo>
                  <a:cubicBezTo>
                    <a:pt x="15243" y="269455"/>
                    <a:pt x="10580" y="264793"/>
                    <a:pt x="10580" y="259041"/>
                  </a:cubicBezTo>
                  <a:cubicBezTo>
                    <a:pt x="10580" y="253289"/>
                    <a:pt x="15243" y="248626"/>
                    <a:pt x="20994" y="248626"/>
                  </a:cubicBezTo>
                  <a:lnTo>
                    <a:pt x="123995" y="248626"/>
                  </a:lnTo>
                  <a:lnTo>
                    <a:pt x="122991" y="246171"/>
                  </a:lnTo>
                  <a:lnTo>
                    <a:pt x="122991" y="197380"/>
                  </a:lnTo>
                  <a:lnTo>
                    <a:pt x="23228" y="197380"/>
                  </a:lnTo>
                  <a:cubicBezTo>
                    <a:pt x="10353" y="197380"/>
                    <a:pt x="0" y="186778"/>
                    <a:pt x="0" y="173902"/>
                  </a:cubicBezTo>
                  <a:close/>
                  <a:moveTo>
                    <a:pt x="23228" y="0"/>
                  </a:moveTo>
                  <a:lnTo>
                    <a:pt x="250525" y="0"/>
                  </a:lnTo>
                  <a:cubicBezTo>
                    <a:pt x="263400" y="0"/>
                    <a:pt x="273753" y="10079"/>
                    <a:pt x="273753" y="22954"/>
                  </a:cubicBezTo>
                  <a:lnTo>
                    <a:pt x="273753" y="141505"/>
                  </a:lnTo>
                  <a:lnTo>
                    <a:pt x="0" y="141505"/>
                  </a:lnTo>
                  <a:lnTo>
                    <a:pt x="0" y="22954"/>
                  </a:lnTo>
                  <a:cubicBezTo>
                    <a:pt x="0" y="10079"/>
                    <a:pt x="10353" y="0"/>
                    <a:pt x="23228" y="0"/>
                  </a:cubicBezTo>
                  <a:close/>
                </a:path>
              </a:pathLst>
            </a:custGeom>
            <a:solidFill>
              <a:schemeClr val="bg1"/>
            </a:solidFill>
            <a:ln w="6350"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false" anchor="ctr"/>
            <a:lstStyle/>
            <a:p>
              <a:pPr algn="ctr"/>
              <a:endParaRPr lang="zh-CN" sz="2400" spc="400">
                <a:solidFill>
                  <a:schemeClr val="tx1">
                    <a:lumMod val="75000"/>
                    <a:lumOff val="25000"/>
                    <a:alpha val="100000"/>
                  </a:schemeClr>
                </a:solidFill>
                <a:latin typeface="默认字体"/>
                <a:ea typeface="默认字体"/>
                <a:cs typeface="思源宋体 CN Medium"/>
                <a:sym typeface="思源黑体 CN Normal"/>
              </a:endParaRPr>
            </a:p>
          </p:txBody>
        </p:sp>
      </p:grpSp>
      <p:grpSp>
        <p:nvGrpSpPr>
          <p:cNvPr id="580" name="组合 26"/>
          <p:cNvGrpSpPr/>
          <p:nvPr/>
        </p:nvGrpSpPr>
        <p:grpSpPr>
          <a:xfrm rot="0" flipH="true" flipV="false">
            <a:off x="7741625" y="4314550"/>
            <a:ext cx="559878" cy="559878"/>
            <a:chOff x="1064852" y="2467613"/>
            <a:chExt cx="559878" cy="559878"/>
          </a:xfrm>
        </p:grpSpPr>
        <p:sp>
          <p:nvSpPr>
            <p:cNvPr id="581" name="椭圆 27"/>
            <p:cNvSpPr/>
            <p:nvPr/>
          </p:nvSpPr>
          <p:spPr>
            <a:xfrm flipH="true">
              <a:off x="1064852" y="2467613"/>
              <a:ext cx="559878" cy="559878"/>
            </a:xfrm>
            <a:prstGeom prst="ellipse">
              <a:avLst/>
            </a:prstGeom>
            <a:solidFill>
              <a:schemeClr val="accent2">
                <a:alpha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false" anchor="ctr">
              <a:noAutofit/>
            </a:bodyPr>
            <a:lstStyle/>
            <a:p>
              <a:pPr algn="ctr"/>
              <a:endParaRPr lang="zh-CN" sz="2400">
                <a:solidFill>
                  <a:schemeClr val="tx1">
                    <a:lumMod val="75000"/>
                    <a:lumOff val="25000"/>
                    <a:alpha val="100000"/>
                  </a:schemeClr>
                </a:solidFill>
                <a:latin typeface="默认字体"/>
                <a:ea typeface="默认字体"/>
                <a:cs typeface="思源黑体 CN Regular"/>
                <a:sym typeface="思源黑体 CN Normal"/>
              </a:endParaRPr>
            </a:p>
          </p:txBody>
        </p:sp>
        <p:sp>
          <p:nvSpPr>
            <p:cNvPr id="582" name="任意多边形: 形状 28"/>
            <p:cNvSpPr/>
            <p:nvPr/>
          </p:nvSpPr>
          <p:spPr>
            <a:xfrm>
              <a:off x="1223212" y="2627882"/>
              <a:ext cx="243158" cy="239340"/>
            </a:xfrm>
            <a:custGeom>
              <a:avLst/>
              <a:gdLst>
                <a:gd name="connsiteX0" fmla="*/ 0 w 273753"/>
                <a:gd name="connsiteY0" fmla="*/ 162334 h 269455"/>
                <a:gd name="connsiteX1" fmla="*/ 273753 w 273753"/>
                <a:gd name="connsiteY1" fmla="*/ 162334 h 269455"/>
                <a:gd name="connsiteX2" fmla="*/ 273753 w 273753"/>
                <a:gd name="connsiteY2" fmla="*/ 173902 h 269455"/>
                <a:gd name="connsiteX3" fmla="*/ 250525 w 273753"/>
                <a:gd name="connsiteY3" fmla="*/ 197380 h 269455"/>
                <a:gd name="connsiteX4" fmla="*/ 150763 w 273753"/>
                <a:gd name="connsiteY4" fmla="*/ 197380 h 269455"/>
                <a:gd name="connsiteX5" fmla="*/ 150763 w 273753"/>
                <a:gd name="connsiteY5" fmla="*/ 246171 h 269455"/>
                <a:gd name="connsiteX6" fmla="*/ 149759 w 273753"/>
                <a:gd name="connsiteY6" fmla="*/ 248626 h 269455"/>
                <a:gd name="connsiteX7" fmla="*/ 252428 w 273753"/>
                <a:gd name="connsiteY7" fmla="*/ 248626 h 269455"/>
                <a:gd name="connsiteX8" fmla="*/ 262843 w 273753"/>
                <a:gd name="connsiteY8" fmla="*/ 259041 h 269455"/>
                <a:gd name="connsiteX9" fmla="*/ 252428 w 273753"/>
                <a:gd name="connsiteY9" fmla="*/ 269455 h 269455"/>
                <a:gd name="connsiteX10" fmla="*/ 20994 w 273753"/>
                <a:gd name="connsiteY10" fmla="*/ 269455 h 269455"/>
                <a:gd name="connsiteX11" fmla="*/ 10580 w 273753"/>
                <a:gd name="connsiteY11" fmla="*/ 259041 h 269455"/>
                <a:gd name="connsiteX12" fmla="*/ 20994 w 273753"/>
                <a:gd name="connsiteY12" fmla="*/ 248626 h 269455"/>
                <a:gd name="connsiteX13" fmla="*/ 123995 w 273753"/>
                <a:gd name="connsiteY13" fmla="*/ 248626 h 269455"/>
                <a:gd name="connsiteX14" fmla="*/ 122991 w 273753"/>
                <a:gd name="connsiteY14" fmla="*/ 246171 h 269455"/>
                <a:gd name="connsiteX15" fmla="*/ 122991 w 273753"/>
                <a:gd name="connsiteY15" fmla="*/ 197380 h 269455"/>
                <a:gd name="connsiteX16" fmla="*/ 23228 w 273753"/>
                <a:gd name="connsiteY16" fmla="*/ 197380 h 269455"/>
                <a:gd name="connsiteX17" fmla="*/ 0 w 273753"/>
                <a:gd name="connsiteY17" fmla="*/ 173902 h 269455"/>
                <a:gd name="connsiteX18" fmla="*/ 23228 w 273753"/>
                <a:gd name="connsiteY18" fmla="*/ 0 h 269455"/>
                <a:gd name="connsiteX19" fmla="*/ 250525 w 273753"/>
                <a:gd name="connsiteY19" fmla="*/ 0 h 269455"/>
                <a:gd name="connsiteX20" fmla="*/ 273753 w 273753"/>
                <a:gd name="connsiteY20" fmla="*/ 22954 h 269455"/>
                <a:gd name="connsiteX21" fmla="*/ 273753 w 273753"/>
                <a:gd name="connsiteY21" fmla="*/ 141505 h 269455"/>
                <a:gd name="connsiteX22" fmla="*/ 0 w 273753"/>
                <a:gd name="connsiteY22" fmla="*/ 141505 h 269455"/>
                <a:gd name="connsiteX23" fmla="*/ 0 w 273753"/>
                <a:gd name="connsiteY23" fmla="*/ 22954 h 269455"/>
                <a:gd name="connsiteX24" fmla="*/ 23228 w 273753"/>
                <a:gd name="connsiteY24" fmla="*/ 0 h 269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73753" h="269455">
                  <a:moveTo>
                    <a:pt x="0" y="162334"/>
                  </a:moveTo>
                  <a:lnTo>
                    <a:pt x="273753" y="162334"/>
                  </a:lnTo>
                  <a:lnTo>
                    <a:pt x="273753" y="173902"/>
                  </a:lnTo>
                  <a:cubicBezTo>
                    <a:pt x="273753" y="186778"/>
                    <a:pt x="263400" y="197380"/>
                    <a:pt x="250525" y="197380"/>
                  </a:cubicBezTo>
                  <a:lnTo>
                    <a:pt x="150763" y="197380"/>
                  </a:lnTo>
                  <a:lnTo>
                    <a:pt x="150763" y="246171"/>
                  </a:lnTo>
                  <a:lnTo>
                    <a:pt x="149759" y="248626"/>
                  </a:lnTo>
                  <a:lnTo>
                    <a:pt x="252428" y="248626"/>
                  </a:lnTo>
                  <a:cubicBezTo>
                    <a:pt x="258180" y="248626"/>
                    <a:pt x="262843" y="253289"/>
                    <a:pt x="262843" y="259041"/>
                  </a:cubicBezTo>
                  <a:cubicBezTo>
                    <a:pt x="262843" y="264793"/>
                    <a:pt x="258180" y="269455"/>
                    <a:pt x="252428" y="269455"/>
                  </a:cubicBezTo>
                  <a:lnTo>
                    <a:pt x="20994" y="269455"/>
                  </a:lnTo>
                  <a:cubicBezTo>
                    <a:pt x="15243" y="269455"/>
                    <a:pt x="10580" y="264793"/>
                    <a:pt x="10580" y="259041"/>
                  </a:cubicBezTo>
                  <a:cubicBezTo>
                    <a:pt x="10580" y="253289"/>
                    <a:pt x="15243" y="248626"/>
                    <a:pt x="20994" y="248626"/>
                  </a:cubicBezTo>
                  <a:lnTo>
                    <a:pt x="123995" y="248626"/>
                  </a:lnTo>
                  <a:lnTo>
                    <a:pt x="122991" y="246171"/>
                  </a:lnTo>
                  <a:lnTo>
                    <a:pt x="122991" y="197380"/>
                  </a:lnTo>
                  <a:lnTo>
                    <a:pt x="23228" y="197380"/>
                  </a:lnTo>
                  <a:cubicBezTo>
                    <a:pt x="10353" y="197380"/>
                    <a:pt x="0" y="186778"/>
                    <a:pt x="0" y="173902"/>
                  </a:cubicBezTo>
                  <a:close/>
                  <a:moveTo>
                    <a:pt x="23228" y="0"/>
                  </a:moveTo>
                  <a:lnTo>
                    <a:pt x="250525" y="0"/>
                  </a:lnTo>
                  <a:cubicBezTo>
                    <a:pt x="263400" y="0"/>
                    <a:pt x="273753" y="10079"/>
                    <a:pt x="273753" y="22954"/>
                  </a:cubicBezTo>
                  <a:lnTo>
                    <a:pt x="273753" y="141505"/>
                  </a:lnTo>
                  <a:lnTo>
                    <a:pt x="0" y="141505"/>
                  </a:lnTo>
                  <a:lnTo>
                    <a:pt x="0" y="22954"/>
                  </a:lnTo>
                  <a:cubicBezTo>
                    <a:pt x="0" y="10079"/>
                    <a:pt x="10353" y="0"/>
                    <a:pt x="23228" y="0"/>
                  </a:cubicBezTo>
                  <a:close/>
                </a:path>
              </a:pathLst>
            </a:custGeom>
            <a:solidFill>
              <a:schemeClr val="bg1"/>
            </a:solidFill>
            <a:ln w="6350"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false" anchor="ctr"/>
            <a:lstStyle/>
            <a:p>
              <a:pPr algn="ctr"/>
              <a:endParaRPr lang="zh-CN" sz="2400" spc="400">
                <a:solidFill>
                  <a:schemeClr val="tx1">
                    <a:lumMod val="75000"/>
                    <a:lumOff val="25000"/>
                    <a:alpha val="100000"/>
                  </a:schemeClr>
                </a:solidFill>
                <a:latin typeface="默认字体"/>
                <a:ea typeface="默认字体"/>
                <a:cs typeface="思源宋体 CN Medium"/>
                <a:sym typeface="思源黑体 CN Normal"/>
              </a:endParaRPr>
            </a:p>
          </p:txBody>
        </p:sp>
      </p:grpSp>
      <p:grpSp>
        <p:nvGrpSpPr>
          <p:cNvPr id="583" name="组合 32"/>
          <p:cNvGrpSpPr/>
          <p:nvPr/>
        </p:nvGrpSpPr>
        <p:grpSpPr>
          <a:xfrm rot="0" flipH="true" flipV="false">
            <a:off x="7741625" y="1435205"/>
            <a:ext cx="559878" cy="559878"/>
            <a:chOff x="1064852" y="2467613"/>
            <a:chExt cx="559878" cy="559878"/>
          </a:xfrm>
        </p:grpSpPr>
        <p:sp>
          <p:nvSpPr>
            <p:cNvPr id="584" name="椭圆 33"/>
            <p:cNvSpPr/>
            <p:nvPr/>
          </p:nvSpPr>
          <p:spPr>
            <a:xfrm flipH="true">
              <a:off x="1064852" y="2467613"/>
              <a:ext cx="559878" cy="559878"/>
            </a:xfrm>
            <a:prstGeom prst="ellipse">
              <a:avLst/>
            </a:prstGeom>
            <a:solidFill>
              <a:schemeClr val="accent1">
                <a:alpha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false" anchor="ctr">
              <a:noAutofit/>
            </a:bodyPr>
            <a:lstStyle/>
            <a:p>
              <a:pPr algn="ctr"/>
              <a:endParaRPr lang="zh-CN" sz="2400">
                <a:solidFill>
                  <a:schemeClr val="tx1">
                    <a:lumMod val="75000"/>
                    <a:lumOff val="25000"/>
                    <a:alpha val="100000"/>
                  </a:schemeClr>
                </a:solidFill>
                <a:latin typeface="默认字体"/>
                <a:ea typeface="默认字体"/>
                <a:cs typeface="思源黑体 CN Regular"/>
                <a:sym typeface="思源黑体 CN Normal"/>
              </a:endParaRPr>
            </a:p>
          </p:txBody>
        </p:sp>
        <p:sp>
          <p:nvSpPr>
            <p:cNvPr id="585" name="任意多边形: 形状 34"/>
            <p:cNvSpPr/>
            <p:nvPr/>
          </p:nvSpPr>
          <p:spPr>
            <a:xfrm>
              <a:off x="1223212" y="2627882"/>
              <a:ext cx="243158" cy="239340"/>
            </a:xfrm>
            <a:custGeom>
              <a:avLst/>
              <a:gdLst>
                <a:gd name="connsiteX0" fmla="*/ 0 w 273753"/>
                <a:gd name="connsiteY0" fmla="*/ 162334 h 269455"/>
                <a:gd name="connsiteX1" fmla="*/ 273753 w 273753"/>
                <a:gd name="connsiteY1" fmla="*/ 162334 h 269455"/>
                <a:gd name="connsiteX2" fmla="*/ 273753 w 273753"/>
                <a:gd name="connsiteY2" fmla="*/ 173902 h 269455"/>
                <a:gd name="connsiteX3" fmla="*/ 250525 w 273753"/>
                <a:gd name="connsiteY3" fmla="*/ 197380 h 269455"/>
                <a:gd name="connsiteX4" fmla="*/ 150763 w 273753"/>
                <a:gd name="connsiteY4" fmla="*/ 197380 h 269455"/>
                <a:gd name="connsiteX5" fmla="*/ 150763 w 273753"/>
                <a:gd name="connsiteY5" fmla="*/ 246171 h 269455"/>
                <a:gd name="connsiteX6" fmla="*/ 149759 w 273753"/>
                <a:gd name="connsiteY6" fmla="*/ 248626 h 269455"/>
                <a:gd name="connsiteX7" fmla="*/ 252428 w 273753"/>
                <a:gd name="connsiteY7" fmla="*/ 248626 h 269455"/>
                <a:gd name="connsiteX8" fmla="*/ 262843 w 273753"/>
                <a:gd name="connsiteY8" fmla="*/ 259041 h 269455"/>
                <a:gd name="connsiteX9" fmla="*/ 252428 w 273753"/>
                <a:gd name="connsiteY9" fmla="*/ 269455 h 269455"/>
                <a:gd name="connsiteX10" fmla="*/ 20994 w 273753"/>
                <a:gd name="connsiteY10" fmla="*/ 269455 h 269455"/>
                <a:gd name="connsiteX11" fmla="*/ 10580 w 273753"/>
                <a:gd name="connsiteY11" fmla="*/ 259041 h 269455"/>
                <a:gd name="connsiteX12" fmla="*/ 20994 w 273753"/>
                <a:gd name="connsiteY12" fmla="*/ 248626 h 269455"/>
                <a:gd name="connsiteX13" fmla="*/ 123995 w 273753"/>
                <a:gd name="connsiteY13" fmla="*/ 248626 h 269455"/>
                <a:gd name="connsiteX14" fmla="*/ 122991 w 273753"/>
                <a:gd name="connsiteY14" fmla="*/ 246171 h 269455"/>
                <a:gd name="connsiteX15" fmla="*/ 122991 w 273753"/>
                <a:gd name="connsiteY15" fmla="*/ 197380 h 269455"/>
                <a:gd name="connsiteX16" fmla="*/ 23228 w 273753"/>
                <a:gd name="connsiteY16" fmla="*/ 197380 h 269455"/>
                <a:gd name="connsiteX17" fmla="*/ 0 w 273753"/>
                <a:gd name="connsiteY17" fmla="*/ 173902 h 269455"/>
                <a:gd name="connsiteX18" fmla="*/ 23228 w 273753"/>
                <a:gd name="connsiteY18" fmla="*/ 0 h 269455"/>
                <a:gd name="connsiteX19" fmla="*/ 250525 w 273753"/>
                <a:gd name="connsiteY19" fmla="*/ 0 h 269455"/>
                <a:gd name="connsiteX20" fmla="*/ 273753 w 273753"/>
                <a:gd name="connsiteY20" fmla="*/ 22954 h 269455"/>
                <a:gd name="connsiteX21" fmla="*/ 273753 w 273753"/>
                <a:gd name="connsiteY21" fmla="*/ 141505 h 269455"/>
                <a:gd name="connsiteX22" fmla="*/ 0 w 273753"/>
                <a:gd name="connsiteY22" fmla="*/ 141505 h 269455"/>
                <a:gd name="connsiteX23" fmla="*/ 0 w 273753"/>
                <a:gd name="connsiteY23" fmla="*/ 22954 h 269455"/>
                <a:gd name="connsiteX24" fmla="*/ 23228 w 273753"/>
                <a:gd name="connsiteY24" fmla="*/ 0 h 269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73753" h="269455">
                  <a:moveTo>
                    <a:pt x="0" y="162334"/>
                  </a:moveTo>
                  <a:lnTo>
                    <a:pt x="273753" y="162334"/>
                  </a:lnTo>
                  <a:lnTo>
                    <a:pt x="273753" y="173902"/>
                  </a:lnTo>
                  <a:cubicBezTo>
                    <a:pt x="273753" y="186778"/>
                    <a:pt x="263400" y="197380"/>
                    <a:pt x="250525" y="197380"/>
                  </a:cubicBezTo>
                  <a:lnTo>
                    <a:pt x="150763" y="197380"/>
                  </a:lnTo>
                  <a:lnTo>
                    <a:pt x="150763" y="246171"/>
                  </a:lnTo>
                  <a:lnTo>
                    <a:pt x="149759" y="248626"/>
                  </a:lnTo>
                  <a:lnTo>
                    <a:pt x="252428" y="248626"/>
                  </a:lnTo>
                  <a:cubicBezTo>
                    <a:pt x="258180" y="248626"/>
                    <a:pt x="262843" y="253289"/>
                    <a:pt x="262843" y="259041"/>
                  </a:cubicBezTo>
                  <a:cubicBezTo>
                    <a:pt x="262843" y="264793"/>
                    <a:pt x="258180" y="269455"/>
                    <a:pt x="252428" y="269455"/>
                  </a:cubicBezTo>
                  <a:lnTo>
                    <a:pt x="20994" y="269455"/>
                  </a:lnTo>
                  <a:cubicBezTo>
                    <a:pt x="15243" y="269455"/>
                    <a:pt x="10580" y="264793"/>
                    <a:pt x="10580" y="259041"/>
                  </a:cubicBezTo>
                  <a:cubicBezTo>
                    <a:pt x="10580" y="253289"/>
                    <a:pt x="15243" y="248626"/>
                    <a:pt x="20994" y="248626"/>
                  </a:cubicBezTo>
                  <a:lnTo>
                    <a:pt x="123995" y="248626"/>
                  </a:lnTo>
                  <a:lnTo>
                    <a:pt x="122991" y="246171"/>
                  </a:lnTo>
                  <a:lnTo>
                    <a:pt x="122991" y="197380"/>
                  </a:lnTo>
                  <a:lnTo>
                    <a:pt x="23228" y="197380"/>
                  </a:lnTo>
                  <a:cubicBezTo>
                    <a:pt x="10353" y="197380"/>
                    <a:pt x="0" y="186778"/>
                    <a:pt x="0" y="173902"/>
                  </a:cubicBezTo>
                  <a:close/>
                  <a:moveTo>
                    <a:pt x="23228" y="0"/>
                  </a:moveTo>
                  <a:lnTo>
                    <a:pt x="250525" y="0"/>
                  </a:lnTo>
                  <a:cubicBezTo>
                    <a:pt x="263400" y="0"/>
                    <a:pt x="273753" y="10079"/>
                    <a:pt x="273753" y="22954"/>
                  </a:cubicBezTo>
                  <a:lnTo>
                    <a:pt x="273753" y="141505"/>
                  </a:lnTo>
                  <a:lnTo>
                    <a:pt x="0" y="141505"/>
                  </a:lnTo>
                  <a:lnTo>
                    <a:pt x="0" y="22954"/>
                  </a:lnTo>
                  <a:cubicBezTo>
                    <a:pt x="0" y="10079"/>
                    <a:pt x="10353" y="0"/>
                    <a:pt x="23228" y="0"/>
                  </a:cubicBezTo>
                  <a:close/>
                </a:path>
              </a:pathLst>
            </a:custGeom>
            <a:solidFill>
              <a:schemeClr val="bg1"/>
            </a:solidFill>
            <a:ln w="6350"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false" anchor="ctr"/>
            <a:lstStyle/>
            <a:p>
              <a:pPr algn="ctr"/>
              <a:endParaRPr lang="zh-CN" sz="2400" spc="400">
                <a:solidFill>
                  <a:schemeClr val="tx1">
                    <a:lumMod val="75000"/>
                    <a:lumOff val="25000"/>
                    <a:alpha val="100000"/>
                  </a:schemeClr>
                </a:solidFill>
                <a:latin typeface="默认字体"/>
                <a:ea typeface="默认字体"/>
                <a:cs typeface="思源宋体 CN Medium"/>
                <a:sym typeface="思源黑体 CN Normal"/>
              </a:endParaRPr>
            </a:p>
          </p:txBody>
        </p:sp>
      </p:grpSp>
      <p:sp>
        <p:nvSpPr>
          <p:cNvPr id="586" name="箭头: 上 35"/>
          <p:cNvSpPr/>
          <p:nvPr/>
        </p:nvSpPr>
        <p:spPr>
          <a:xfrm rot="0" flipH="false" flipV="false">
            <a:off x="4574301" y="1435205"/>
            <a:ext cx="2329732" cy="4940845"/>
          </a:xfrm>
          <a:prstGeom prst="upArrow">
            <a:avLst>
              <a:gd name="adj1" fmla="val 50000"/>
              <a:gd name="adj2" fmla="val 59092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zh-CN">
              <a:solidFill>
                <a:schemeClr val="tx1">
                  <a:lumMod val="75000"/>
                  <a:lumOff val="25000"/>
                  <a:alpha val="100000"/>
                </a:schemeClr>
              </a:solidFill>
              <a:latin typeface="默认字体"/>
              <a:ea typeface="默认字体"/>
              <a:cs typeface="思源黑体 CN Regular"/>
              <a:sym typeface="思源黑体 CN Normal"/>
            </a:endParaRPr>
          </a:p>
        </p:txBody>
      </p:sp>
      <p:sp>
        <p:nvSpPr>
          <p:cNvPr id="587" name="任意多边形: 形状 36"/>
          <p:cNvSpPr/>
          <p:nvPr/>
        </p:nvSpPr>
        <p:spPr>
          <a:xfrm rot="0" flipH="false" flipV="false">
            <a:off x="2705085" y="3914459"/>
            <a:ext cx="2570257" cy="2613989"/>
          </a:xfrm>
          <a:custGeom>
            <a:avLst/>
            <a:gdLst>
              <a:gd name="connsiteX0" fmla="*/ 2045471 w 2570257"/>
              <a:gd name="connsiteY0" fmla="*/ 0 h 2981956"/>
              <a:gd name="connsiteX1" fmla="*/ 2570257 w 2570257"/>
              <a:gd name="connsiteY1" fmla="*/ 564543 h 2981956"/>
              <a:gd name="connsiteX2" fmla="*/ 2326299 w 2570257"/>
              <a:gd name="connsiteY2" fmla="*/ 564543 h 2981956"/>
              <a:gd name="connsiteX3" fmla="*/ 2316860 w 2570257"/>
              <a:gd name="connsiteY3" fmla="*/ 751467 h 2981956"/>
              <a:gd name="connsiteX4" fmla="*/ 75779 w 2570257"/>
              <a:gd name="connsiteY4" fmla="*/ 2978368 h 2981956"/>
              <a:gd name="connsiteX5" fmla="*/ 0 w 2570257"/>
              <a:gd name="connsiteY5" fmla="*/ 2981956 h 2981956"/>
              <a:gd name="connsiteX6" fmla="*/ 0 w 2570257"/>
              <a:gd name="connsiteY6" fmla="*/ 2404741 h 2981956"/>
              <a:gd name="connsiteX7" fmla="*/ 20403 w 2570257"/>
              <a:gd name="connsiteY7" fmla="*/ 2403775 h 2981956"/>
              <a:gd name="connsiteX8" fmla="*/ 1742626 w 2570257"/>
              <a:gd name="connsiteY8" fmla="*/ 692451 h 2981956"/>
              <a:gd name="connsiteX9" fmla="*/ 1749084 w 2570257"/>
              <a:gd name="connsiteY9" fmla="*/ 564543 h 2981956"/>
              <a:gd name="connsiteX10" fmla="*/ 1520685 w 2570257"/>
              <a:gd name="connsiteY10" fmla="*/ 564543 h 2981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570257" h="2981956">
                <a:moveTo>
                  <a:pt x="2045471" y="0"/>
                </a:moveTo>
                <a:lnTo>
                  <a:pt x="2570257" y="564543"/>
                </a:lnTo>
                <a:lnTo>
                  <a:pt x="2326299" y="564543"/>
                </a:lnTo>
                <a:lnTo>
                  <a:pt x="2316860" y="751467"/>
                </a:lnTo>
                <a:cubicBezTo>
                  <a:pt x="2197167" y="1930072"/>
                  <a:pt x="1256528" y="2865983"/>
                  <a:pt x="75779" y="2978368"/>
                </a:cubicBezTo>
                <a:lnTo>
                  <a:pt x="0" y="2981956"/>
                </a:lnTo>
                <a:lnTo>
                  <a:pt x="0" y="2404741"/>
                </a:lnTo>
                <a:lnTo>
                  <a:pt x="20403" y="2403775"/>
                </a:lnTo>
                <a:cubicBezTo>
                  <a:pt x="927783" y="2317409"/>
                  <a:pt x="1650643" y="1598182"/>
                  <a:pt x="1742626" y="692451"/>
                </a:cubicBezTo>
                <a:lnTo>
                  <a:pt x="1749084" y="564543"/>
                </a:lnTo>
                <a:lnTo>
                  <a:pt x="1520685" y="564543"/>
                </a:lnTo>
                <a:close/>
              </a:path>
            </a:pathLst>
          </a:custGeom>
          <a:solidFill>
            <a:schemeClr val="accent1">
              <a:alpha val="10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rtlCol="false" anchor="ctr">
            <a:noAutofit/>
          </a:bodyPr>
          <a:lstStyle/>
          <a:p>
            <a:pPr algn="ctr"/>
            <a:endParaRPr lang="zh-CN">
              <a:solidFill>
                <a:schemeClr val="tx1">
                  <a:lumMod val="75000"/>
                  <a:lumOff val="25000"/>
                  <a:alpha val="100000"/>
                </a:schemeClr>
              </a:solidFill>
              <a:latin typeface="默认字体"/>
              <a:ea typeface="默认字体"/>
              <a:cs typeface="思源黑体 CN Heavy"/>
              <a:sym typeface="思源黑体 CN Normal"/>
            </a:endParaRPr>
          </a:p>
        </p:txBody>
      </p:sp>
      <p:sp>
        <p:nvSpPr>
          <p:cNvPr id="588" name="任意多边形: 形状 37"/>
          <p:cNvSpPr/>
          <p:nvPr/>
        </p:nvSpPr>
        <p:spPr>
          <a:xfrm rot="0" flipH="true" flipV="false">
            <a:off x="6202993" y="3914459"/>
            <a:ext cx="2570257" cy="2613989"/>
          </a:xfrm>
          <a:custGeom>
            <a:avLst/>
            <a:gdLst>
              <a:gd name="connsiteX0" fmla="*/ 2045471 w 2570257"/>
              <a:gd name="connsiteY0" fmla="*/ 0 h 2981956"/>
              <a:gd name="connsiteX1" fmla="*/ 2570257 w 2570257"/>
              <a:gd name="connsiteY1" fmla="*/ 564543 h 2981956"/>
              <a:gd name="connsiteX2" fmla="*/ 2326299 w 2570257"/>
              <a:gd name="connsiteY2" fmla="*/ 564543 h 2981956"/>
              <a:gd name="connsiteX3" fmla="*/ 2316860 w 2570257"/>
              <a:gd name="connsiteY3" fmla="*/ 751467 h 2981956"/>
              <a:gd name="connsiteX4" fmla="*/ 75779 w 2570257"/>
              <a:gd name="connsiteY4" fmla="*/ 2978368 h 2981956"/>
              <a:gd name="connsiteX5" fmla="*/ 0 w 2570257"/>
              <a:gd name="connsiteY5" fmla="*/ 2981956 h 2981956"/>
              <a:gd name="connsiteX6" fmla="*/ 0 w 2570257"/>
              <a:gd name="connsiteY6" fmla="*/ 2404741 h 2981956"/>
              <a:gd name="connsiteX7" fmla="*/ 20403 w 2570257"/>
              <a:gd name="connsiteY7" fmla="*/ 2403775 h 2981956"/>
              <a:gd name="connsiteX8" fmla="*/ 1742626 w 2570257"/>
              <a:gd name="connsiteY8" fmla="*/ 692451 h 2981956"/>
              <a:gd name="connsiteX9" fmla="*/ 1749084 w 2570257"/>
              <a:gd name="connsiteY9" fmla="*/ 564543 h 2981956"/>
              <a:gd name="connsiteX10" fmla="*/ 1520685 w 2570257"/>
              <a:gd name="connsiteY10" fmla="*/ 564543 h 2981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570257" h="2981956">
                <a:moveTo>
                  <a:pt x="2045471" y="0"/>
                </a:moveTo>
                <a:lnTo>
                  <a:pt x="2570257" y="564543"/>
                </a:lnTo>
                <a:lnTo>
                  <a:pt x="2326299" y="564543"/>
                </a:lnTo>
                <a:lnTo>
                  <a:pt x="2316860" y="751467"/>
                </a:lnTo>
                <a:cubicBezTo>
                  <a:pt x="2197167" y="1930072"/>
                  <a:pt x="1256528" y="2865983"/>
                  <a:pt x="75779" y="2978368"/>
                </a:cubicBezTo>
                <a:lnTo>
                  <a:pt x="0" y="2981956"/>
                </a:lnTo>
                <a:lnTo>
                  <a:pt x="0" y="2404741"/>
                </a:lnTo>
                <a:lnTo>
                  <a:pt x="20403" y="2403775"/>
                </a:lnTo>
                <a:cubicBezTo>
                  <a:pt x="927783" y="2317409"/>
                  <a:pt x="1650643" y="1598182"/>
                  <a:pt x="1742626" y="692451"/>
                </a:cubicBezTo>
                <a:lnTo>
                  <a:pt x="1749084" y="564543"/>
                </a:lnTo>
                <a:lnTo>
                  <a:pt x="1520685" y="564543"/>
                </a:lnTo>
                <a:close/>
              </a:path>
            </a:pathLst>
          </a:custGeom>
          <a:solidFill>
            <a:schemeClr val="accent1">
              <a:alpha val="10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rtlCol="false" anchor="ctr">
            <a:noAutofit/>
          </a:bodyPr>
          <a:lstStyle/>
          <a:p>
            <a:pPr algn="ctr"/>
            <a:endParaRPr lang="zh-CN">
              <a:solidFill>
                <a:schemeClr val="tx1">
                  <a:lumMod val="75000"/>
                  <a:lumOff val="25000"/>
                  <a:alpha val="100000"/>
                </a:schemeClr>
              </a:solidFill>
              <a:latin typeface="默认字体"/>
              <a:ea typeface="默认字体"/>
              <a:cs typeface="思源黑体 CN Heavy"/>
              <a:sym typeface="思源黑体 CN Normal"/>
            </a:endParaRPr>
          </a:p>
        </p:txBody>
      </p:sp>
      <p:sp>
        <p:nvSpPr>
          <p:cNvPr id="589" name="箭头: 上 38"/>
          <p:cNvSpPr/>
          <p:nvPr/>
        </p:nvSpPr>
        <p:spPr>
          <a:xfrm rot="0" flipH="false" flipV="false">
            <a:off x="5275341" y="2036850"/>
            <a:ext cx="927652" cy="4491600"/>
          </a:xfrm>
          <a:prstGeom prst="upArrow">
            <a:avLst>
              <a:gd name="adj1" fmla="val 57843"/>
              <a:gd name="adj2" fmla="val 61637"/>
            </a:avLst>
          </a:prstGeom>
          <a:gradFill flip="none" rotWithShape="true">
            <a:gsLst>
              <a:gs pos="0">
                <a:schemeClr val="bg1">
                  <a:alpha val="10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true"/>
            <a:tileRect l="0" t="0" r="0" b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zh-CN" sz="2400">
              <a:ln w="25400">
                <a:noFill/>
              </a:ln>
              <a:solidFill>
                <a:schemeClr val="tx1">
                  <a:lumMod val="75000"/>
                  <a:lumOff val="25000"/>
                  <a:alpha val="100000"/>
                </a:schemeClr>
              </a:solidFill>
              <a:latin typeface="默认字体"/>
              <a:ea typeface="默认字体"/>
              <a:cs typeface="思源黑体 CN Regular"/>
              <a:sym typeface="思源黑体 CN Normal"/>
            </a:endParaRPr>
          </a:p>
        </p:txBody>
      </p:sp>
      <p:grpSp>
        <p:nvGrpSpPr>
          <p:cNvPr id="590" name="" descr="{&quot;isTemplate&quot;:true,&quot;type&quot;:&quot;list&quot;,&quot;alignment&quot;:&quot;left&quot;,&quot;alignmentVertical&quot;:&quot;top&quot;,&quot;canOmit&quot;:false,&quot;scalable&quot;:false,&quot;minItemsCount&quot;:-1}"/>
          <p:cNvGrpSpPr/>
          <p:nvPr/>
        </p:nvGrpSpPr>
        <p:grpSpPr>
          <a:xfrm rot="0" flipH="false" flipV="false">
            <a:off x="1293370" y="1270000"/>
            <a:ext cx="10381328" cy="5008589"/>
            <a:chOff x="1650203" y="997194"/>
            <a:chExt cx="10381328" cy="5008589"/>
          </a:xfrm>
        </p:grpSpPr>
        <p:grpSp>
          <p:nvGrpSpPr>
            <p:cNvPr id="591" name="组合 9"/>
            <p:cNvGrpSpPr/>
            <p:nvPr/>
          </p:nvGrpSpPr>
          <p:grpSpPr>
            <a:xfrm rot="0" flipH="false" flipV="false">
              <a:off x="1650203" y="1930612"/>
              <a:ext cx="3064740" cy="2372962"/>
              <a:chOff x="1361700" y="1731904"/>
              <a:chExt cx="2497924" cy="2710271"/>
            </a:xfrm>
          </p:grpSpPr>
          <p:sp>
            <p:nvSpPr>
              <p:cNvPr id="592" name="文本框 10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1361700" y="2309974"/>
                <a:ext cx="2484914" cy="2132201"/>
              </a:xfrm>
              <a:prstGeom prst="rect"/>
              <a:noFill/>
              <a:ln/>
              <a:effectLst/>
            </p:spPr>
            <p:txBody>
              <a:bodyPr wrap="square">
                <a:noAutofit/>
              </a:bodyPr>
              <a:p>
                <a:pPr marL="0" indent="0" algn="l">
                  <a:lnSpc>
                    <a:spcPct val="130000"/>
                  </a:lnSpc>
                  <a:buNone/>
                </a:pPr>
                <a:r>
                  <a:rPr lang="zh-CN" sz="1200">
                    <a:solidFill>
                      <a:schemeClr val="tx1"/>
                    </a:solidFill>
                    <a:latin typeface="默认字体"/>
                    <a:ea typeface="默认字体"/>
                    <a:cs typeface="等线"/>
                    <a:sym typeface="思源宋体 CN"/>
                  </a:rPr>
                  <a:t>用户每天完成指定任务（如观看广告）可获得积分奖励。每天有三个任务，每个任务观看广告可获得四个积分。</a:t>
                </a:r>
                <a:endParaRPr/>
              </a:p>
            </p:txBody>
          </p:sp>
          <p:sp>
            <p:nvSpPr>
              <p:cNvPr id="593" name="矩形 11" descr="{&quot;isTemplate&quot;:true,&quot;type&quot;:&quot;title&quot;,&quot;canOmit&quot;:false,&quot;range&quot;:0}"/>
              <p:cNvSpPr/>
              <p:nvPr/>
            </p:nvSpPr>
            <p:spPr>
              <a:xfrm rot="0" flipH="false" flipV="false">
                <a:off x="1361700" y="1731904"/>
                <a:ext cx="2497924" cy="578069"/>
              </a:xfrm>
              <a:prstGeom prst="rect"/>
              <a:ln/>
            </p:spPr>
            <p:txBody>
              <a:bodyPr wrap="none">
                <a:noAutofit/>
              </a:bodyPr>
              <a:p>
                <a:pPr marL="0" indent="0" algn="l">
                  <a:lnSpc>
                    <a:spcPct val="100000"/>
                  </a:lnSpc>
                  <a:buNone/>
                  <a:defRPr sz="1800">
                    <a:solidFill>
                      <a:schemeClr val="tx1">
                        <a:alpha val="100000"/>
                      </a:schemeClr>
                    </a:solidFill>
                    <a:latin typeface="等线"/>
                    <a:ea typeface="等线"/>
                    <a:cs typeface="+mn-cs"/>
                  </a:defRPr>
                </a:pPr>
                <a:r>
                  <a:rPr lang="zh-CN" sz="2400" b="false">
                    <a:latin typeface="默认字体"/>
                    <a:ea typeface="默认字体"/>
                    <a:cs typeface="等线"/>
                    <a:sym typeface="等线"/>
                  </a:rPr>
                  <a:t>任务中心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</p:grpSp>
        <p:grpSp>
          <p:nvGrpSpPr>
            <p:cNvPr id="594" name="组合 9"/>
            <p:cNvGrpSpPr/>
            <p:nvPr/>
          </p:nvGrpSpPr>
          <p:grpSpPr>
            <a:xfrm rot="0" flipH="false" flipV="false">
              <a:off x="8966791" y="997194"/>
              <a:ext cx="3064740" cy="2372962"/>
              <a:chOff x="1361700" y="1731904"/>
              <a:chExt cx="2497924" cy="2710271"/>
            </a:xfrm>
          </p:grpSpPr>
          <p:sp>
            <p:nvSpPr>
              <p:cNvPr id="595" name="文本框 10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1361700" y="2309974"/>
                <a:ext cx="2484914" cy="2132201"/>
              </a:xfrm>
              <a:prstGeom prst="rect"/>
              <a:noFill/>
              <a:ln/>
              <a:effectLst/>
            </p:spPr>
            <p:txBody>
              <a:bodyPr wrap="square">
                <a:noAutofit/>
              </a:bodyPr>
              <a:p>
                <a:pPr marL="0" indent="0" algn="l">
                  <a:lnSpc>
                    <a:spcPct val="130000"/>
                  </a:lnSpc>
                  <a:buNone/>
                </a:pPr>
                <a:r>
                  <a:rPr lang="zh-CN" sz="1200">
                    <a:solidFill>
                      <a:schemeClr val="tx1"/>
                    </a:solidFill>
                    <a:latin typeface="默认字体"/>
                    <a:ea typeface="默认字体"/>
                    <a:cs typeface="等线"/>
                    <a:sym typeface="思源宋体 CN"/>
                  </a:rPr>
                  <a:t>用户可以观看系统广告以获取积分，每观看一次广告可获得相应积分，支付29积分免广告即可无限次观看。</a:t>
                </a:r>
                <a:endParaRPr/>
              </a:p>
            </p:txBody>
          </p:sp>
          <p:sp>
            <p:nvSpPr>
              <p:cNvPr id="596" name="矩形 11" descr="{&quot;isTemplate&quot;:true,&quot;type&quot;:&quot;title&quot;,&quot;canOmit&quot;:false,&quot;range&quot;:0}"/>
              <p:cNvSpPr/>
              <p:nvPr/>
            </p:nvSpPr>
            <p:spPr>
              <a:xfrm rot="0" flipH="false" flipV="false">
                <a:off x="1361700" y="1731904"/>
                <a:ext cx="2497924" cy="578069"/>
              </a:xfrm>
              <a:prstGeom prst="rect"/>
              <a:ln/>
            </p:spPr>
            <p:txBody>
              <a:bodyPr wrap="none">
                <a:noAutofit/>
              </a:bodyPr>
              <a:p>
                <a:pPr marL="0" indent="0" algn="l">
                  <a:lnSpc>
                    <a:spcPct val="100000"/>
                  </a:lnSpc>
                  <a:buNone/>
                  <a:defRPr sz="1800">
                    <a:solidFill>
                      <a:schemeClr val="tx1">
                        <a:alpha val="100000"/>
                      </a:schemeClr>
                    </a:solidFill>
                    <a:latin typeface="等线"/>
                    <a:ea typeface="等线"/>
                    <a:cs typeface="+mn-cs"/>
                  </a:defRPr>
                </a:pPr>
                <a:r>
                  <a:rPr lang="zh-CN" sz="2400" b="false">
                    <a:latin typeface="默认字体"/>
                    <a:ea typeface="默认字体"/>
                    <a:cs typeface="等线"/>
                    <a:sym typeface="等线"/>
                  </a:rPr>
                  <a:t>广告奖励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</p:grpSp>
        <p:grpSp>
          <p:nvGrpSpPr>
            <p:cNvPr id="597" name="组合 9"/>
            <p:cNvGrpSpPr/>
            <p:nvPr/>
          </p:nvGrpSpPr>
          <p:grpSpPr>
            <a:xfrm rot="0" flipH="false" flipV="false">
              <a:off x="8950829" y="3632821"/>
              <a:ext cx="3064740" cy="2372962"/>
              <a:chOff x="1361700" y="1731904"/>
              <a:chExt cx="2497924" cy="2710271"/>
            </a:xfrm>
          </p:grpSpPr>
          <p:sp>
            <p:nvSpPr>
              <p:cNvPr id="598" name="文本框 10" descr="{&quot;isTemplate&quot;:true,&quot;type&quot;:&quot;content&quot;,&quot;canOmit&quot;:false,&quot;range&quot;:0}"/>
              <p:cNvSpPr txBox="true"/>
              <p:nvPr/>
            </p:nvSpPr>
            <p:spPr>
              <a:xfrm rot="0" flipH="false" flipV="false">
                <a:off x="1361700" y="2309974"/>
                <a:ext cx="2484914" cy="2132201"/>
              </a:xfrm>
              <a:prstGeom prst="rect"/>
              <a:noFill/>
              <a:ln/>
              <a:effectLst/>
            </p:spPr>
            <p:txBody>
              <a:bodyPr wrap="square">
                <a:noAutofit/>
              </a:bodyPr>
              <a:p>
                <a:pPr marL="0" indent="0" algn="l">
                  <a:lnSpc>
                    <a:spcPct val="130000"/>
                  </a:lnSpc>
                  <a:buNone/>
                </a:pPr>
                <a:r>
                  <a:rPr lang="zh-CN" sz="1200">
                    <a:solidFill>
                      <a:schemeClr val="tx1"/>
                    </a:solidFill>
                    <a:latin typeface="默认字体"/>
                    <a:ea typeface="默认字体"/>
                    <a:cs typeface="等线"/>
                    <a:sym typeface="思源宋体 CN"/>
                  </a:rPr>
                  <a:t>用户通过邀请新用户注册并完成任务，可获得推广收益。一代用户6%、二代用户3%，平台渠道推广还可获得额外收益。</a:t>
                </a:r>
                <a:endParaRPr/>
              </a:p>
            </p:txBody>
          </p:sp>
          <p:sp>
            <p:nvSpPr>
              <p:cNvPr id="599" name="矩形 11" descr="{&quot;isTemplate&quot;:true,&quot;type&quot;:&quot;title&quot;,&quot;canOmit&quot;:false,&quot;range&quot;:0}"/>
              <p:cNvSpPr/>
              <p:nvPr/>
            </p:nvSpPr>
            <p:spPr>
              <a:xfrm rot="0" flipH="false" flipV="false">
                <a:off x="1361700" y="1731904"/>
                <a:ext cx="2497924" cy="578069"/>
              </a:xfrm>
              <a:prstGeom prst="rect"/>
              <a:ln/>
            </p:spPr>
            <p:txBody>
              <a:bodyPr wrap="none">
                <a:noAutofit/>
              </a:bodyPr>
              <a:p>
                <a:pPr marL="0" indent="0" algn="l">
                  <a:lnSpc>
                    <a:spcPct val="100000"/>
                  </a:lnSpc>
                  <a:buNone/>
                  <a:defRPr sz="1800">
                    <a:solidFill>
                      <a:schemeClr val="tx1">
                        <a:alpha val="100000"/>
                      </a:schemeClr>
                    </a:solidFill>
                    <a:latin typeface="等线"/>
                    <a:ea typeface="等线"/>
                    <a:cs typeface="+mn-cs"/>
                  </a:defRPr>
                </a:pPr>
                <a:r>
                  <a:rPr lang="zh-CN" sz="2400" b="false">
                    <a:latin typeface="默认字体"/>
                    <a:ea typeface="默认字体"/>
                    <a:cs typeface="等线"/>
                    <a:sym typeface="等线"/>
                  </a:rPr>
                  <a:t>推广收益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</p:grpSp>
      </p:grpSp>
      <p:sp>
        <p:nvSpPr>
          <p:cNvPr id="600" name="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660396" y="418039"/>
            <a:ext cx="10668000" cy="520700"/>
          </a:xfrm>
          <a:prstGeom prst="rect">
            <a:avLst/>
          </a:prstGeom>
          <a:noFill/>
        </p:spPr>
        <p:txBody>
          <a:bodyPr wrap="square" lIns="90000" tIns="46800" rIns="90000" bIns="46800" rtlCol="false" anchor="b" anchorCtr="false">
            <a:sp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zh-CN" sz="2800" b="true">
                <a:latin typeface="默认字体"/>
                <a:ea typeface="默认字体"/>
                <a:cs typeface="+mn-cs"/>
              </a:rPr>
              <a:t>积分获取方式</a:t>
            </a:r>
            <a:endParaRPr lang="en-US" sz="2800" b="true">
              <a:latin typeface="默认字体"/>
              <a:ea typeface="默认字体"/>
              <a:cs typeface="+mn-cs"/>
            </a:endParaRPr>
          </a:p>
        </p:txBody>
      </p:sp>
    </p:spTree>
  </p:cSld>
  <p:clrMapOvr>
    <a:masterClrMapping/>
  </p:clrMapOvr>
  <p:timing>
    <p:tnLst>
      <p:par>
        <p:cTn dur="indefinite" restart="never" nodeType="tmRoot">
          <p:childTnLst>
            <p:seq concurrent="true" nextAc="seek">
              <p:cTn dur="indefinite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3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3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4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"/>
                                        </p:tgtEl>
                                      </p:cBhvr>
                                    </p:animEffect>
                                    <p:anim to="0" calcmode="lin" valueType="num">
                                      <p:cBhvr>
                                        <p:cTn id="4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0" calcmode="lin" valueType="num">
                                      <p:cBhvr>
                                        <p:cTn id="50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+0.0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"/>
                                        </p:tgtEl>
                                      </p:cBhvr>
                                      <p:by x="100000" y="100000"/>
                                      <p:from x="110000" y="11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0" calcmode="lin" valueType="num">
                                      <p:cBhvr>
                                        <p:cTn id="55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+0.0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"/>
                                        </p:tgtEl>
                                      </p:cBhvr>
                                      <p:by x="100000" y="100000"/>
                                      <p:from x="110000" y="11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0" calcmode="lin" valueType="num">
                                      <p:cBhvr>
                                        <p:cTn id="60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+0.0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500" de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"/>
                                        </p:tgtEl>
                                      </p:cBhvr>
                                      <p:by x="100000" y="100000"/>
                                      <p:from x="110000" y="11000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/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>
  <p:cSld>
    <p:spTree>
      <p:nvGrpSpPr>
        <p:cNvPr id="60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" name="标题 8"/>
          <p:cNvSpPr txBox="true"/>
          <p:nvPr/>
        </p:nvSpPr>
        <p:spPr>
          <a:xfrm>
            <a:off x="2133105" y="1765815"/>
            <a:ext cx="1443629" cy="77262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false" eaLnBrk="true" latinLnBrk="false" hangingPunct="true">
              <a:lnSpc>
                <a:spcPct val="90000"/>
              </a:lnSpc>
              <a:spcBef>
                <a:spcPct val="1"/>
              </a:spcBef>
              <a:buNone/>
              <a:defRPr lang="zh-CN" altLang="en-US" sz="2800" b="tru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altLang="zh-CN" sz="5400" dirty="false">
                <a:solidFill>
                  <a:schemeClr val="accent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02.</a:t>
            </a:r>
            <a:endParaRPr lang="en-GB" sz="6600" spc="300" dirty="false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603" name="标题 8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2133105" y="2661556"/>
            <a:ext cx="9435008" cy="991376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 defTabSz="914400" rtl="false" eaLnBrk="true" latinLnBrk="false" hangingPunct="true">
              <a:lnSpc>
                <a:spcPct val="90000"/>
              </a:lnSpc>
              <a:spcBef>
                <a:spcPct val="1"/>
              </a:spcBef>
              <a:buNone/>
              <a:defRPr lang="zh-CN" altLang="en-US" sz="6000" b="tru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l">
              <a:lnSpc>
                <a:spcPct val="100000"/>
              </a:lnSpc>
              <a:buNone/>
            </a:pPr>
            <a:r>
              <a:rPr lang="zh-CN" sz="5400" spc="300">
                <a:latin typeface="Microsoft YaHei"/>
                <a:ea typeface="Microsoft YaHei"/>
                <a:cs typeface="+mj-cs"/>
              </a:rPr>
              <a:t>核心玩法与收益机制</a:t>
            </a:r>
            <a:endParaRPr/>
          </a:p>
        </p:txBody>
      </p:sp>
      <p:sp>
        <p:nvSpPr>
          <p:cNvPr id="604" name="iṡliďé"/>
          <p:cNvSpPr/>
          <p:nvPr/>
        </p:nvSpPr>
        <p:spPr>
          <a:xfrm>
            <a:off x="10955135" y="641708"/>
            <a:ext cx="612978" cy="579536"/>
          </a:xfrm>
          <a:prstGeom prst="rect">
            <a:avLst/>
          </a:prstGeom>
          <a:gradFill flip="none" rotWithShape="true">
            <a:gsLst>
              <a:gs pos="0">
                <a:schemeClr val="accent1"/>
              </a:gs>
              <a:gs pos="61000">
                <a:schemeClr val="accent2">
                  <a:alpha val="40000"/>
                </a:schemeClr>
              </a:gs>
            </a:gsLst>
            <a:lin ang="2700000" scaled="true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lvl="0"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605" name="组合 13"/>
          <p:cNvGrpSpPr/>
          <p:nvPr/>
        </p:nvGrpSpPr>
        <p:grpSpPr>
          <a:xfrm>
            <a:off x="5561956" y="6125703"/>
            <a:ext cx="1105410" cy="45719"/>
            <a:chOff x="2000373" y="6117473"/>
            <a:chExt cx="1195538" cy="57600"/>
          </a:xfrm>
        </p:grpSpPr>
        <p:sp>
          <p:nvSpPr>
            <p:cNvPr id="606" name="ï$ľiḓè"/>
            <p:cNvSpPr/>
            <p:nvPr/>
          </p:nvSpPr>
          <p:spPr>
            <a:xfrm>
              <a:off x="2000373" y="6117473"/>
              <a:ext cx="324000" cy="57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  <p:sp>
          <p:nvSpPr>
            <p:cNvPr id="607" name="iśḻîḑê"/>
            <p:cNvSpPr/>
            <p:nvPr/>
          </p:nvSpPr>
          <p:spPr>
            <a:xfrm>
              <a:off x="2436142" y="6117473"/>
              <a:ext cx="324000" cy="576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  <p:sp>
          <p:nvSpPr>
            <p:cNvPr id="608" name="iṥḻiḓé"/>
            <p:cNvSpPr/>
            <p:nvPr/>
          </p:nvSpPr>
          <p:spPr>
            <a:xfrm>
              <a:off x="2871911" y="6117473"/>
              <a:ext cx="324000" cy="57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false" anchor="ctr"/>
            <a:lstStyle/>
            <a:p>
              <a:pPr algn="ctr"/>
              <a:endParaRPr lang="zh-CN" altLang="en-US" dirty="false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>
  <p:cSld>
    <p:spTree>
      <p:nvGrpSpPr>
        <p:cNvPr id="60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"/>
          <p:cNvSpPr/>
          <p:nvPr/>
        </p:nvSpPr>
        <p:spPr>
          <a:xfrm rot="21240000" flipH="false" flipV="false">
            <a:off x="373989" y="1864774"/>
            <a:ext cx="10015297" cy="3133390"/>
          </a:xfrm>
          <a:custGeom>
            <a:avLst/>
            <a:gdLst>
              <a:gd name="connsiteX0" fmla="*/ 0 w 8317523"/>
              <a:gd name="connsiteY0" fmla="*/ 1248508 h 3592276"/>
              <a:gd name="connsiteX1" fmla="*/ 2250831 w 8317523"/>
              <a:gd name="connsiteY1" fmla="*/ 3569677 h 3592276"/>
              <a:gd name="connsiteX2" fmla="*/ 8317523 w 8317523"/>
              <a:gd name="connsiteY2" fmla="*/ 0 h 3592276"/>
              <a:gd name="connsiteX3" fmla="*/ 8317523 w 8317523"/>
              <a:gd name="connsiteY3" fmla="*/ 0 h 3592276"/>
              <a:gd name="connsiteX0-1" fmla="*/ 0 w 9583615"/>
              <a:gd name="connsiteY0-2" fmla="*/ 316523 h 3570679"/>
              <a:gd name="connsiteX1-3" fmla="*/ 3516923 w 9583615"/>
              <a:gd name="connsiteY1-4" fmla="*/ 3569677 h 3570679"/>
              <a:gd name="connsiteX2-5" fmla="*/ 9583615 w 9583615"/>
              <a:gd name="connsiteY2-6" fmla="*/ 0 h 3570679"/>
              <a:gd name="connsiteX3-7" fmla="*/ 9583615 w 9583615"/>
              <a:gd name="connsiteY3-8" fmla="*/ 0 h 3570679"/>
              <a:gd name="connsiteX0-9" fmla="*/ 0 w 9583615"/>
              <a:gd name="connsiteY0-10" fmla="*/ 316523 h 2393799"/>
              <a:gd name="connsiteX1-11" fmla="*/ 4536831 w 9583615"/>
              <a:gd name="connsiteY1-12" fmla="*/ 2391508 h 2393799"/>
              <a:gd name="connsiteX2-13" fmla="*/ 9583615 w 9583615"/>
              <a:gd name="connsiteY2-14" fmla="*/ 0 h 2393799"/>
              <a:gd name="connsiteX3-15" fmla="*/ 9583615 w 9583615"/>
              <a:gd name="connsiteY3-16" fmla="*/ 0 h 2393799"/>
              <a:gd name="connsiteX0-17" fmla="*/ 0 w 9530862"/>
              <a:gd name="connsiteY0-18" fmla="*/ 0 h 2815295"/>
              <a:gd name="connsiteX1-19" fmla="*/ 4484078 w 9530862"/>
              <a:gd name="connsiteY1-20" fmla="*/ 2813539 h 2815295"/>
              <a:gd name="connsiteX2-21" fmla="*/ 9530862 w 9530862"/>
              <a:gd name="connsiteY2-22" fmla="*/ 422031 h 2815295"/>
              <a:gd name="connsiteX3-23" fmla="*/ 9530862 w 9530862"/>
              <a:gd name="connsiteY3-24" fmla="*/ 422031 h 2815295"/>
              <a:gd name="connsiteX0-25" fmla="*/ 0 w 9601201"/>
              <a:gd name="connsiteY0-26" fmla="*/ 0 h 2850760"/>
              <a:gd name="connsiteX1-27" fmla="*/ 4554417 w 9601201"/>
              <a:gd name="connsiteY1-28" fmla="*/ 2848709 h 2850760"/>
              <a:gd name="connsiteX2-29" fmla="*/ 9601201 w 9601201"/>
              <a:gd name="connsiteY2-30" fmla="*/ 457201 h 2850760"/>
              <a:gd name="connsiteX3-31" fmla="*/ 9601201 w 9601201"/>
              <a:gd name="connsiteY3-32" fmla="*/ 457201 h 2850760"/>
              <a:gd name="connsiteX0-33" fmla="*/ 0 w 9566032"/>
              <a:gd name="connsiteY0-34" fmla="*/ 0 h 2992830"/>
              <a:gd name="connsiteX1-35" fmla="*/ 4519248 w 9566032"/>
              <a:gd name="connsiteY1-36" fmla="*/ 2989386 h 2992830"/>
              <a:gd name="connsiteX2-37" fmla="*/ 9566032 w 9566032"/>
              <a:gd name="connsiteY2-38" fmla="*/ 597878 h 2992830"/>
              <a:gd name="connsiteX3-39" fmla="*/ 9566032 w 9566032"/>
              <a:gd name="connsiteY3-40" fmla="*/ 597878 h 299283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9566032" h="2992830">
                <a:moveTo>
                  <a:pt x="0" y="0"/>
                </a:moveTo>
                <a:cubicBezTo>
                  <a:pt x="432288" y="1264627"/>
                  <a:pt x="2924909" y="2889740"/>
                  <a:pt x="4519248" y="2989386"/>
                </a:cubicBezTo>
                <a:cubicBezTo>
                  <a:pt x="6113587" y="3089032"/>
                  <a:pt x="8724901" y="996463"/>
                  <a:pt x="9566032" y="597878"/>
                </a:cubicBezTo>
                <a:lnTo>
                  <a:pt x="9566032" y="597878"/>
                </a:lnTo>
              </a:path>
            </a:pathLst>
          </a:custGeom>
          <a:noFill/>
          <a:ln w="19050" cap="flat" cmpd="sng" algn="ctr">
            <a:solidFill>
              <a:sysClr val="window" lastClr="FFFFFF">
                <a:lumMod val="75000"/>
              </a:sysClr>
            </a:solidFill>
            <a:prstDash val="dash"/>
            <a:miter lim="800000"/>
          </a:ln>
          <a:effectLst/>
        </p:spPr>
        <p:txBody>
          <a:bodyPr rtlCol="false" anchor="ctr"/>
          <a:lstStyle/>
          <a:p>
            <a:pPr algn="ctr">
              <a:defRPr sz="1800">
                <a:solidFill>
                  <a:schemeClr val="tx1">
                    <a:alpha val="100000"/>
                  </a:schemeClr>
                </a:solidFill>
                <a:latin typeface="等线"/>
                <a:ea typeface="等线"/>
                <a:cs typeface="+mn-cs"/>
              </a:defRPr>
            </a:pPr>
            <a:endParaRPr lang="en-US" sz="1200">
              <a:solidFill>
                <a:srgbClr val="404040">
                  <a:alpha val="100000"/>
                </a:srgbClr>
              </a:solidFill>
              <a:latin typeface="默认字体"/>
              <a:ea typeface="默认字体"/>
              <a:cs typeface="思源黑体 CN Regular"/>
              <a:sym typeface="思源宋体 CN"/>
            </a:endParaRPr>
          </a:p>
        </p:txBody>
      </p:sp>
      <p:grpSp>
        <p:nvGrpSpPr>
          <p:cNvPr id="611" name="Group 1271"/>
          <p:cNvGrpSpPr>
            <a:grpSpLocks noChangeAspect="true"/>
          </p:cNvGrpSpPr>
          <p:nvPr/>
        </p:nvGrpSpPr>
        <p:grpSpPr>
          <a:xfrm rot="0" flipH="false" flipV="false">
            <a:off x="10555845" y="1196669"/>
            <a:ext cx="802663" cy="801853"/>
            <a:chOff x="5516" y="3626"/>
            <a:chExt cx="1981" cy="1979"/>
          </a:xfrm>
          <a:solidFill>
            <a:srgbClr val="62B0C2"/>
          </a:solidFill>
        </p:grpSpPr>
        <p:sp>
          <p:nvSpPr>
            <p:cNvPr id="612" name=""/>
            <p:cNvSpPr/>
            <p:nvPr/>
          </p:nvSpPr>
          <p:spPr bwMode="auto">
            <a:xfrm>
              <a:off x="5524" y="4270"/>
              <a:ext cx="491" cy="498"/>
            </a:xfrm>
            <a:custGeom>
              <a:avLst/>
              <a:gdLst>
                <a:gd name="T0" fmla="*/ 980 w 980"/>
                <a:gd name="T1" fmla="*/ 0 h 996"/>
                <a:gd name="T2" fmla="*/ 952 w 980"/>
                <a:gd name="T3" fmla="*/ 46 h 996"/>
                <a:gd name="T4" fmla="*/ 921 w 980"/>
                <a:gd name="T5" fmla="*/ 94 h 996"/>
                <a:gd name="T6" fmla="*/ 890 w 980"/>
                <a:gd name="T7" fmla="*/ 145 h 996"/>
                <a:gd name="T8" fmla="*/ 856 w 980"/>
                <a:gd name="T9" fmla="*/ 198 h 996"/>
                <a:gd name="T10" fmla="*/ 819 w 980"/>
                <a:gd name="T11" fmla="*/ 255 h 996"/>
                <a:gd name="T12" fmla="*/ 781 w 980"/>
                <a:gd name="T13" fmla="*/ 314 h 996"/>
                <a:gd name="T14" fmla="*/ 740 w 980"/>
                <a:gd name="T15" fmla="*/ 376 h 996"/>
                <a:gd name="T16" fmla="*/ 696 w 980"/>
                <a:gd name="T17" fmla="*/ 444 h 996"/>
                <a:gd name="T18" fmla="*/ 649 w 980"/>
                <a:gd name="T19" fmla="*/ 514 h 996"/>
                <a:gd name="T20" fmla="*/ 599 w 980"/>
                <a:gd name="T21" fmla="*/ 588 h 996"/>
                <a:gd name="T22" fmla="*/ 546 w 980"/>
                <a:gd name="T23" fmla="*/ 665 h 996"/>
                <a:gd name="T24" fmla="*/ 491 w 980"/>
                <a:gd name="T25" fmla="*/ 748 h 996"/>
                <a:gd name="T26" fmla="*/ 431 w 980"/>
                <a:gd name="T27" fmla="*/ 834 h 996"/>
                <a:gd name="T28" fmla="*/ 369 w 980"/>
                <a:gd name="T29" fmla="*/ 926 h 996"/>
                <a:gd name="T30" fmla="*/ 347 w 980"/>
                <a:gd name="T31" fmla="*/ 960 h 996"/>
                <a:gd name="T32" fmla="*/ 331 w 980"/>
                <a:gd name="T33" fmla="*/ 996 h 996"/>
                <a:gd name="T34" fmla="*/ 0 w 980"/>
                <a:gd name="T35" fmla="*/ 666 h 996"/>
                <a:gd name="T36" fmla="*/ 2 w 980"/>
                <a:gd name="T37" fmla="*/ 664 h 996"/>
                <a:gd name="T38" fmla="*/ 8 w 980"/>
                <a:gd name="T39" fmla="*/ 657 h 996"/>
                <a:gd name="T40" fmla="*/ 18 w 980"/>
                <a:gd name="T41" fmla="*/ 645 h 996"/>
                <a:gd name="T42" fmla="*/ 30 w 980"/>
                <a:gd name="T43" fmla="*/ 629 h 996"/>
                <a:gd name="T44" fmla="*/ 47 w 980"/>
                <a:gd name="T45" fmla="*/ 609 h 996"/>
                <a:gd name="T46" fmla="*/ 66 w 980"/>
                <a:gd name="T47" fmla="*/ 588 h 996"/>
                <a:gd name="T48" fmla="*/ 89 w 980"/>
                <a:gd name="T49" fmla="*/ 561 h 996"/>
                <a:gd name="T50" fmla="*/ 115 w 980"/>
                <a:gd name="T51" fmla="*/ 533 h 996"/>
                <a:gd name="T52" fmla="*/ 144 w 980"/>
                <a:gd name="T53" fmla="*/ 503 h 996"/>
                <a:gd name="T54" fmla="*/ 174 w 980"/>
                <a:gd name="T55" fmla="*/ 471 h 996"/>
                <a:gd name="T56" fmla="*/ 208 w 980"/>
                <a:gd name="T57" fmla="*/ 438 h 996"/>
                <a:gd name="T58" fmla="*/ 244 w 980"/>
                <a:gd name="T59" fmla="*/ 403 h 996"/>
                <a:gd name="T60" fmla="*/ 283 w 980"/>
                <a:gd name="T61" fmla="*/ 368 h 996"/>
                <a:gd name="T62" fmla="*/ 324 w 980"/>
                <a:gd name="T63" fmla="*/ 332 h 996"/>
                <a:gd name="T64" fmla="*/ 366 w 980"/>
                <a:gd name="T65" fmla="*/ 296 h 996"/>
                <a:gd name="T66" fmla="*/ 410 w 980"/>
                <a:gd name="T67" fmla="*/ 261 h 996"/>
                <a:gd name="T68" fmla="*/ 457 w 980"/>
                <a:gd name="T69" fmla="*/ 226 h 996"/>
                <a:gd name="T70" fmla="*/ 504 w 980"/>
                <a:gd name="T71" fmla="*/ 192 h 996"/>
                <a:gd name="T72" fmla="*/ 554 w 980"/>
                <a:gd name="T73" fmla="*/ 160 h 996"/>
                <a:gd name="T74" fmla="*/ 603 w 980"/>
                <a:gd name="T75" fmla="*/ 130 h 996"/>
                <a:gd name="T76" fmla="*/ 655 w 980"/>
                <a:gd name="T77" fmla="*/ 102 h 996"/>
                <a:gd name="T78" fmla="*/ 707 w 980"/>
                <a:gd name="T79" fmla="*/ 76 h 996"/>
                <a:gd name="T80" fmla="*/ 761 w 980"/>
                <a:gd name="T81" fmla="*/ 54 h 996"/>
                <a:gd name="T82" fmla="*/ 815 w 980"/>
                <a:gd name="T83" fmla="*/ 35 h 996"/>
                <a:gd name="T84" fmla="*/ 870 w 980"/>
                <a:gd name="T85" fmla="*/ 19 h 996"/>
                <a:gd name="T86" fmla="*/ 925 w 980"/>
                <a:gd name="T87" fmla="*/ 7 h 996"/>
                <a:gd name="T88" fmla="*/ 980 w 980"/>
                <a:gd name="T89" fmla="*/ 0 h 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980" h="996">
                  <a:moveTo>
                    <a:pt x="980" y="0"/>
                  </a:moveTo>
                  <a:lnTo>
                    <a:pt x="952" y="46"/>
                  </a:lnTo>
                  <a:lnTo>
                    <a:pt x="921" y="94"/>
                  </a:lnTo>
                  <a:lnTo>
                    <a:pt x="890" y="145"/>
                  </a:lnTo>
                  <a:lnTo>
                    <a:pt x="856" y="198"/>
                  </a:lnTo>
                  <a:lnTo>
                    <a:pt x="819" y="255"/>
                  </a:lnTo>
                  <a:lnTo>
                    <a:pt x="781" y="314"/>
                  </a:lnTo>
                  <a:lnTo>
                    <a:pt x="740" y="376"/>
                  </a:lnTo>
                  <a:lnTo>
                    <a:pt x="696" y="444"/>
                  </a:lnTo>
                  <a:lnTo>
                    <a:pt x="649" y="514"/>
                  </a:lnTo>
                  <a:lnTo>
                    <a:pt x="599" y="588"/>
                  </a:lnTo>
                  <a:lnTo>
                    <a:pt x="546" y="665"/>
                  </a:lnTo>
                  <a:lnTo>
                    <a:pt x="491" y="748"/>
                  </a:lnTo>
                  <a:lnTo>
                    <a:pt x="431" y="834"/>
                  </a:lnTo>
                  <a:lnTo>
                    <a:pt x="369" y="926"/>
                  </a:lnTo>
                  <a:lnTo>
                    <a:pt x="347" y="960"/>
                  </a:lnTo>
                  <a:lnTo>
                    <a:pt x="331" y="996"/>
                  </a:lnTo>
                  <a:lnTo>
                    <a:pt x="0" y="666"/>
                  </a:lnTo>
                  <a:lnTo>
                    <a:pt x="2" y="664"/>
                  </a:lnTo>
                  <a:lnTo>
                    <a:pt x="8" y="657"/>
                  </a:lnTo>
                  <a:lnTo>
                    <a:pt x="18" y="645"/>
                  </a:lnTo>
                  <a:lnTo>
                    <a:pt x="30" y="629"/>
                  </a:lnTo>
                  <a:lnTo>
                    <a:pt x="47" y="609"/>
                  </a:lnTo>
                  <a:lnTo>
                    <a:pt x="66" y="588"/>
                  </a:lnTo>
                  <a:lnTo>
                    <a:pt x="89" y="561"/>
                  </a:lnTo>
                  <a:lnTo>
                    <a:pt x="115" y="533"/>
                  </a:lnTo>
                  <a:lnTo>
                    <a:pt x="144" y="503"/>
                  </a:lnTo>
                  <a:lnTo>
                    <a:pt x="174" y="471"/>
                  </a:lnTo>
                  <a:lnTo>
                    <a:pt x="208" y="438"/>
                  </a:lnTo>
                  <a:lnTo>
                    <a:pt x="244" y="403"/>
                  </a:lnTo>
                  <a:lnTo>
                    <a:pt x="283" y="368"/>
                  </a:lnTo>
                  <a:lnTo>
                    <a:pt x="324" y="332"/>
                  </a:lnTo>
                  <a:lnTo>
                    <a:pt x="366" y="296"/>
                  </a:lnTo>
                  <a:lnTo>
                    <a:pt x="410" y="261"/>
                  </a:lnTo>
                  <a:lnTo>
                    <a:pt x="457" y="226"/>
                  </a:lnTo>
                  <a:lnTo>
                    <a:pt x="504" y="192"/>
                  </a:lnTo>
                  <a:lnTo>
                    <a:pt x="554" y="160"/>
                  </a:lnTo>
                  <a:lnTo>
                    <a:pt x="603" y="130"/>
                  </a:lnTo>
                  <a:lnTo>
                    <a:pt x="655" y="102"/>
                  </a:lnTo>
                  <a:lnTo>
                    <a:pt x="707" y="76"/>
                  </a:lnTo>
                  <a:lnTo>
                    <a:pt x="761" y="54"/>
                  </a:lnTo>
                  <a:lnTo>
                    <a:pt x="815" y="35"/>
                  </a:lnTo>
                  <a:lnTo>
                    <a:pt x="870" y="19"/>
                  </a:lnTo>
                  <a:lnTo>
                    <a:pt x="925" y="7"/>
                  </a:lnTo>
                  <a:lnTo>
                    <a:pt x="980" y="0"/>
                  </a:lnTo>
                  <a:close/>
                </a:path>
              </a:pathLst>
            </a:custGeom>
            <a:gradFill flip="none" rotWithShape="true">
              <a:gsLst>
                <a:gs pos="0">
                  <a:schemeClr val="accent1">
                    <a:alpha val="100000"/>
                  </a:schemeClr>
                </a:gs>
                <a:gs pos="100000">
                  <a:schemeClr val="accent1">
                    <a:alpha val="100000"/>
                  </a:schemeClr>
                </a:gs>
              </a:gsLst>
              <a:lin ang="5400000" scaled="true"/>
              <a:tileRect l="0" t="0" r="0" b="0"/>
            </a:gra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false" compatLnSpc="true"/>
            <a:lstStyle/>
            <a:p>
              <a:pPr>
                <a:defRPr sz="1800">
                  <a:solidFill>
                    <a:schemeClr val="tx1">
                      <a:alpha val="100000"/>
                    </a:schemeClr>
                  </a:solidFill>
                  <a:latin typeface="等线"/>
                  <a:ea typeface="等线"/>
                  <a:cs typeface="+mn-cs"/>
                </a:defRPr>
              </a:pPr>
              <a:endParaRPr lang="en-US" sz="1200">
                <a:solidFill>
                  <a:srgbClr val="404040">
                    <a:alpha val="100000"/>
                  </a:srgbClr>
                </a:solidFill>
                <a:latin typeface="默认字体"/>
                <a:ea typeface="默认字体"/>
                <a:cs typeface="思源黑体 CN Regular"/>
                <a:sym typeface="思源宋体 CN"/>
              </a:endParaRPr>
            </a:p>
          </p:txBody>
        </p:sp>
        <p:sp>
          <p:nvSpPr>
            <p:cNvPr id="613" name=""/>
            <p:cNvSpPr/>
            <p:nvPr/>
          </p:nvSpPr>
          <p:spPr bwMode="auto">
            <a:xfrm>
              <a:off x="6354" y="5106"/>
              <a:ext cx="498" cy="489"/>
            </a:xfrm>
            <a:custGeom>
              <a:avLst/>
              <a:gdLst>
                <a:gd name="T0" fmla="*/ 998 w 998"/>
                <a:gd name="T1" fmla="*/ 0 h 979"/>
                <a:gd name="T2" fmla="*/ 990 w 998"/>
                <a:gd name="T3" fmla="*/ 55 h 979"/>
                <a:gd name="T4" fmla="*/ 978 w 998"/>
                <a:gd name="T5" fmla="*/ 111 h 979"/>
                <a:gd name="T6" fmla="*/ 963 w 998"/>
                <a:gd name="T7" fmla="*/ 165 h 979"/>
                <a:gd name="T8" fmla="*/ 943 w 998"/>
                <a:gd name="T9" fmla="*/ 220 h 979"/>
                <a:gd name="T10" fmla="*/ 920 w 998"/>
                <a:gd name="T11" fmla="*/ 273 h 979"/>
                <a:gd name="T12" fmla="*/ 895 w 998"/>
                <a:gd name="T13" fmla="*/ 326 h 979"/>
                <a:gd name="T14" fmla="*/ 867 w 998"/>
                <a:gd name="T15" fmla="*/ 377 h 979"/>
                <a:gd name="T16" fmla="*/ 837 w 998"/>
                <a:gd name="T17" fmla="*/ 427 h 979"/>
                <a:gd name="T18" fmla="*/ 804 w 998"/>
                <a:gd name="T19" fmla="*/ 477 h 979"/>
                <a:gd name="T20" fmla="*/ 770 w 998"/>
                <a:gd name="T21" fmla="*/ 524 h 979"/>
                <a:gd name="T22" fmla="*/ 736 w 998"/>
                <a:gd name="T23" fmla="*/ 570 h 979"/>
                <a:gd name="T24" fmla="*/ 700 w 998"/>
                <a:gd name="T25" fmla="*/ 614 h 979"/>
                <a:gd name="T26" fmla="*/ 665 w 998"/>
                <a:gd name="T27" fmla="*/ 657 h 979"/>
                <a:gd name="T28" fmla="*/ 629 w 998"/>
                <a:gd name="T29" fmla="*/ 698 h 979"/>
                <a:gd name="T30" fmla="*/ 594 w 998"/>
                <a:gd name="T31" fmla="*/ 736 h 979"/>
                <a:gd name="T32" fmla="*/ 559 w 998"/>
                <a:gd name="T33" fmla="*/ 771 h 979"/>
                <a:gd name="T34" fmla="*/ 525 w 998"/>
                <a:gd name="T35" fmla="*/ 805 h 979"/>
                <a:gd name="T36" fmla="*/ 494 w 998"/>
                <a:gd name="T37" fmla="*/ 837 h 979"/>
                <a:gd name="T38" fmla="*/ 463 w 998"/>
                <a:gd name="T39" fmla="*/ 866 h 979"/>
                <a:gd name="T40" fmla="*/ 434 w 998"/>
                <a:gd name="T41" fmla="*/ 891 h 979"/>
                <a:gd name="T42" fmla="*/ 409 w 998"/>
                <a:gd name="T43" fmla="*/ 914 h 979"/>
                <a:gd name="T44" fmla="*/ 386 w 998"/>
                <a:gd name="T45" fmla="*/ 933 h 979"/>
                <a:gd name="T46" fmla="*/ 367 w 998"/>
                <a:gd name="T47" fmla="*/ 949 h 979"/>
                <a:gd name="T48" fmla="*/ 351 w 998"/>
                <a:gd name="T49" fmla="*/ 962 h 979"/>
                <a:gd name="T50" fmla="*/ 340 w 998"/>
                <a:gd name="T51" fmla="*/ 972 h 979"/>
                <a:gd name="T52" fmla="*/ 333 w 998"/>
                <a:gd name="T53" fmla="*/ 978 h 979"/>
                <a:gd name="T54" fmla="*/ 330 w 998"/>
                <a:gd name="T55" fmla="*/ 979 h 979"/>
                <a:gd name="T56" fmla="*/ 0 w 998"/>
                <a:gd name="T57" fmla="*/ 649 h 979"/>
                <a:gd name="T58" fmla="*/ 35 w 998"/>
                <a:gd name="T59" fmla="*/ 633 h 979"/>
                <a:gd name="T60" fmla="*/ 70 w 998"/>
                <a:gd name="T61" fmla="*/ 612 h 979"/>
                <a:gd name="T62" fmla="*/ 161 w 998"/>
                <a:gd name="T63" fmla="*/ 549 h 979"/>
                <a:gd name="T64" fmla="*/ 248 w 998"/>
                <a:gd name="T65" fmla="*/ 490 h 979"/>
                <a:gd name="T66" fmla="*/ 330 w 998"/>
                <a:gd name="T67" fmla="*/ 433 h 979"/>
                <a:gd name="T68" fmla="*/ 409 w 998"/>
                <a:gd name="T69" fmla="*/ 381 h 979"/>
                <a:gd name="T70" fmla="*/ 483 w 998"/>
                <a:gd name="T71" fmla="*/ 332 h 979"/>
                <a:gd name="T72" fmla="*/ 553 w 998"/>
                <a:gd name="T73" fmla="*/ 285 h 979"/>
                <a:gd name="T74" fmla="*/ 619 w 998"/>
                <a:gd name="T75" fmla="*/ 241 h 979"/>
                <a:gd name="T76" fmla="*/ 682 w 998"/>
                <a:gd name="T77" fmla="*/ 200 h 979"/>
                <a:gd name="T78" fmla="*/ 743 w 998"/>
                <a:gd name="T79" fmla="*/ 162 h 979"/>
                <a:gd name="T80" fmla="*/ 799 w 998"/>
                <a:gd name="T81" fmla="*/ 125 h 979"/>
                <a:gd name="T82" fmla="*/ 853 w 998"/>
                <a:gd name="T83" fmla="*/ 92 h 979"/>
                <a:gd name="T84" fmla="*/ 903 w 998"/>
                <a:gd name="T85" fmla="*/ 59 h 979"/>
                <a:gd name="T86" fmla="*/ 952 w 998"/>
                <a:gd name="T87" fmla="*/ 29 h 979"/>
                <a:gd name="T88" fmla="*/ 998 w 998"/>
                <a:gd name="T89" fmla="*/ 0 h 9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998" h="979">
                  <a:moveTo>
                    <a:pt x="998" y="0"/>
                  </a:moveTo>
                  <a:lnTo>
                    <a:pt x="990" y="55"/>
                  </a:lnTo>
                  <a:lnTo>
                    <a:pt x="978" y="111"/>
                  </a:lnTo>
                  <a:lnTo>
                    <a:pt x="963" y="165"/>
                  </a:lnTo>
                  <a:lnTo>
                    <a:pt x="943" y="220"/>
                  </a:lnTo>
                  <a:lnTo>
                    <a:pt x="920" y="273"/>
                  </a:lnTo>
                  <a:lnTo>
                    <a:pt x="895" y="326"/>
                  </a:lnTo>
                  <a:lnTo>
                    <a:pt x="867" y="377"/>
                  </a:lnTo>
                  <a:lnTo>
                    <a:pt x="837" y="427"/>
                  </a:lnTo>
                  <a:lnTo>
                    <a:pt x="804" y="477"/>
                  </a:lnTo>
                  <a:lnTo>
                    <a:pt x="770" y="524"/>
                  </a:lnTo>
                  <a:lnTo>
                    <a:pt x="736" y="570"/>
                  </a:lnTo>
                  <a:lnTo>
                    <a:pt x="700" y="614"/>
                  </a:lnTo>
                  <a:lnTo>
                    <a:pt x="665" y="657"/>
                  </a:lnTo>
                  <a:lnTo>
                    <a:pt x="629" y="698"/>
                  </a:lnTo>
                  <a:lnTo>
                    <a:pt x="594" y="736"/>
                  </a:lnTo>
                  <a:lnTo>
                    <a:pt x="559" y="771"/>
                  </a:lnTo>
                  <a:lnTo>
                    <a:pt x="525" y="805"/>
                  </a:lnTo>
                  <a:lnTo>
                    <a:pt x="494" y="837"/>
                  </a:lnTo>
                  <a:lnTo>
                    <a:pt x="463" y="866"/>
                  </a:lnTo>
                  <a:lnTo>
                    <a:pt x="434" y="891"/>
                  </a:lnTo>
                  <a:lnTo>
                    <a:pt x="409" y="914"/>
                  </a:lnTo>
                  <a:lnTo>
                    <a:pt x="386" y="933"/>
                  </a:lnTo>
                  <a:lnTo>
                    <a:pt x="367" y="949"/>
                  </a:lnTo>
                  <a:lnTo>
                    <a:pt x="351" y="962"/>
                  </a:lnTo>
                  <a:lnTo>
                    <a:pt x="340" y="972"/>
                  </a:lnTo>
                  <a:lnTo>
                    <a:pt x="333" y="978"/>
                  </a:lnTo>
                  <a:lnTo>
                    <a:pt x="330" y="979"/>
                  </a:lnTo>
                  <a:lnTo>
                    <a:pt x="0" y="649"/>
                  </a:lnTo>
                  <a:lnTo>
                    <a:pt x="35" y="633"/>
                  </a:lnTo>
                  <a:lnTo>
                    <a:pt x="70" y="612"/>
                  </a:lnTo>
                  <a:lnTo>
                    <a:pt x="161" y="549"/>
                  </a:lnTo>
                  <a:lnTo>
                    <a:pt x="248" y="490"/>
                  </a:lnTo>
                  <a:lnTo>
                    <a:pt x="330" y="433"/>
                  </a:lnTo>
                  <a:lnTo>
                    <a:pt x="409" y="381"/>
                  </a:lnTo>
                  <a:lnTo>
                    <a:pt x="483" y="332"/>
                  </a:lnTo>
                  <a:lnTo>
                    <a:pt x="553" y="285"/>
                  </a:lnTo>
                  <a:lnTo>
                    <a:pt x="619" y="241"/>
                  </a:lnTo>
                  <a:lnTo>
                    <a:pt x="682" y="200"/>
                  </a:lnTo>
                  <a:lnTo>
                    <a:pt x="743" y="162"/>
                  </a:lnTo>
                  <a:lnTo>
                    <a:pt x="799" y="125"/>
                  </a:lnTo>
                  <a:lnTo>
                    <a:pt x="853" y="92"/>
                  </a:lnTo>
                  <a:lnTo>
                    <a:pt x="903" y="59"/>
                  </a:lnTo>
                  <a:lnTo>
                    <a:pt x="952" y="29"/>
                  </a:lnTo>
                  <a:lnTo>
                    <a:pt x="998" y="0"/>
                  </a:lnTo>
                  <a:close/>
                </a:path>
              </a:pathLst>
            </a:custGeom>
            <a:gradFill flip="none" rotWithShape="true">
              <a:gsLst>
                <a:gs pos="0">
                  <a:schemeClr val="accent1">
                    <a:alpha val="100000"/>
                  </a:schemeClr>
                </a:gs>
                <a:gs pos="100000">
                  <a:schemeClr val="accent1">
                    <a:alpha val="100000"/>
                  </a:schemeClr>
                </a:gs>
              </a:gsLst>
              <a:lin ang="5400000" scaled="true"/>
              <a:tileRect l="0" t="0" r="0" b="0"/>
            </a:gra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false" compatLnSpc="true"/>
            <a:lstStyle/>
            <a:p>
              <a:pPr>
                <a:defRPr sz="1800">
                  <a:solidFill>
                    <a:schemeClr val="tx1">
                      <a:alpha val="100000"/>
                    </a:schemeClr>
                  </a:solidFill>
                  <a:latin typeface="等线"/>
                  <a:ea typeface="等线"/>
                  <a:cs typeface="+mn-cs"/>
                </a:defRPr>
              </a:pPr>
              <a:endParaRPr lang="en-US" sz="1200">
                <a:solidFill>
                  <a:srgbClr val="404040">
                    <a:alpha val="100000"/>
                  </a:srgbClr>
                </a:solidFill>
                <a:latin typeface="默认字体"/>
                <a:ea typeface="默认字体"/>
                <a:cs typeface="思源黑体 CN Regular"/>
                <a:sym typeface="思源宋体 CN"/>
              </a:endParaRPr>
            </a:p>
          </p:txBody>
        </p:sp>
        <p:sp>
          <p:nvSpPr>
            <p:cNvPr id="614" name=""/>
            <p:cNvSpPr/>
            <p:nvPr/>
          </p:nvSpPr>
          <p:spPr bwMode="auto">
            <a:xfrm>
              <a:off x="5516" y="4987"/>
              <a:ext cx="618" cy="618"/>
            </a:xfrm>
            <a:custGeom>
              <a:avLst/>
              <a:gdLst>
                <a:gd name="T0" fmla="*/ 496 w 1237"/>
                <a:gd name="T1" fmla="*/ 0 h 1235"/>
                <a:gd name="T2" fmla="*/ 532 w 1237"/>
                <a:gd name="T3" fmla="*/ 36 h 1235"/>
                <a:gd name="T4" fmla="*/ 502 w 1237"/>
                <a:gd name="T5" fmla="*/ 104 h 1235"/>
                <a:gd name="T6" fmla="*/ 474 w 1237"/>
                <a:gd name="T7" fmla="*/ 173 h 1235"/>
                <a:gd name="T8" fmla="*/ 447 w 1237"/>
                <a:gd name="T9" fmla="*/ 248 h 1235"/>
                <a:gd name="T10" fmla="*/ 423 w 1237"/>
                <a:gd name="T11" fmla="*/ 324 h 1235"/>
                <a:gd name="T12" fmla="*/ 403 w 1237"/>
                <a:gd name="T13" fmla="*/ 401 h 1235"/>
                <a:gd name="T14" fmla="*/ 375 w 1237"/>
                <a:gd name="T15" fmla="*/ 522 h 1235"/>
                <a:gd name="T16" fmla="*/ 353 w 1237"/>
                <a:gd name="T17" fmla="*/ 644 h 1235"/>
                <a:gd name="T18" fmla="*/ 335 w 1237"/>
                <a:gd name="T19" fmla="*/ 767 h 1235"/>
                <a:gd name="T20" fmla="*/ 323 w 1237"/>
                <a:gd name="T21" fmla="*/ 890 h 1235"/>
                <a:gd name="T22" fmla="*/ 320 w 1237"/>
                <a:gd name="T23" fmla="*/ 915 h 1235"/>
                <a:gd name="T24" fmla="*/ 423 w 1237"/>
                <a:gd name="T25" fmla="*/ 906 h 1235"/>
                <a:gd name="T26" fmla="*/ 526 w 1237"/>
                <a:gd name="T27" fmla="*/ 893 h 1235"/>
                <a:gd name="T28" fmla="*/ 647 w 1237"/>
                <a:gd name="T29" fmla="*/ 874 h 1235"/>
                <a:gd name="T30" fmla="*/ 766 w 1237"/>
                <a:gd name="T31" fmla="*/ 849 h 1235"/>
                <a:gd name="T32" fmla="*/ 885 w 1237"/>
                <a:gd name="T33" fmla="*/ 820 h 1235"/>
                <a:gd name="T34" fmla="*/ 1002 w 1237"/>
                <a:gd name="T35" fmla="*/ 784 h 1235"/>
                <a:gd name="T36" fmla="*/ 1060 w 1237"/>
                <a:gd name="T37" fmla="*/ 763 h 1235"/>
                <a:gd name="T38" fmla="*/ 1117 w 1237"/>
                <a:gd name="T39" fmla="*/ 740 h 1235"/>
                <a:gd name="T40" fmla="*/ 1173 w 1237"/>
                <a:gd name="T41" fmla="*/ 717 h 1235"/>
                <a:gd name="T42" fmla="*/ 1200 w 1237"/>
                <a:gd name="T43" fmla="*/ 704 h 1235"/>
                <a:gd name="T44" fmla="*/ 1237 w 1237"/>
                <a:gd name="T45" fmla="*/ 740 h 1235"/>
                <a:gd name="T46" fmla="*/ 1194 w 1237"/>
                <a:gd name="T47" fmla="*/ 797 h 1235"/>
                <a:gd name="T48" fmla="*/ 1147 w 1237"/>
                <a:gd name="T49" fmla="*/ 851 h 1235"/>
                <a:gd name="T50" fmla="*/ 1095 w 1237"/>
                <a:gd name="T51" fmla="*/ 901 h 1235"/>
                <a:gd name="T52" fmla="*/ 1041 w 1237"/>
                <a:gd name="T53" fmla="*/ 947 h 1235"/>
                <a:gd name="T54" fmla="*/ 983 w 1237"/>
                <a:gd name="T55" fmla="*/ 989 h 1235"/>
                <a:gd name="T56" fmla="*/ 922 w 1237"/>
                <a:gd name="T57" fmla="*/ 1027 h 1235"/>
                <a:gd name="T58" fmla="*/ 858 w 1237"/>
                <a:gd name="T59" fmla="*/ 1062 h 1235"/>
                <a:gd name="T60" fmla="*/ 794 w 1237"/>
                <a:gd name="T61" fmla="*/ 1094 h 1235"/>
                <a:gd name="T62" fmla="*/ 728 w 1237"/>
                <a:gd name="T63" fmla="*/ 1123 h 1235"/>
                <a:gd name="T64" fmla="*/ 661 w 1237"/>
                <a:gd name="T65" fmla="*/ 1147 h 1235"/>
                <a:gd name="T66" fmla="*/ 594 w 1237"/>
                <a:gd name="T67" fmla="*/ 1169 h 1235"/>
                <a:gd name="T68" fmla="*/ 491 w 1237"/>
                <a:gd name="T69" fmla="*/ 1196 h 1235"/>
                <a:gd name="T70" fmla="*/ 386 w 1237"/>
                <a:gd name="T71" fmla="*/ 1217 h 1235"/>
                <a:gd name="T72" fmla="*/ 280 w 1237"/>
                <a:gd name="T73" fmla="*/ 1229 h 1235"/>
                <a:gd name="T74" fmla="*/ 174 w 1237"/>
                <a:gd name="T75" fmla="*/ 1235 h 1235"/>
                <a:gd name="T76" fmla="*/ 151 w 1237"/>
                <a:gd name="T77" fmla="*/ 1235 h 1235"/>
                <a:gd name="T78" fmla="*/ 128 w 1237"/>
                <a:gd name="T79" fmla="*/ 1233 h 1235"/>
                <a:gd name="T80" fmla="*/ 106 w 1237"/>
                <a:gd name="T81" fmla="*/ 1228 h 1235"/>
                <a:gd name="T82" fmla="*/ 80 w 1237"/>
                <a:gd name="T83" fmla="*/ 1217 h 1235"/>
                <a:gd name="T84" fmla="*/ 57 w 1237"/>
                <a:gd name="T85" fmla="*/ 1201 h 1235"/>
                <a:gd name="T86" fmla="*/ 36 w 1237"/>
                <a:gd name="T87" fmla="*/ 1182 h 1235"/>
                <a:gd name="T88" fmla="*/ 21 w 1237"/>
                <a:gd name="T89" fmla="*/ 1159 h 1235"/>
                <a:gd name="T90" fmla="*/ 8 w 1237"/>
                <a:gd name="T91" fmla="*/ 1134 h 1235"/>
                <a:gd name="T92" fmla="*/ 1 w 1237"/>
                <a:gd name="T93" fmla="*/ 1106 h 1235"/>
                <a:gd name="T94" fmla="*/ 0 w 1237"/>
                <a:gd name="T95" fmla="*/ 1073 h 1235"/>
                <a:gd name="T96" fmla="*/ 0 w 1237"/>
                <a:gd name="T97" fmla="*/ 1041 h 1235"/>
                <a:gd name="T98" fmla="*/ 6 w 1237"/>
                <a:gd name="T99" fmla="*/ 947 h 1235"/>
                <a:gd name="T100" fmla="*/ 18 w 1237"/>
                <a:gd name="T101" fmla="*/ 855 h 1235"/>
                <a:gd name="T102" fmla="*/ 35 w 1237"/>
                <a:gd name="T103" fmla="*/ 762 h 1235"/>
                <a:gd name="T104" fmla="*/ 57 w 1237"/>
                <a:gd name="T105" fmla="*/ 671 h 1235"/>
                <a:gd name="T106" fmla="*/ 85 w 1237"/>
                <a:gd name="T107" fmla="*/ 582 h 1235"/>
                <a:gd name="T108" fmla="*/ 115 w 1237"/>
                <a:gd name="T109" fmla="*/ 501 h 1235"/>
                <a:gd name="T110" fmla="*/ 150 w 1237"/>
                <a:gd name="T111" fmla="*/ 421 h 1235"/>
                <a:gd name="T112" fmla="*/ 190 w 1237"/>
                <a:gd name="T113" fmla="*/ 345 h 1235"/>
                <a:gd name="T114" fmla="*/ 235 w 1237"/>
                <a:gd name="T115" fmla="*/ 270 h 1235"/>
                <a:gd name="T116" fmla="*/ 285 w 1237"/>
                <a:gd name="T117" fmla="*/ 200 h 1235"/>
                <a:gd name="T118" fmla="*/ 331 w 1237"/>
                <a:gd name="T119" fmla="*/ 144 h 1235"/>
                <a:gd name="T120" fmla="*/ 382 w 1237"/>
                <a:gd name="T121" fmla="*/ 92 h 1235"/>
                <a:gd name="T122" fmla="*/ 438 w 1237"/>
                <a:gd name="T123" fmla="*/ 44 h 1235"/>
                <a:gd name="T124" fmla="*/ 496 w 1237"/>
                <a:gd name="T125" fmla="*/ 0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37" h="1235">
                  <a:moveTo>
                    <a:pt x="496" y="0"/>
                  </a:moveTo>
                  <a:lnTo>
                    <a:pt x="532" y="36"/>
                  </a:lnTo>
                  <a:lnTo>
                    <a:pt x="502" y="104"/>
                  </a:lnTo>
                  <a:lnTo>
                    <a:pt x="474" y="173"/>
                  </a:lnTo>
                  <a:lnTo>
                    <a:pt x="447" y="248"/>
                  </a:lnTo>
                  <a:lnTo>
                    <a:pt x="423" y="324"/>
                  </a:lnTo>
                  <a:lnTo>
                    <a:pt x="403" y="401"/>
                  </a:lnTo>
                  <a:lnTo>
                    <a:pt x="375" y="522"/>
                  </a:lnTo>
                  <a:lnTo>
                    <a:pt x="353" y="644"/>
                  </a:lnTo>
                  <a:lnTo>
                    <a:pt x="335" y="767"/>
                  </a:lnTo>
                  <a:lnTo>
                    <a:pt x="323" y="890"/>
                  </a:lnTo>
                  <a:lnTo>
                    <a:pt x="320" y="915"/>
                  </a:lnTo>
                  <a:lnTo>
                    <a:pt x="423" y="906"/>
                  </a:lnTo>
                  <a:lnTo>
                    <a:pt x="526" y="893"/>
                  </a:lnTo>
                  <a:lnTo>
                    <a:pt x="647" y="874"/>
                  </a:lnTo>
                  <a:lnTo>
                    <a:pt x="766" y="849"/>
                  </a:lnTo>
                  <a:lnTo>
                    <a:pt x="885" y="820"/>
                  </a:lnTo>
                  <a:lnTo>
                    <a:pt x="1002" y="784"/>
                  </a:lnTo>
                  <a:lnTo>
                    <a:pt x="1060" y="763"/>
                  </a:lnTo>
                  <a:lnTo>
                    <a:pt x="1117" y="740"/>
                  </a:lnTo>
                  <a:lnTo>
                    <a:pt x="1173" y="717"/>
                  </a:lnTo>
                  <a:lnTo>
                    <a:pt x="1200" y="704"/>
                  </a:lnTo>
                  <a:lnTo>
                    <a:pt x="1237" y="740"/>
                  </a:lnTo>
                  <a:lnTo>
                    <a:pt x="1194" y="797"/>
                  </a:lnTo>
                  <a:lnTo>
                    <a:pt x="1147" y="851"/>
                  </a:lnTo>
                  <a:lnTo>
                    <a:pt x="1095" y="901"/>
                  </a:lnTo>
                  <a:lnTo>
                    <a:pt x="1041" y="947"/>
                  </a:lnTo>
                  <a:lnTo>
                    <a:pt x="983" y="989"/>
                  </a:lnTo>
                  <a:lnTo>
                    <a:pt x="922" y="1027"/>
                  </a:lnTo>
                  <a:lnTo>
                    <a:pt x="858" y="1062"/>
                  </a:lnTo>
                  <a:lnTo>
                    <a:pt x="794" y="1094"/>
                  </a:lnTo>
                  <a:lnTo>
                    <a:pt x="728" y="1123"/>
                  </a:lnTo>
                  <a:lnTo>
                    <a:pt x="661" y="1147"/>
                  </a:lnTo>
                  <a:lnTo>
                    <a:pt x="594" y="1169"/>
                  </a:lnTo>
                  <a:lnTo>
                    <a:pt x="491" y="1196"/>
                  </a:lnTo>
                  <a:lnTo>
                    <a:pt x="386" y="1217"/>
                  </a:lnTo>
                  <a:lnTo>
                    <a:pt x="280" y="1229"/>
                  </a:lnTo>
                  <a:lnTo>
                    <a:pt x="174" y="1235"/>
                  </a:lnTo>
                  <a:lnTo>
                    <a:pt x="151" y="1235"/>
                  </a:lnTo>
                  <a:lnTo>
                    <a:pt x="128" y="1233"/>
                  </a:lnTo>
                  <a:lnTo>
                    <a:pt x="106" y="1228"/>
                  </a:lnTo>
                  <a:lnTo>
                    <a:pt x="80" y="1217"/>
                  </a:lnTo>
                  <a:lnTo>
                    <a:pt x="57" y="1201"/>
                  </a:lnTo>
                  <a:lnTo>
                    <a:pt x="36" y="1182"/>
                  </a:lnTo>
                  <a:lnTo>
                    <a:pt x="21" y="1159"/>
                  </a:lnTo>
                  <a:lnTo>
                    <a:pt x="8" y="1134"/>
                  </a:lnTo>
                  <a:lnTo>
                    <a:pt x="1" y="1106"/>
                  </a:lnTo>
                  <a:lnTo>
                    <a:pt x="0" y="1073"/>
                  </a:lnTo>
                  <a:lnTo>
                    <a:pt x="0" y="1041"/>
                  </a:lnTo>
                  <a:lnTo>
                    <a:pt x="6" y="947"/>
                  </a:lnTo>
                  <a:lnTo>
                    <a:pt x="18" y="855"/>
                  </a:lnTo>
                  <a:lnTo>
                    <a:pt x="35" y="762"/>
                  </a:lnTo>
                  <a:lnTo>
                    <a:pt x="57" y="671"/>
                  </a:lnTo>
                  <a:lnTo>
                    <a:pt x="85" y="582"/>
                  </a:lnTo>
                  <a:lnTo>
                    <a:pt x="115" y="501"/>
                  </a:lnTo>
                  <a:lnTo>
                    <a:pt x="150" y="421"/>
                  </a:lnTo>
                  <a:lnTo>
                    <a:pt x="190" y="345"/>
                  </a:lnTo>
                  <a:lnTo>
                    <a:pt x="235" y="270"/>
                  </a:lnTo>
                  <a:lnTo>
                    <a:pt x="285" y="200"/>
                  </a:lnTo>
                  <a:lnTo>
                    <a:pt x="331" y="144"/>
                  </a:lnTo>
                  <a:lnTo>
                    <a:pt x="382" y="92"/>
                  </a:lnTo>
                  <a:lnTo>
                    <a:pt x="438" y="44"/>
                  </a:lnTo>
                  <a:lnTo>
                    <a:pt x="496" y="0"/>
                  </a:lnTo>
                  <a:close/>
                </a:path>
              </a:pathLst>
            </a:custGeom>
            <a:gradFill flip="none" rotWithShape="true">
              <a:gsLst>
                <a:gs pos="0">
                  <a:schemeClr val="accent1">
                    <a:alpha val="100000"/>
                  </a:schemeClr>
                </a:gs>
                <a:gs pos="100000">
                  <a:schemeClr val="accent1">
                    <a:alpha val="100000"/>
                  </a:schemeClr>
                </a:gs>
              </a:gsLst>
              <a:lin ang="5400000" scaled="true"/>
              <a:tileRect l="0" t="0" r="0" b="0"/>
            </a:gra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false" compatLnSpc="true"/>
            <a:lstStyle/>
            <a:p>
              <a:pPr>
                <a:defRPr sz="1800">
                  <a:solidFill>
                    <a:schemeClr val="tx1">
                      <a:alpha val="100000"/>
                    </a:schemeClr>
                  </a:solidFill>
                  <a:latin typeface="等线"/>
                  <a:ea typeface="等线"/>
                  <a:cs typeface="+mn-cs"/>
                </a:defRPr>
              </a:pPr>
              <a:endParaRPr lang="en-US" sz="1200">
                <a:solidFill>
                  <a:srgbClr val="404040">
                    <a:alpha val="100000"/>
                  </a:srgbClr>
                </a:solidFill>
                <a:latin typeface="默认字体"/>
                <a:ea typeface="默认字体"/>
                <a:cs typeface="思源黑体 CN Regular"/>
                <a:sym typeface="思源宋体 CN"/>
              </a:endParaRPr>
            </a:p>
          </p:txBody>
        </p:sp>
        <p:sp>
          <p:nvSpPr>
            <p:cNvPr id="615" name=""/>
            <p:cNvSpPr>
              <a:spLocks noEditPoints="true"/>
            </p:cNvSpPr>
            <p:nvPr/>
          </p:nvSpPr>
          <p:spPr bwMode="auto">
            <a:xfrm>
              <a:off x="5766" y="3626"/>
              <a:ext cx="1731" cy="1729"/>
            </a:xfrm>
            <a:custGeom>
              <a:avLst/>
              <a:gdLst>
                <a:gd name="T0" fmla="*/ 1977 w 3461"/>
                <a:gd name="T1" fmla="*/ 939 h 3456"/>
                <a:gd name="T2" fmla="*/ 1837 w 3461"/>
                <a:gd name="T3" fmla="*/ 996 h 3456"/>
                <a:gd name="T4" fmla="*/ 1719 w 3461"/>
                <a:gd name="T5" fmla="*/ 1101 h 3456"/>
                <a:gd name="T6" fmla="*/ 1646 w 3461"/>
                <a:gd name="T7" fmla="*/ 1235 h 3456"/>
                <a:gd name="T8" fmla="*/ 1621 w 3461"/>
                <a:gd name="T9" fmla="*/ 1382 h 3456"/>
                <a:gd name="T10" fmla="*/ 1646 w 3461"/>
                <a:gd name="T11" fmla="*/ 1529 h 3456"/>
                <a:gd name="T12" fmla="*/ 1719 w 3461"/>
                <a:gd name="T13" fmla="*/ 1665 h 3456"/>
                <a:gd name="T14" fmla="*/ 1837 w 3461"/>
                <a:gd name="T15" fmla="*/ 1770 h 3456"/>
                <a:gd name="T16" fmla="*/ 1977 w 3461"/>
                <a:gd name="T17" fmla="*/ 1826 h 3456"/>
                <a:gd name="T18" fmla="*/ 2127 w 3461"/>
                <a:gd name="T19" fmla="*/ 1835 h 3456"/>
                <a:gd name="T20" fmla="*/ 2270 w 3461"/>
                <a:gd name="T21" fmla="*/ 1794 h 3456"/>
                <a:gd name="T22" fmla="*/ 2399 w 3461"/>
                <a:gd name="T23" fmla="*/ 1705 h 3456"/>
                <a:gd name="T24" fmla="*/ 2488 w 3461"/>
                <a:gd name="T25" fmla="*/ 1577 h 3456"/>
                <a:gd name="T26" fmla="*/ 2529 w 3461"/>
                <a:gd name="T27" fmla="*/ 1433 h 3456"/>
                <a:gd name="T28" fmla="*/ 2521 w 3461"/>
                <a:gd name="T29" fmla="*/ 1283 h 3456"/>
                <a:gd name="T30" fmla="*/ 2464 w 3461"/>
                <a:gd name="T31" fmla="*/ 1143 h 3456"/>
                <a:gd name="T32" fmla="*/ 2359 w 3461"/>
                <a:gd name="T33" fmla="*/ 1026 h 3456"/>
                <a:gd name="T34" fmla="*/ 2225 w 3461"/>
                <a:gd name="T35" fmla="*/ 952 h 3456"/>
                <a:gd name="T36" fmla="*/ 2076 w 3461"/>
                <a:gd name="T37" fmla="*/ 928 h 3456"/>
                <a:gd name="T38" fmla="*/ 3351 w 3461"/>
                <a:gd name="T39" fmla="*/ 2 h 3456"/>
                <a:gd name="T40" fmla="*/ 3421 w 3461"/>
                <a:gd name="T41" fmla="*/ 40 h 3456"/>
                <a:gd name="T42" fmla="*/ 3459 w 3461"/>
                <a:gd name="T43" fmla="*/ 111 h 3456"/>
                <a:gd name="T44" fmla="*/ 3457 w 3461"/>
                <a:gd name="T45" fmla="*/ 256 h 3456"/>
                <a:gd name="T46" fmla="*/ 3444 w 3461"/>
                <a:gd name="T47" fmla="*/ 471 h 3456"/>
                <a:gd name="T48" fmla="*/ 3416 w 3461"/>
                <a:gd name="T49" fmla="*/ 722 h 3456"/>
                <a:gd name="T50" fmla="*/ 3372 w 3461"/>
                <a:gd name="T51" fmla="*/ 997 h 3456"/>
                <a:gd name="T52" fmla="*/ 3304 w 3461"/>
                <a:gd name="T53" fmla="*/ 1283 h 3456"/>
                <a:gd name="T54" fmla="*/ 3210 w 3461"/>
                <a:gd name="T55" fmla="*/ 1569 h 3456"/>
                <a:gd name="T56" fmla="*/ 3083 w 3461"/>
                <a:gd name="T57" fmla="*/ 1845 h 3456"/>
                <a:gd name="T58" fmla="*/ 2922 w 3461"/>
                <a:gd name="T59" fmla="*/ 2094 h 3456"/>
                <a:gd name="T60" fmla="*/ 2738 w 3461"/>
                <a:gd name="T61" fmla="*/ 2296 h 3456"/>
                <a:gd name="T62" fmla="*/ 2592 w 3461"/>
                <a:gd name="T63" fmla="*/ 2431 h 3456"/>
                <a:gd name="T64" fmla="*/ 2457 w 3461"/>
                <a:gd name="T65" fmla="*/ 2538 h 3456"/>
                <a:gd name="T66" fmla="*/ 2318 w 3461"/>
                <a:gd name="T67" fmla="*/ 2635 h 3456"/>
                <a:gd name="T68" fmla="*/ 2156 w 3461"/>
                <a:gd name="T69" fmla="*/ 2738 h 3456"/>
                <a:gd name="T70" fmla="*/ 2003 w 3461"/>
                <a:gd name="T71" fmla="*/ 2833 h 3456"/>
                <a:gd name="T72" fmla="*/ 1849 w 3461"/>
                <a:gd name="T73" fmla="*/ 2931 h 3456"/>
                <a:gd name="T74" fmla="*/ 1665 w 3461"/>
                <a:gd name="T75" fmla="*/ 3049 h 3456"/>
                <a:gd name="T76" fmla="*/ 1449 w 3461"/>
                <a:gd name="T77" fmla="*/ 3193 h 3456"/>
                <a:gd name="T78" fmla="*/ 1193 w 3461"/>
                <a:gd name="T79" fmla="*/ 3366 h 3456"/>
                <a:gd name="T80" fmla="*/ 1048 w 3461"/>
                <a:gd name="T81" fmla="*/ 3453 h 3456"/>
                <a:gd name="T82" fmla="*/ 969 w 3461"/>
                <a:gd name="T83" fmla="*/ 3445 h 3456"/>
                <a:gd name="T84" fmla="*/ 40 w 3461"/>
                <a:gd name="T85" fmla="*/ 2534 h 3456"/>
                <a:gd name="T86" fmla="*/ 3 w 3461"/>
                <a:gd name="T87" fmla="*/ 2463 h 3456"/>
                <a:gd name="T88" fmla="*/ 11 w 3461"/>
                <a:gd name="T89" fmla="*/ 2383 h 3456"/>
                <a:gd name="T90" fmla="*/ 152 w 3461"/>
                <a:gd name="T91" fmla="*/ 2175 h 3456"/>
                <a:gd name="T92" fmla="*/ 315 w 3461"/>
                <a:gd name="T93" fmla="*/ 1934 h 3456"/>
                <a:gd name="T94" fmla="*/ 449 w 3461"/>
                <a:gd name="T95" fmla="*/ 1729 h 3456"/>
                <a:gd name="T96" fmla="*/ 560 w 3461"/>
                <a:gd name="T97" fmla="*/ 1556 h 3456"/>
                <a:gd name="T98" fmla="*/ 653 w 3461"/>
                <a:gd name="T99" fmla="*/ 1409 h 3456"/>
                <a:gd name="T100" fmla="*/ 755 w 3461"/>
                <a:gd name="T101" fmla="*/ 1246 h 3456"/>
                <a:gd name="T102" fmla="*/ 855 w 3461"/>
                <a:gd name="T103" fmla="*/ 1094 h 3456"/>
                <a:gd name="T104" fmla="*/ 953 w 3461"/>
                <a:gd name="T105" fmla="*/ 957 h 3456"/>
                <a:gd name="T106" fmla="*/ 1068 w 3461"/>
                <a:gd name="T107" fmla="*/ 822 h 3456"/>
                <a:gd name="T108" fmla="*/ 1215 w 3461"/>
                <a:gd name="T109" fmla="*/ 667 h 3456"/>
                <a:gd name="T110" fmla="*/ 1442 w 3461"/>
                <a:gd name="T111" fmla="*/ 480 h 3456"/>
                <a:gd name="T112" fmla="*/ 1704 w 3461"/>
                <a:gd name="T113" fmla="*/ 332 h 3456"/>
                <a:gd name="T114" fmla="*/ 1983 w 3461"/>
                <a:gd name="T115" fmla="*/ 217 h 3456"/>
                <a:gd name="T116" fmla="*/ 2272 w 3461"/>
                <a:gd name="T117" fmla="*/ 131 h 3456"/>
                <a:gd name="T118" fmla="*/ 2556 w 3461"/>
                <a:gd name="T119" fmla="*/ 72 h 3456"/>
                <a:gd name="T120" fmla="*/ 2824 w 3461"/>
                <a:gd name="T121" fmla="*/ 34 h 3456"/>
                <a:gd name="T122" fmla="*/ 3065 w 3461"/>
                <a:gd name="T123" fmla="*/ 11 h 3456"/>
                <a:gd name="T124" fmla="*/ 3265 w 3461"/>
                <a:gd name="T125" fmla="*/ 1 h 3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461" h="3456">
                  <a:moveTo>
                    <a:pt x="2076" y="928"/>
                  </a:moveTo>
                  <a:lnTo>
                    <a:pt x="2026" y="931"/>
                  </a:lnTo>
                  <a:lnTo>
                    <a:pt x="1977" y="939"/>
                  </a:lnTo>
                  <a:lnTo>
                    <a:pt x="1928" y="952"/>
                  </a:lnTo>
                  <a:lnTo>
                    <a:pt x="1881" y="972"/>
                  </a:lnTo>
                  <a:lnTo>
                    <a:pt x="1837" y="996"/>
                  </a:lnTo>
                  <a:lnTo>
                    <a:pt x="1794" y="1026"/>
                  </a:lnTo>
                  <a:lnTo>
                    <a:pt x="1754" y="1061"/>
                  </a:lnTo>
                  <a:lnTo>
                    <a:pt x="1719" y="1101"/>
                  </a:lnTo>
                  <a:lnTo>
                    <a:pt x="1689" y="1143"/>
                  </a:lnTo>
                  <a:lnTo>
                    <a:pt x="1665" y="1188"/>
                  </a:lnTo>
                  <a:lnTo>
                    <a:pt x="1646" y="1235"/>
                  </a:lnTo>
                  <a:lnTo>
                    <a:pt x="1632" y="1283"/>
                  </a:lnTo>
                  <a:lnTo>
                    <a:pt x="1624" y="1333"/>
                  </a:lnTo>
                  <a:lnTo>
                    <a:pt x="1621" y="1382"/>
                  </a:lnTo>
                  <a:lnTo>
                    <a:pt x="1624" y="1433"/>
                  </a:lnTo>
                  <a:lnTo>
                    <a:pt x="1632" y="1481"/>
                  </a:lnTo>
                  <a:lnTo>
                    <a:pt x="1646" y="1529"/>
                  </a:lnTo>
                  <a:lnTo>
                    <a:pt x="1665" y="1577"/>
                  </a:lnTo>
                  <a:lnTo>
                    <a:pt x="1689" y="1622"/>
                  </a:lnTo>
                  <a:lnTo>
                    <a:pt x="1719" y="1665"/>
                  </a:lnTo>
                  <a:lnTo>
                    <a:pt x="1754" y="1705"/>
                  </a:lnTo>
                  <a:lnTo>
                    <a:pt x="1794" y="1740"/>
                  </a:lnTo>
                  <a:lnTo>
                    <a:pt x="1837" y="1770"/>
                  </a:lnTo>
                  <a:lnTo>
                    <a:pt x="1881" y="1794"/>
                  </a:lnTo>
                  <a:lnTo>
                    <a:pt x="1928" y="1813"/>
                  </a:lnTo>
                  <a:lnTo>
                    <a:pt x="1977" y="1826"/>
                  </a:lnTo>
                  <a:lnTo>
                    <a:pt x="2026" y="1835"/>
                  </a:lnTo>
                  <a:lnTo>
                    <a:pt x="2076" y="1837"/>
                  </a:lnTo>
                  <a:lnTo>
                    <a:pt x="2127" y="1835"/>
                  </a:lnTo>
                  <a:lnTo>
                    <a:pt x="2175" y="1826"/>
                  </a:lnTo>
                  <a:lnTo>
                    <a:pt x="2225" y="1813"/>
                  </a:lnTo>
                  <a:lnTo>
                    <a:pt x="2270" y="1794"/>
                  </a:lnTo>
                  <a:lnTo>
                    <a:pt x="2316" y="1770"/>
                  </a:lnTo>
                  <a:lnTo>
                    <a:pt x="2359" y="1740"/>
                  </a:lnTo>
                  <a:lnTo>
                    <a:pt x="2399" y="1705"/>
                  </a:lnTo>
                  <a:lnTo>
                    <a:pt x="2434" y="1665"/>
                  </a:lnTo>
                  <a:lnTo>
                    <a:pt x="2464" y="1622"/>
                  </a:lnTo>
                  <a:lnTo>
                    <a:pt x="2488" y="1577"/>
                  </a:lnTo>
                  <a:lnTo>
                    <a:pt x="2507" y="1529"/>
                  </a:lnTo>
                  <a:lnTo>
                    <a:pt x="2521" y="1481"/>
                  </a:lnTo>
                  <a:lnTo>
                    <a:pt x="2529" y="1433"/>
                  </a:lnTo>
                  <a:lnTo>
                    <a:pt x="2532" y="1382"/>
                  </a:lnTo>
                  <a:lnTo>
                    <a:pt x="2529" y="1333"/>
                  </a:lnTo>
                  <a:lnTo>
                    <a:pt x="2521" y="1283"/>
                  </a:lnTo>
                  <a:lnTo>
                    <a:pt x="2507" y="1235"/>
                  </a:lnTo>
                  <a:lnTo>
                    <a:pt x="2488" y="1188"/>
                  </a:lnTo>
                  <a:lnTo>
                    <a:pt x="2464" y="1143"/>
                  </a:lnTo>
                  <a:lnTo>
                    <a:pt x="2434" y="1101"/>
                  </a:lnTo>
                  <a:lnTo>
                    <a:pt x="2399" y="1061"/>
                  </a:lnTo>
                  <a:lnTo>
                    <a:pt x="2359" y="1026"/>
                  </a:lnTo>
                  <a:lnTo>
                    <a:pt x="2316" y="996"/>
                  </a:lnTo>
                  <a:lnTo>
                    <a:pt x="2270" y="972"/>
                  </a:lnTo>
                  <a:lnTo>
                    <a:pt x="2225" y="952"/>
                  </a:lnTo>
                  <a:lnTo>
                    <a:pt x="2175" y="939"/>
                  </a:lnTo>
                  <a:lnTo>
                    <a:pt x="2127" y="931"/>
                  </a:lnTo>
                  <a:lnTo>
                    <a:pt x="2076" y="928"/>
                  </a:lnTo>
                  <a:close/>
                  <a:moveTo>
                    <a:pt x="3322" y="0"/>
                  </a:moveTo>
                  <a:lnTo>
                    <a:pt x="3325" y="0"/>
                  </a:lnTo>
                  <a:lnTo>
                    <a:pt x="3351" y="2"/>
                  </a:lnTo>
                  <a:lnTo>
                    <a:pt x="3377" y="10"/>
                  </a:lnTo>
                  <a:lnTo>
                    <a:pt x="3401" y="23"/>
                  </a:lnTo>
                  <a:lnTo>
                    <a:pt x="3421" y="40"/>
                  </a:lnTo>
                  <a:lnTo>
                    <a:pt x="3438" y="60"/>
                  </a:lnTo>
                  <a:lnTo>
                    <a:pt x="3451" y="86"/>
                  </a:lnTo>
                  <a:lnTo>
                    <a:pt x="3459" y="111"/>
                  </a:lnTo>
                  <a:lnTo>
                    <a:pt x="3461" y="139"/>
                  </a:lnTo>
                  <a:lnTo>
                    <a:pt x="3460" y="194"/>
                  </a:lnTo>
                  <a:lnTo>
                    <a:pt x="3457" y="256"/>
                  </a:lnTo>
                  <a:lnTo>
                    <a:pt x="3454" y="323"/>
                  </a:lnTo>
                  <a:lnTo>
                    <a:pt x="3450" y="395"/>
                  </a:lnTo>
                  <a:lnTo>
                    <a:pt x="3444" y="471"/>
                  </a:lnTo>
                  <a:lnTo>
                    <a:pt x="3437" y="552"/>
                  </a:lnTo>
                  <a:lnTo>
                    <a:pt x="3427" y="635"/>
                  </a:lnTo>
                  <a:lnTo>
                    <a:pt x="3416" y="722"/>
                  </a:lnTo>
                  <a:lnTo>
                    <a:pt x="3404" y="811"/>
                  </a:lnTo>
                  <a:lnTo>
                    <a:pt x="3389" y="903"/>
                  </a:lnTo>
                  <a:lnTo>
                    <a:pt x="3372" y="997"/>
                  </a:lnTo>
                  <a:lnTo>
                    <a:pt x="3351" y="1091"/>
                  </a:lnTo>
                  <a:lnTo>
                    <a:pt x="3329" y="1187"/>
                  </a:lnTo>
                  <a:lnTo>
                    <a:pt x="3304" y="1283"/>
                  </a:lnTo>
                  <a:lnTo>
                    <a:pt x="3275" y="1380"/>
                  </a:lnTo>
                  <a:lnTo>
                    <a:pt x="3244" y="1475"/>
                  </a:lnTo>
                  <a:lnTo>
                    <a:pt x="3210" y="1569"/>
                  </a:lnTo>
                  <a:lnTo>
                    <a:pt x="3171" y="1663"/>
                  </a:lnTo>
                  <a:lnTo>
                    <a:pt x="3129" y="1755"/>
                  </a:lnTo>
                  <a:lnTo>
                    <a:pt x="3083" y="1845"/>
                  </a:lnTo>
                  <a:lnTo>
                    <a:pt x="3033" y="1932"/>
                  </a:lnTo>
                  <a:lnTo>
                    <a:pt x="2980" y="2015"/>
                  </a:lnTo>
                  <a:lnTo>
                    <a:pt x="2922" y="2094"/>
                  </a:lnTo>
                  <a:lnTo>
                    <a:pt x="2859" y="2172"/>
                  </a:lnTo>
                  <a:lnTo>
                    <a:pt x="2793" y="2243"/>
                  </a:lnTo>
                  <a:lnTo>
                    <a:pt x="2738" y="2296"/>
                  </a:lnTo>
                  <a:lnTo>
                    <a:pt x="2686" y="2346"/>
                  </a:lnTo>
                  <a:lnTo>
                    <a:pt x="2638" y="2390"/>
                  </a:lnTo>
                  <a:lnTo>
                    <a:pt x="2592" y="2431"/>
                  </a:lnTo>
                  <a:lnTo>
                    <a:pt x="2546" y="2469"/>
                  </a:lnTo>
                  <a:lnTo>
                    <a:pt x="2501" y="2504"/>
                  </a:lnTo>
                  <a:lnTo>
                    <a:pt x="2457" y="2538"/>
                  </a:lnTo>
                  <a:lnTo>
                    <a:pt x="2412" y="2571"/>
                  </a:lnTo>
                  <a:lnTo>
                    <a:pt x="2366" y="2603"/>
                  </a:lnTo>
                  <a:lnTo>
                    <a:pt x="2318" y="2635"/>
                  </a:lnTo>
                  <a:lnTo>
                    <a:pt x="2267" y="2668"/>
                  </a:lnTo>
                  <a:lnTo>
                    <a:pt x="2214" y="2702"/>
                  </a:lnTo>
                  <a:lnTo>
                    <a:pt x="2156" y="2738"/>
                  </a:lnTo>
                  <a:lnTo>
                    <a:pt x="2094" y="2777"/>
                  </a:lnTo>
                  <a:lnTo>
                    <a:pt x="2050" y="2804"/>
                  </a:lnTo>
                  <a:lnTo>
                    <a:pt x="2003" y="2833"/>
                  </a:lnTo>
                  <a:lnTo>
                    <a:pt x="1955" y="2865"/>
                  </a:lnTo>
                  <a:lnTo>
                    <a:pt x="1903" y="2897"/>
                  </a:lnTo>
                  <a:lnTo>
                    <a:pt x="1849" y="2931"/>
                  </a:lnTo>
                  <a:lnTo>
                    <a:pt x="1791" y="2969"/>
                  </a:lnTo>
                  <a:lnTo>
                    <a:pt x="1729" y="3007"/>
                  </a:lnTo>
                  <a:lnTo>
                    <a:pt x="1665" y="3049"/>
                  </a:lnTo>
                  <a:lnTo>
                    <a:pt x="1597" y="3094"/>
                  </a:lnTo>
                  <a:lnTo>
                    <a:pt x="1525" y="3142"/>
                  </a:lnTo>
                  <a:lnTo>
                    <a:pt x="1449" y="3193"/>
                  </a:lnTo>
                  <a:lnTo>
                    <a:pt x="1368" y="3247"/>
                  </a:lnTo>
                  <a:lnTo>
                    <a:pt x="1283" y="3304"/>
                  </a:lnTo>
                  <a:lnTo>
                    <a:pt x="1193" y="3366"/>
                  </a:lnTo>
                  <a:lnTo>
                    <a:pt x="1099" y="3431"/>
                  </a:lnTo>
                  <a:lnTo>
                    <a:pt x="1074" y="3445"/>
                  </a:lnTo>
                  <a:lnTo>
                    <a:pt x="1048" y="3453"/>
                  </a:lnTo>
                  <a:lnTo>
                    <a:pt x="1021" y="3456"/>
                  </a:lnTo>
                  <a:lnTo>
                    <a:pt x="994" y="3454"/>
                  </a:lnTo>
                  <a:lnTo>
                    <a:pt x="969" y="3445"/>
                  </a:lnTo>
                  <a:lnTo>
                    <a:pt x="946" y="3433"/>
                  </a:lnTo>
                  <a:lnTo>
                    <a:pt x="924" y="3415"/>
                  </a:lnTo>
                  <a:lnTo>
                    <a:pt x="40" y="2534"/>
                  </a:lnTo>
                  <a:lnTo>
                    <a:pt x="23" y="2512"/>
                  </a:lnTo>
                  <a:lnTo>
                    <a:pt x="10" y="2488"/>
                  </a:lnTo>
                  <a:lnTo>
                    <a:pt x="3" y="2463"/>
                  </a:lnTo>
                  <a:lnTo>
                    <a:pt x="0" y="2436"/>
                  </a:lnTo>
                  <a:lnTo>
                    <a:pt x="3" y="2408"/>
                  </a:lnTo>
                  <a:lnTo>
                    <a:pt x="11" y="2383"/>
                  </a:lnTo>
                  <a:lnTo>
                    <a:pt x="25" y="2359"/>
                  </a:lnTo>
                  <a:lnTo>
                    <a:pt x="90" y="2265"/>
                  </a:lnTo>
                  <a:lnTo>
                    <a:pt x="152" y="2175"/>
                  </a:lnTo>
                  <a:lnTo>
                    <a:pt x="210" y="2090"/>
                  </a:lnTo>
                  <a:lnTo>
                    <a:pt x="264" y="2010"/>
                  </a:lnTo>
                  <a:lnTo>
                    <a:pt x="315" y="1934"/>
                  </a:lnTo>
                  <a:lnTo>
                    <a:pt x="362" y="1861"/>
                  </a:lnTo>
                  <a:lnTo>
                    <a:pt x="407" y="1794"/>
                  </a:lnTo>
                  <a:lnTo>
                    <a:pt x="449" y="1729"/>
                  </a:lnTo>
                  <a:lnTo>
                    <a:pt x="489" y="1668"/>
                  </a:lnTo>
                  <a:lnTo>
                    <a:pt x="525" y="1610"/>
                  </a:lnTo>
                  <a:lnTo>
                    <a:pt x="560" y="1556"/>
                  </a:lnTo>
                  <a:lnTo>
                    <a:pt x="593" y="1504"/>
                  </a:lnTo>
                  <a:lnTo>
                    <a:pt x="624" y="1456"/>
                  </a:lnTo>
                  <a:lnTo>
                    <a:pt x="653" y="1409"/>
                  </a:lnTo>
                  <a:lnTo>
                    <a:pt x="681" y="1365"/>
                  </a:lnTo>
                  <a:lnTo>
                    <a:pt x="718" y="1303"/>
                  </a:lnTo>
                  <a:lnTo>
                    <a:pt x="755" y="1246"/>
                  </a:lnTo>
                  <a:lnTo>
                    <a:pt x="790" y="1193"/>
                  </a:lnTo>
                  <a:lnTo>
                    <a:pt x="822" y="1142"/>
                  </a:lnTo>
                  <a:lnTo>
                    <a:pt x="855" y="1094"/>
                  </a:lnTo>
                  <a:lnTo>
                    <a:pt x="886" y="1048"/>
                  </a:lnTo>
                  <a:lnTo>
                    <a:pt x="919" y="1002"/>
                  </a:lnTo>
                  <a:lnTo>
                    <a:pt x="953" y="957"/>
                  </a:lnTo>
                  <a:lnTo>
                    <a:pt x="989" y="914"/>
                  </a:lnTo>
                  <a:lnTo>
                    <a:pt x="1027" y="868"/>
                  </a:lnTo>
                  <a:lnTo>
                    <a:pt x="1068" y="822"/>
                  </a:lnTo>
                  <a:lnTo>
                    <a:pt x="1112" y="773"/>
                  </a:lnTo>
                  <a:lnTo>
                    <a:pt x="1161" y="722"/>
                  </a:lnTo>
                  <a:lnTo>
                    <a:pt x="1215" y="667"/>
                  </a:lnTo>
                  <a:lnTo>
                    <a:pt x="1287" y="601"/>
                  </a:lnTo>
                  <a:lnTo>
                    <a:pt x="1363" y="538"/>
                  </a:lnTo>
                  <a:lnTo>
                    <a:pt x="1442" y="480"/>
                  </a:lnTo>
                  <a:lnTo>
                    <a:pt x="1527" y="427"/>
                  </a:lnTo>
                  <a:lnTo>
                    <a:pt x="1613" y="378"/>
                  </a:lnTo>
                  <a:lnTo>
                    <a:pt x="1704" y="332"/>
                  </a:lnTo>
                  <a:lnTo>
                    <a:pt x="1794" y="290"/>
                  </a:lnTo>
                  <a:lnTo>
                    <a:pt x="1889" y="252"/>
                  </a:lnTo>
                  <a:lnTo>
                    <a:pt x="1983" y="217"/>
                  </a:lnTo>
                  <a:lnTo>
                    <a:pt x="2080" y="186"/>
                  </a:lnTo>
                  <a:lnTo>
                    <a:pt x="2175" y="157"/>
                  </a:lnTo>
                  <a:lnTo>
                    <a:pt x="2272" y="131"/>
                  </a:lnTo>
                  <a:lnTo>
                    <a:pt x="2367" y="110"/>
                  </a:lnTo>
                  <a:lnTo>
                    <a:pt x="2463" y="89"/>
                  </a:lnTo>
                  <a:lnTo>
                    <a:pt x="2556" y="72"/>
                  </a:lnTo>
                  <a:lnTo>
                    <a:pt x="2648" y="57"/>
                  </a:lnTo>
                  <a:lnTo>
                    <a:pt x="2737" y="45"/>
                  </a:lnTo>
                  <a:lnTo>
                    <a:pt x="2824" y="34"/>
                  </a:lnTo>
                  <a:lnTo>
                    <a:pt x="2909" y="24"/>
                  </a:lnTo>
                  <a:lnTo>
                    <a:pt x="2988" y="17"/>
                  </a:lnTo>
                  <a:lnTo>
                    <a:pt x="3065" y="11"/>
                  </a:lnTo>
                  <a:lnTo>
                    <a:pt x="3137" y="6"/>
                  </a:lnTo>
                  <a:lnTo>
                    <a:pt x="3204" y="3"/>
                  </a:lnTo>
                  <a:lnTo>
                    <a:pt x="3265" y="1"/>
                  </a:lnTo>
                  <a:lnTo>
                    <a:pt x="3322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false" compatLnSpc="true"/>
            <a:lstStyle/>
            <a:p>
              <a:pPr>
                <a:defRPr sz="1800">
                  <a:solidFill>
                    <a:schemeClr val="tx1">
                      <a:alpha val="100000"/>
                    </a:schemeClr>
                  </a:solidFill>
                  <a:latin typeface="等线"/>
                  <a:ea typeface="等线"/>
                  <a:cs typeface="+mn-cs"/>
                </a:defRPr>
              </a:pPr>
              <a:endParaRPr lang="en-US" sz="1200">
                <a:solidFill>
                  <a:srgbClr val="404040">
                    <a:alpha val="100000"/>
                  </a:srgbClr>
                </a:solidFill>
                <a:latin typeface="默认字体"/>
                <a:ea typeface="默认字体"/>
                <a:cs typeface="思源黑体 CN Regular"/>
                <a:sym typeface="思源宋体 CN"/>
              </a:endParaRPr>
            </a:p>
          </p:txBody>
        </p:sp>
      </p:grpSp>
      <p:sp>
        <p:nvSpPr>
          <p:cNvPr id="616" name=""/>
          <p:cNvSpPr/>
          <p:nvPr/>
        </p:nvSpPr>
        <p:spPr>
          <a:xfrm rot="0" flipH="false" flipV="false">
            <a:off x="364784" y="2097878"/>
            <a:ext cx="10033707" cy="3515869"/>
          </a:xfrm>
          <a:custGeom>
            <a:avLst/>
            <a:gdLst>
              <a:gd name="connsiteX0" fmla="*/ 9583616 w 9583616"/>
              <a:gd name="connsiteY0" fmla="*/ 0 h 3358151"/>
              <a:gd name="connsiteX1" fmla="*/ 4976447 w 9583616"/>
              <a:gd name="connsiteY1" fmla="*/ 3200400 h 3358151"/>
              <a:gd name="connsiteX2" fmla="*/ 0 w 9583616"/>
              <a:gd name="connsiteY2" fmla="*/ 2901462 h 3358151"/>
              <a:gd name="connsiteX3" fmla="*/ 0 w 9583616"/>
              <a:gd name="connsiteY3" fmla="*/ 2901462 h 3358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83616" h="3358151">
                <a:moveTo>
                  <a:pt x="9583616" y="0"/>
                </a:moveTo>
                <a:cubicBezTo>
                  <a:pt x="8078666" y="1358411"/>
                  <a:pt x="6573716" y="2716823"/>
                  <a:pt x="4976447" y="3200400"/>
                </a:cubicBezTo>
                <a:cubicBezTo>
                  <a:pt x="3379178" y="3683977"/>
                  <a:pt x="0" y="2901462"/>
                  <a:pt x="0" y="2901462"/>
                </a:cubicBezTo>
                <a:lnTo>
                  <a:pt x="0" y="2901462"/>
                </a:lnTo>
              </a:path>
            </a:pathLst>
          </a:custGeom>
          <a:noFill/>
          <a:ln w="19050" cap="flat" cmpd="sng" algn="ctr">
            <a:solidFill>
              <a:sysClr val="window" lastClr="FFFFFF">
                <a:lumMod val="75000"/>
              </a:sysClr>
            </a:solidFill>
            <a:prstDash val="dash"/>
            <a:miter lim="800000"/>
          </a:ln>
          <a:effectLst/>
        </p:spPr>
        <p:txBody>
          <a:bodyPr rtlCol="false" anchor="ctr"/>
          <a:lstStyle/>
          <a:p>
            <a:pPr algn="ctr">
              <a:defRPr sz="1800">
                <a:solidFill>
                  <a:schemeClr val="tx1">
                    <a:alpha val="100000"/>
                  </a:schemeClr>
                </a:solidFill>
                <a:latin typeface="等线"/>
                <a:ea typeface="等线"/>
                <a:cs typeface="+mn-cs"/>
              </a:defRPr>
            </a:pPr>
            <a:endParaRPr lang="en-US" sz="1200">
              <a:solidFill>
                <a:srgbClr val="404040">
                  <a:alpha val="100000"/>
                </a:srgbClr>
              </a:solidFill>
              <a:latin typeface="默认字体"/>
              <a:ea typeface="默认字体"/>
              <a:cs typeface="思源黑体 CN Regular"/>
              <a:sym typeface="思源宋体 CN"/>
            </a:endParaRPr>
          </a:p>
        </p:txBody>
      </p:sp>
      <p:grpSp>
        <p:nvGrpSpPr>
          <p:cNvPr id="617" name="" descr="{&quot;isTemplate&quot;:true,&quot;type&quot;:&quot;list&quot;,&quot;alignment&quot;:&quot;left&quot;,&quot;alignmentVertical&quot;:&quot;top&quot;,&quot;canOmit&quot;:false,&quot;scalable&quot;:false,&quot;minItemsCount&quot;:-1}"/>
          <p:cNvGrpSpPr/>
          <p:nvPr/>
        </p:nvGrpSpPr>
        <p:grpSpPr>
          <a:xfrm>
            <a:off x="1324239" y="1748150"/>
            <a:ext cx="9231606" cy="4398032"/>
            <a:chOff x="1324239" y="1748150"/>
            <a:chExt cx="9231606" cy="4398032"/>
          </a:xfrm>
        </p:grpSpPr>
        <p:grpSp>
          <p:nvGrpSpPr>
            <p:cNvPr id="618" name=""/>
            <p:cNvGrpSpPr/>
            <p:nvPr/>
          </p:nvGrpSpPr>
          <p:grpSpPr>
            <a:xfrm rot="0" flipH="false" flipV="false">
              <a:off x="5594711" y="4804468"/>
              <a:ext cx="4790366" cy="1341714"/>
              <a:chOff x="7422015" y="3409280"/>
              <a:chExt cx="4790369" cy="1341714"/>
            </a:xfrm>
          </p:grpSpPr>
          <p:sp>
            <p:nvSpPr>
              <p:cNvPr id="619" name=""/>
              <p:cNvSpPr/>
              <p:nvPr/>
            </p:nvSpPr>
            <p:spPr>
              <a:xfrm rot="0" flipH="false" flipV="false">
                <a:off x="7422015" y="3409280"/>
                <a:ext cx="1015365" cy="1015366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false" anchor="ctr"/>
              <a:lstStyle/>
              <a:p>
                <a:pPr algn="ctr">
                  <a:defRPr sz="1800">
                    <a:solidFill>
                      <a:schemeClr val="tx1">
                        <a:alpha val="100000"/>
                      </a:schemeClr>
                    </a:solidFill>
                    <a:latin typeface="等线"/>
                    <a:ea typeface="等线"/>
                    <a:cs typeface="+mn-cs"/>
                  </a:defRPr>
                </a:pPr>
                <a:endParaRPr lang="en-US" sz="1200">
                  <a:solidFill>
                    <a:srgbClr val="404040">
                      <a:alpha val="100000"/>
                    </a:srgbClr>
                  </a:solidFill>
                  <a:latin typeface="默认字体"/>
                  <a:ea typeface="默认字体"/>
                  <a:cs typeface="思源黑体 CN Regular"/>
                  <a:sym typeface="思源宋体 CN"/>
                </a:endParaRPr>
              </a:p>
            </p:txBody>
          </p:sp>
          <p:grpSp>
            <p:nvGrpSpPr>
              <p:cNvPr id="620" name="Group 135"/>
              <p:cNvGrpSpPr/>
              <p:nvPr/>
            </p:nvGrpSpPr>
            <p:grpSpPr>
              <a:xfrm rot="0" flipH="false" flipV="false">
                <a:off x="7766911" y="3728580"/>
                <a:ext cx="325571" cy="336120"/>
                <a:chOff x="-3343275" y="-307975"/>
                <a:chExt cx="735013" cy="758826"/>
              </a:xfrm>
              <a:solidFill>
                <a:sysClr val="window" lastClr="FFFFFF"/>
              </a:solidFill>
            </p:grpSpPr>
            <p:sp>
              <p:nvSpPr>
                <p:cNvPr id="621" name=""/>
                <p:cNvSpPr>
                  <a:spLocks noEditPoints="true"/>
                </p:cNvSpPr>
                <p:nvPr/>
              </p:nvSpPr>
              <p:spPr bwMode="auto">
                <a:xfrm>
                  <a:off x="-3343275" y="-307975"/>
                  <a:ext cx="735013" cy="758826"/>
                </a:xfrm>
                <a:custGeom>
                  <a:avLst/>
                  <a:gdLst>
                    <a:gd name="T0" fmla="*/ 1152 w 3243"/>
                    <a:gd name="T1" fmla="*/ 325 h 3345"/>
                    <a:gd name="T2" fmla="*/ 831 w 3243"/>
                    <a:gd name="T3" fmla="*/ 666 h 3345"/>
                    <a:gd name="T4" fmla="*/ 1152 w 3243"/>
                    <a:gd name="T5" fmla="*/ 666 h 3345"/>
                    <a:gd name="T6" fmla="*/ 1152 w 3243"/>
                    <a:gd name="T7" fmla="*/ 325 h 3345"/>
                    <a:gd name="T8" fmla="*/ 1327 w 3243"/>
                    <a:gd name="T9" fmla="*/ 177 h 3345"/>
                    <a:gd name="T10" fmla="*/ 1327 w 3243"/>
                    <a:gd name="T11" fmla="*/ 843 h 3345"/>
                    <a:gd name="T12" fmla="*/ 666 w 3243"/>
                    <a:gd name="T13" fmla="*/ 843 h 3345"/>
                    <a:gd name="T14" fmla="*/ 666 w 3243"/>
                    <a:gd name="T15" fmla="*/ 2095 h 3345"/>
                    <a:gd name="T16" fmla="*/ 1622 w 3243"/>
                    <a:gd name="T17" fmla="*/ 3020 h 3345"/>
                    <a:gd name="T18" fmla="*/ 2578 w 3243"/>
                    <a:gd name="T19" fmla="*/ 2095 h 3345"/>
                    <a:gd name="T20" fmla="*/ 2578 w 3243"/>
                    <a:gd name="T21" fmla="*/ 177 h 3345"/>
                    <a:gd name="T22" fmla="*/ 1327 w 3243"/>
                    <a:gd name="T23" fmla="*/ 177 h 3345"/>
                    <a:gd name="T24" fmla="*/ 1216 w 3243"/>
                    <a:gd name="T25" fmla="*/ 0 h 3345"/>
                    <a:gd name="T26" fmla="*/ 2752 w 3243"/>
                    <a:gd name="T27" fmla="*/ 0 h 3345"/>
                    <a:gd name="T28" fmla="*/ 2752 w 3243"/>
                    <a:gd name="T29" fmla="*/ 963 h 3345"/>
                    <a:gd name="T30" fmla="*/ 3138 w 3243"/>
                    <a:gd name="T31" fmla="*/ 1336 h 3345"/>
                    <a:gd name="T32" fmla="*/ 2752 w 3243"/>
                    <a:gd name="T33" fmla="*/ 1336 h 3345"/>
                    <a:gd name="T34" fmla="*/ 2752 w 3243"/>
                    <a:gd name="T35" fmla="*/ 1926 h 3345"/>
                    <a:gd name="T36" fmla="*/ 3243 w 3243"/>
                    <a:gd name="T37" fmla="*/ 1452 h 3345"/>
                    <a:gd name="T38" fmla="*/ 3243 w 3243"/>
                    <a:gd name="T39" fmla="*/ 3345 h 3345"/>
                    <a:gd name="T40" fmla="*/ 0 w 3243"/>
                    <a:gd name="T41" fmla="*/ 3345 h 3345"/>
                    <a:gd name="T42" fmla="*/ 0 w 3243"/>
                    <a:gd name="T43" fmla="*/ 1452 h 3345"/>
                    <a:gd name="T44" fmla="*/ 491 w 3243"/>
                    <a:gd name="T45" fmla="*/ 1926 h 3345"/>
                    <a:gd name="T46" fmla="*/ 491 w 3243"/>
                    <a:gd name="T47" fmla="*/ 1336 h 3345"/>
                    <a:gd name="T48" fmla="*/ 106 w 3243"/>
                    <a:gd name="T49" fmla="*/ 1336 h 3345"/>
                    <a:gd name="T50" fmla="*/ 491 w 3243"/>
                    <a:gd name="T51" fmla="*/ 963 h 3345"/>
                    <a:gd name="T52" fmla="*/ 491 w 3243"/>
                    <a:gd name="T53" fmla="*/ 772 h 3345"/>
                    <a:gd name="T54" fmla="*/ 1216 w 3243"/>
                    <a:gd name="T55" fmla="*/ 0 h 33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243" h="3345">
                      <a:moveTo>
                        <a:pt x="1152" y="325"/>
                      </a:moveTo>
                      <a:lnTo>
                        <a:pt x="831" y="666"/>
                      </a:lnTo>
                      <a:lnTo>
                        <a:pt x="1152" y="666"/>
                      </a:lnTo>
                      <a:lnTo>
                        <a:pt x="1152" y="325"/>
                      </a:lnTo>
                      <a:close/>
                      <a:moveTo>
                        <a:pt x="1327" y="177"/>
                      </a:moveTo>
                      <a:lnTo>
                        <a:pt x="1327" y="843"/>
                      </a:lnTo>
                      <a:lnTo>
                        <a:pt x="666" y="843"/>
                      </a:lnTo>
                      <a:lnTo>
                        <a:pt x="666" y="2095"/>
                      </a:lnTo>
                      <a:lnTo>
                        <a:pt x="1622" y="3020"/>
                      </a:lnTo>
                      <a:lnTo>
                        <a:pt x="2578" y="2095"/>
                      </a:lnTo>
                      <a:lnTo>
                        <a:pt x="2578" y="177"/>
                      </a:lnTo>
                      <a:lnTo>
                        <a:pt x="1327" y="177"/>
                      </a:lnTo>
                      <a:close/>
                      <a:moveTo>
                        <a:pt x="1216" y="0"/>
                      </a:moveTo>
                      <a:lnTo>
                        <a:pt x="2752" y="0"/>
                      </a:lnTo>
                      <a:lnTo>
                        <a:pt x="2752" y="963"/>
                      </a:lnTo>
                      <a:lnTo>
                        <a:pt x="3138" y="1336"/>
                      </a:lnTo>
                      <a:lnTo>
                        <a:pt x="2752" y="1336"/>
                      </a:lnTo>
                      <a:lnTo>
                        <a:pt x="2752" y="1926"/>
                      </a:lnTo>
                      <a:lnTo>
                        <a:pt x="3243" y="1452"/>
                      </a:lnTo>
                      <a:lnTo>
                        <a:pt x="3243" y="3345"/>
                      </a:lnTo>
                      <a:lnTo>
                        <a:pt x="0" y="3345"/>
                      </a:lnTo>
                      <a:lnTo>
                        <a:pt x="0" y="1452"/>
                      </a:lnTo>
                      <a:lnTo>
                        <a:pt x="491" y="1926"/>
                      </a:lnTo>
                      <a:lnTo>
                        <a:pt x="491" y="1336"/>
                      </a:lnTo>
                      <a:lnTo>
                        <a:pt x="106" y="1336"/>
                      </a:lnTo>
                      <a:lnTo>
                        <a:pt x="491" y="963"/>
                      </a:lnTo>
                      <a:lnTo>
                        <a:pt x="491" y="772"/>
                      </a:lnTo>
                      <a:lnTo>
                        <a:pt x="1216" y="0"/>
                      </a:lnTo>
                      <a:close/>
                    </a:path>
                  </a:pathLst>
                </a:custGeom>
                <a:solidFill>
                  <a:schemeClr val="bg1">
                    <a:alpha val="100000"/>
                  </a:schemeClr>
                </a:solidFill>
                <a:ln w="0">
                  <a:noFill/>
                  <a:prstDash val="solid"/>
                  <a:round/>
                </a:ln>
              </p:spPr>
              <p:txBody>
                <a:bodyPr vert="horz" wrap="square" lIns="91440" tIns="45720" rIns="91440" bIns="45720" numCol="1" anchor="t" anchorCtr="false" compatLnSpc="true"/>
                <a:lstStyle/>
                <a:p>
                  <a:pPr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endParaRPr lang="en-US" sz="1200">
                    <a:solidFill>
                      <a:srgbClr val="404040">
                        <a:alpha val="100000"/>
                      </a:srgbClr>
                    </a:solidFill>
                    <a:latin typeface="默认字体"/>
                    <a:ea typeface="默认字体"/>
                    <a:cs typeface="思源黑体 CN Regular"/>
                    <a:sym typeface="思源宋体 CN"/>
                  </a:endParaRPr>
                </a:p>
              </p:txBody>
            </p:sp>
            <p:sp>
              <p:nvSpPr>
                <p:cNvPr id="622" name=""/>
                <p:cNvSpPr>
                  <a:spLocks noChangeArrowheads="true"/>
                </p:cNvSpPr>
                <p:nvPr/>
              </p:nvSpPr>
              <p:spPr bwMode="auto">
                <a:xfrm>
                  <a:off x="-3105150" y="-53975"/>
                  <a:ext cx="261938" cy="49213"/>
                </a:xfrm>
                <a:prstGeom prst="rect">
                  <a:avLst/>
                </a:prstGeom>
                <a:solidFill>
                  <a:schemeClr val="bg1">
                    <a:alpha val="100000"/>
                  </a:schemeClr>
                </a:solidFill>
                <a:ln w="0">
                  <a:noFill/>
                  <a:prstDash val="solid"/>
                  <a:miter lim="800000"/>
                </a:ln>
              </p:spPr>
              <p:txBody>
                <a:bodyPr vert="horz" wrap="square" lIns="91440" tIns="45720" rIns="91440" bIns="45720" numCol="1" anchor="t" anchorCtr="false" compatLnSpc="true"/>
                <a:lstStyle/>
                <a:p>
                  <a:pPr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endParaRPr lang="en-US" sz="1200">
                    <a:solidFill>
                      <a:srgbClr val="404040">
                        <a:alpha val="100000"/>
                      </a:srgbClr>
                    </a:solidFill>
                    <a:latin typeface="默认字体"/>
                    <a:ea typeface="默认字体"/>
                    <a:cs typeface="思源黑体 CN Regular"/>
                    <a:sym typeface="思源宋体 CN"/>
                  </a:endParaRPr>
                </a:p>
              </p:txBody>
            </p:sp>
            <p:sp>
              <p:nvSpPr>
                <p:cNvPr id="623" name=""/>
                <p:cNvSpPr>
                  <a:spLocks noChangeArrowheads="true"/>
                </p:cNvSpPr>
                <p:nvPr/>
              </p:nvSpPr>
              <p:spPr bwMode="auto">
                <a:xfrm>
                  <a:off x="-3105150" y="57150"/>
                  <a:ext cx="261938" cy="49213"/>
                </a:xfrm>
                <a:prstGeom prst="rect">
                  <a:avLst/>
                </a:prstGeom>
                <a:solidFill>
                  <a:schemeClr val="bg1">
                    <a:alpha val="100000"/>
                  </a:schemeClr>
                </a:solidFill>
                <a:ln w="0">
                  <a:noFill/>
                  <a:prstDash val="solid"/>
                  <a:miter lim="800000"/>
                </a:ln>
              </p:spPr>
              <p:txBody>
                <a:bodyPr vert="horz" wrap="square" lIns="91440" tIns="45720" rIns="91440" bIns="45720" numCol="1" anchor="t" anchorCtr="false" compatLnSpc="true"/>
                <a:lstStyle/>
                <a:p>
                  <a:pPr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endParaRPr lang="en-US" sz="1200">
                    <a:solidFill>
                      <a:srgbClr val="404040">
                        <a:alpha val="100000"/>
                      </a:srgbClr>
                    </a:solidFill>
                    <a:latin typeface="默认字体"/>
                    <a:ea typeface="默认字体"/>
                    <a:cs typeface="思源黑体 CN Regular"/>
                    <a:sym typeface="思源宋体 CN"/>
                  </a:endParaRPr>
                </a:p>
              </p:txBody>
            </p:sp>
          </p:grpSp>
          <p:sp>
            <p:nvSpPr>
              <p:cNvPr id="624" name="" descr="{&quot;isTemplate&quot;:true,&quot;type&quot;:&quot;content&quot;,&quot;canOmit&quot;:false,&quot;range&quot;:0}"/>
              <p:cNvSpPr/>
              <p:nvPr/>
            </p:nvSpPr>
            <p:spPr>
              <a:xfrm rot="0" flipH="false" flipV="false">
                <a:off x="8605583" y="3735630"/>
                <a:ext cx="3600451" cy="1015364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pPr marL="0" indent="0">
                  <a:lnSpc>
                    <a:spcPct val="130000"/>
                  </a:lnSpc>
                  <a:buNone/>
                  <a:defRPr sz="1800">
                    <a:solidFill>
                      <a:schemeClr val="tx1">
                        <a:alpha val="100000"/>
                      </a:schemeClr>
                    </a:solidFill>
                    <a:latin typeface="等线"/>
                    <a:ea typeface="等线"/>
                    <a:cs typeface="+mn-cs"/>
                  </a:defRPr>
                </a:pPr>
                <a:r>
                  <a:rPr lang="zh-CN" sz="1400">
                    <a:solidFill>
                      <a:schemeClr val="tx1">
                        <a:alpha val="100000"/>
                      </a:schemeClr>
                    </a:solidFill>
                    <a:latin typeface="默认字体"/>
                    <a:ea typeface="默认字体"/>
                    <a:cs typeface="思源黑体 CN Regular"/>
                    <a:sym typeface="思源宋体 CN"/>
                  </a:rPr>
                  <a:t>用户每天需完成3个广告任务，可获取积分奖励，或支付</a:t>
                </a:r>
                <a:r>
                  <a:rPr lang="en-US" sz="1400">
                    <a:solidFill>
                      <a:schemeClr val="tx1">
                        <a:alpha val="100000"/>
                      </a:schemeClr>
                    </a:solidFill>
                    <a:latin typeface="默认字体"/>
                    <a:ea typeface="默认字体"/>
                    <a:cs typeface="思源黑体 CN Regular"/>
                    <a:sym typeface="思源宋体 CN"/>
                  </a:rPr>
                  <a:t>29</a:t>
                </a:r>
                <a:r>
                  <a:rPr lang="zh-CN" sz="1400">
                    <a:solidFill>
                      <a:schemeClr val="tx1">
                        <a:alpha val="100000"/>
                      </a:schemeClr>
                    </a:solidFill>
                    <a:latin typeface="默认字体"/>
                    <a:ea typeface="默认字体"/>
                    <a:cs typeface="思源黑体 CN Regular"/>
                    <a:sym typeface="思源宋体 CN"/>
                  </a:rPr>
                  <a:t>积分免广告。</a:t>
                </a:r>
                <a:endParaRPr/>
              </a:p>
            </p:txBody>
          </p:sp>
          <p:sp>
            <p:nvSpPr>
              <p:cNvPr id="625" name="" descr="{&quot;isTemplate&quot;:true,&quot;type&quot;:&quot;title&quot;,&quot;canOmit&quot;:false,&quot;range&quot;:0}"/>
              <p:cNvSpPr/>
              <p:nvPr/>
            </p:nvSpPr>
            <p:spPr>
              <a:xfrm rot="0" flipH="false" flipV="false">
                <a:off x="8605582" y="3409280"/>
                <a:ext cx="3606802" cy="3683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indent="0">
                  <a:lnSpc>
                    <a:spcPct val="100000"/>
                  </a:lnSpc>
                  <a:buNone/>
                  <a:defRPr sz="1800">
                    <a:solidFill>
                      <a:schemeClr val="tx1">
                        <a:alpha val="100000"/>
                      </a:schemeClr>
                    </a:solidFill>
                    <a:latin typeface="等线"/>
                    <a:ea typeface="等线"/>
                    <a:cs typeface="+mn-cs"/>
                  </a:defRPr>
                </a:pPr>
                <a:r>
                  <a:rPr lang="zh-CN" sz="1600" b="true">
                    <a:solidFill>
                      <a:schemeClr val="tx1"/>
                    </a:solidFill>
                    <a:latin typeface="默认字体"/>
                    <a:ea typeface="默认字体"/>
                    <a:cs typeface="思源黑体 CN Regular"/>
                    <a:sym typeface="思源宋体 CN"/>
                  </a:rPr>
                  <a:t>任务中心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</p:grpSp>
        <p:grpSp>
          <p:nvGrpSpPr>
            <p:cNvPr id="626" name=""/>
            <p:cNvGrpSpPr/>
            <p:nvPr/>
          </p:nvGrpSpPr>
          <p:grpSpPr>
            <a:xfrm>
              <a:off x="5839167" y="1748150"/>
              <a:ext cx="4716678" cy="1308728"/>
              <a:chOff x="5839167" y="1748150"/>
              <a:chExt cx="4716678" cy="1308728"/>
            </a:xfrm>
          </p:grpSpPr>
          <p:sp>
            <p:nvSpPr>
              <p:cNvPr id="627" name=""/>
              <p:cNvSpPr/>
              <p:nvPr/>
            </p:nvSpPr>
            <p:spPr>
              <a:xfrm rot="0" flipH="false" flipV="false">
                <a:off x="9540480" y="1837406"/>
                <a:ext cx="1015365" cy="1015366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false" anchor="ctr"/>
              <a:lstStyle/>
              <a:p>
                <a:pPr algn="ctr">
                  <a:defRPr sz="1800">
                    <a:solidFill>
                      <a:schemeClr val="tx1">
                        <a:alpha val="100000"/>
                      </a:schemeClr>
                    </a:solidFill>
                    <a:latin typeface="等线"/>
                    <a:ea typeface="等线"/>
                    <a:cs typeface="+mn-cs"/>
                  </a:defRPr>
                </a:pPr>
                <a:endParaRPr lang="en-US" sz="1200">
                  <a:solidFill>
                    <a:srgbClr val="404040">
                      <a:alpha val="100000"/>
                    </a:srgbClr>
                  </a:solidFill>
                  <a:latin typeface="默认字体"/>
                  <a:ea typeface="默认字体"/>
                  <a:cs typeface="思源黑体 CN Regular"/>
                  <a:sym typeface="思源宋体 CN"/>
                </a:endParaRPr>
              </a:p>
            </p:txBody>
          </p:sp>
          <p:grpSp>
            <p:nvGrpSpPr>
              <p:cNvPr id="628" name="Group 128"/>
              <p:cNvGrpSpPr/>
              <p:nvPr/>
            </p:nvGrpSpPr>
            <p:grpSpPr>
              <a:xfrm rot="0" flipH="false" flipV="false">
                <a:off x="9873266" y="2175286"/>
                <a:ext cx="339634" cy="335415"/>
                <a:chOff x="819150" y="-1422400"/>
                <a:chExt cx="766763" cy="757237"/>
              </a:xfrm>
              <a:solidFill>
                <a:sysClr val="window" lastClr="FFFFFF"/>
              </a:solidFill>
            </p:grpSpPr>
            <p:sp>
              <p:nvSpPr>
                <p:cNvPr id="629" name=""/>
                <p:cNvSpPr>
                  <a:spLocks noEditPoints="true"/>
                </p:cNvSpPr>
                <p:nvPr/>
              </p:nvSpPr>
              <p:spPr bwMode="auto">
                <a:xfrm>
                  <a:off x="1168400" y="-1077913"/>
                  <a:ext cx="417513" cy="412750"/>
                </a:xfrm>
                <a:custGeom>
                  <a:avLst/>
                  <a:gdLst>
                    <a:gd name="T0" fmla="*/ 639 w 1839"/>
                    <a:gd name="T1" fmla="*/ 284 h 1819"/>
                    <a:gd name="T2" fmla="*/ 497 w 1839"/>
                    <a:gd name="T3" fmla="*/ 345 h 1819"/>
                    <a:gd name="T4" fmla="*/ 378 w 1839"/>
                    <a:gd name="T5" fmla="*/ 451 h 1819"/>
                    <a:gd name="T6" fmla="*/ 301 w 1839"/>
                    <a:gd name="T7" fmla="*/ 585 h 1819"/>
                    <a:gd name="T8" fmla="*/ 270 w 1839"/>
                    <a:gd name="T9" fmla="*/ 732 h 1819"/>
                    <a:gd name="T10" fmla="*/ 286 w 1839"/>
                    <a:gd name="T11" fmla="*/ 881 h 1819"/>
                    <a:gd name="T12" fmla="*/ 347 w 1839"/>
                    <a:gd name="T13" fmla="*/ 1022 h 1819"/>
                    <a:gd name="T14" fmla="*/ 455 w 1839"/>
                    <a:gd name="T15" fmla="*/ 1140 h 1819"/>
                    <a:gd name="T16" fmla="*/ 591 w 1839"/>
                    <a:gd name="T17" fmla="*/ 1216 h 1819"/>
                    <a:gd name="T18" fmla="*/ 740 w 1839"/>
                    <a:gd name="T19" fmla="*/ 1246 h 1819"/>
                    <a:gd name="T20" fmla="*/ 891 w 1839"/>
                    <a:gd name="T21" fmla="*/ 1231 h 1819"/>
                    <a:gd name="T22" fmla="*/ 1033 w 1839"/>
                    <a:gd name="T23" fmla="*/ 1170 h 1819"/>
                    <a:gd name="T24" fmla="*/ 1152 w 1839"/>
                    <a:gd name="T25" fmla="*/ 1064 h 1819"/>
                    <a:gd name="T26" fmla="*/ 1229 w 1839"/>
                    <a:gd name="T27" fmla="*/ 930 h 1819"/>
                    <a:gd name="T28" fmla="*/ 1260 w 1839"/>
                    <a:gd name="T29" fmla="*/ 782 h 1819"/>
                    <a:gd name="T30" fmla="*/ 1244 w 1839"/>
                    <a:gd name="T31" fmla="*/ 633 h 1819"/>
                    <a:gd name="T32" fmla="*/ 1183 w 1839"/>
                    <a:gd name="T33" fmla="*/ 493 h 1819"/>
                    <a:gd name="T34" fmla="*/ 1076 w 1839"/>
                    <a:gd name="T35" fmla="*/ 375 h 1819"/>
                    <a:gd name="T36" fmla="*/ 939 w 1839"/>
                    <a:gd name="T37" fmla="*/ 299 h 1819"/>
                    <a:gd name="T38" fmla="*/ 790 w 1839"/>
                    <a:gd name="T39" fmla="*/ 268 h 1819"/>
                    <a:gd name="T40" fmla="*/ 858 w 1839"/>
                    <a:gd name="T41" fmla="*/ 6 h 1819"/>
                    <a:gd name="T42" fmla="*/ 1038 w 1839"/>
                    <a:gd name="T43" fmla="*/ 49 h 1819"/>
                    <a:gd name="T44" fmla="*/ 1207 w 1839"/>
                    <a:gd name="T45" fmla="*/ 138 h 1819"/>
                    <a:gd name="T46" fmla="*/ 1350 w 1839"/>
                    <a:gd name="T47" fmla="*/ 268 h 1819"/>
                    <a:gd name="T48" fmla="*/ 1454 w 1839"/>
                    <a:gd name="T49" fmla="*/ 425 h 1819"/>
                    <a:gd name="T50" fmla="*/ 1513 w 1839"/>
                    <a:gd name="T51" fmla="*/ 598 h 1819"/>
                    <a:gd name="T52" fmla="*/ 1530 w 1839"/>
                    <a:gd name="T53" fmla="*/ 778 h 1819"/>
                    <a:gd name="T54" fmla="*/ 1502 w 1839"/>
                    <a:gd name="T55" fmla="*/ 956 h 1819"/>
                    <a:gd name="T56" fmla="*/ 1760 w 1839"/>
                    <a:gd name="T57" fmla="*/ 1368 h 1819"/>
                    <a:gd name="T58" fmla="*/ 1818 w 1839"/>
                    <a:gd name="T59" fmla="*/ 1454 h 1819"/>
                    <a:gd name="T60" fmla="*/ 1839 w 1839"/>
                    <a:gd name="T61" fmla="*/ 1555 h 1819"/>
                    <a:gd name="T62" fmla="*/ 1818 w 1839"/>
                    <a:gd name="T63" fmla="*/ 1656 h 1819"/>
                    <a:gd name="T64" fmla="*/ 1760 w 1839"/>
                    <a:gd name="T65" fmla="*/ 1743 h 1819"/>
                    <a:gd name="T66" fmla="*/ 1663 w 1839"/>
                    <a:gd name="T67" fmla="*/ 1804 h 1819"/>
                    <a:gd name="T68" fmla="*/ 1553 w 1839"/>
                    <a:gd name="T69" fmla="*/ 1819 h 1819"/>
                    <a:gd name="T70" fmla="*/ 1445 w 1839"/>
                    <a:gd name="T71" fmla="*/ 1788 h 1819"/>
                    <a:gd name="T72" fmla="*/ 1082 w 1839"/>
                    <a:gd name="T73" fmla="*/ 1446 h 1819"/>
                    <a:gd name="T74" fmla="*/ 907 w 1839"/>
                    <a:gd name="T75" fmla="*/ 1501 h 1819"/>
                    <a:gd name="T76" fmla="*/ 725 w 1839"/>
                    <a:gd name="T77" fmla="*/ 1513 h 1819"/>
                    <a:gd name="T78" fmla="*/ 545 w 1839"/>
                    <a:gd name="T79" fmla="*/ 1482 h 1819"/>
                    <a:gd name="T80" fmla="*/ 375 w 1839"/>
                    <a:gd name="T81" fmla="*/ 1409 h 1819"/>
                    <a:gd name="T82" fmla="*/ 224 w 1839"/>
                    <a:gd name="T83" fmla="*/ 1293 h 1819"/>
                    <a:gd name="T84" fmla="*/ 105 w 1839"/>
                    <a:gd name="T85" fmla="*/ 1141 h 1819"/>
                    <a:gd name="T86" fmla="*/ 30 w 1839"/>
                    <a:gd name="T87" fmla="*/ 970 h 1819"/>
                    <a:gd name="T88" fmla="*/ 0 w 1839"/>
                    <a:gd name="T89" fmla="*/ 787 h 1819"/>
                    <a:gd name="T90" fmla="*/ 15 w 1839"/>
                    <a:gd name="T91" fmla="*/ 604 h 1819"/>
                    <a:gd name="T92" fmla="*/ 74 w 1839"/>
                    <a:gd name="T93" fmla="*/ 429 h 1819"/>
                    <a:gd name="T94" fmla="*/ 179 w 1839"/>
                    <a:gd name="T95" fmla="*/ 270 h 1819"/>
                    <a:gd name="T96" fmla="*/ 323 w 1839"/>
                    <a:gd name="T97" fmla="*/ 138 h 1819"/>
                    <a:gd name="T98" fmla="*/ 491 w 1839"/>
                    <a:gd name="T99" fmla="*/ 49 h 1819"/>
                    <a:gd name="T100" fmla="*/ 672 w 1839"/>
                    <a:gd name="T101" fmla="*/ 6 h 18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1839" h="1819">
                      <a:moveTo>
                        <a:pt x="740" y="268"/>
                      </a:moveTo>
                      <a:lnTo>
                        <a:pt x="689" y="273"/>
                      </a:lnTo>
                      <a:lnTo>
                        <a:pt x="639" y="284"/>
                      </a:lnTo>
                      <a:lnTo>
                        <a:pt x="591" y="299"/>
                      </a:lnTo>
                      <a:lnTo>
                        <a:pt x="544" y="319"/>
                      </a:lnTo>
                      <a:lnTo>
                        <a:pt x="497" y="345"/>
                      </a:lnTo>
                      <a:lnTo>
                        <a:pt x="455" y="375"/>
                      </a:lnTo>
                      <a:lnTo>
                        <a:pt x="415" y="410"/>
                      </a:lnTo>
                      <a:lnTo>
                        <a:pt x="378" y="451"/>
                      </a:lnTo>
                      <a:lnTo>
                        <a:pt x="347" y="493"/>
                      </a:lnTo>
                      <a:lnTo>
                        <a:pt x="322" y="538"/>
                      </a:lnTo>
                      <a:lnTo>
                        <a:pt x="301" y="585"/>
                      </a:lnTo>
                      <a:lnTo>
                        <a:pt x="286" y="633"/>
                      </a:lnTo>
                      <a:lnTo>
                        <a:pt x="276" y="682"/>
                      </a:lnTo>
                      <a:lnTo>
                        <a:pt x="270" y="732"/>
                      </a:lnTo>
                      <a:lnTo>
                        <a:pt x="270" y="782"/>
                      </a:lnTo>
                      <a:lnTo>
                        <a:pt x="276" y="832"/>
                      </a:lnTo>
                      <a:lnTo>
                        <a:pt x="286" y="881"/>
                      </a:lnTo>
                      <a:lnTo>
                        <a:pt x="301" y="930"/>
                      </a:lnTo>
                      <a:lnTo>
                        <a:pt x="322" y="977"/>
                      </a:lnTo>
                      <a:lnTo>
                        <a:pt x="347" y="1022"/>
                      </a:lnTo>
                      <a:lnTo>
                        <a:pt x="378" y="1064"/>
                      </a:lnTo>
                      <a:lnTo>
                        <a:pt x="415" y="1104"/>
                      </a:lnTo>
                      <a:lnTo>
                        <a:pt x="455" y="1140"/>
                      </a:lnTo>
                      <a:lnTo>
                        <a:pt x="497" y="1170"/>
                      </a:lnTo>
                      <a:lnTo>
                        <a:pt x="544" y="1195"/>
                      </a:lnTo>
                      <a:lnTo>
                        <a:pt x="591" y="1216"/>
                      </a:lnTo>
                      <a:lnTo>
                        <a:pt x="639" y="1231"/>
                      </a:lnTo>
                      <a:lnTo>
                        <a:pt x="689" y="1241"/>
                      </a:lnTo>
                      <a:lnTo>
                        <a:pt x="740" y="1246"/>
                      </a:lnTo>
                      <a:lnTo>
                        <a:pt x="790" y="1246"/>
                      </a:lnTo>
                      <a:lnTo>
                        <a:pt x="841" y="1241"/>
                      </a:lnTo>
                      <a:lnTo>
                        <a:pt x="891" y="1231"/>
                      </a:lnTo>
                      <a:lnTo>
                        <a:pt x="939" y="1216"/>
                      </a:lnTo>
                      <a:lnTo>
                        <a:pt x="986" y="1195"/>
                      </a:lnTo>
                      <a:lnTo>
                        <a:pt x="1033" y="1170"/>
                      </a:lnTo>
                      <a:lnTo>
                        <a:pt x="1076" y="1140"/>
                      </a:lnTo>
                      <a:lnTo>
                        <a:pt x="1115" y="1104"/>
                      </a:lnTo>
                      <a:lnTo>
                        <a:pt x="1152" y="1064"/>
                      </a:lnTo>
                      <a:lnTo>
                        <a:pt x="1183" y="1022"/>
                      </a:lnTo>
                      <a:lnTo>
                        <a:pt x="1208" y="977"/>
                      </a:lnTo>
                      <a:lnTo>
                        <a:pt x="1229" y="930"/>
                      </a:lnTo>
                      <a:lnTo>
                        <a:pt x="1244" y="881"/>
                      </a:lnTo>
                      <a:lnTo>
                        <a:pt x="1254" y="832"/>
                      </a:lnTo>
                      <a:lnTo>
                        <a:pt x="1260" y="782"/>
                      </a:lnTo>
                      <a:lnTo>
                        <a:pt x="1260" y="732"/>
                      </a:lnTo>
                      <a:lnTo>
                        <a:pt x="1254" y="682"/>
                      </a:lnTo>
                      <a:lnTo>
                        <a:pt x="1244" y="633"/>
                      </a:lnTo>
                      <a:lnTo>
                        <a:pt x="1229" y="585"/>
                      </a:lnTo>
                      <a:lnTo>
                        <a:pt x="1208" y="538"/>
                      </a:lnTo>
                      <a:lnTo>
                        <a:pt x="1183" y="493"/>
                      </a:lnTo>
                      <a:lnTo>
                        <a:pt x="1152" y="451"/>
                      </a:lnTo>
                      <a:lnTo>
                        <a:pt x="1115" y="410"/>
                      </a:lnTo>
                      <a:lnTo>
                        <a:pt x="1076" y="375"/>
                      </a:lnTo>
                      <a:lnTo>
                        <a:pt x="1033" y="345"/>
                      </a:lnTo>
                      <a:lnTo>
                        <a:pt x="986" y="319"/>
                      </a:lnTo>
                      <a:lnTo>
                        <a:pt x="939" y="299"/>
                      </a:lnTo>
                      <a:lnTo>
                        <a:pt x="891" y="284"/>
                      </a:lnTo>
                      <a:lnTo>
                        <a:pt x="841" y="273"/>
                      </a:lnTo>
                      <a:lnTo>
                        <a:pt x="790" y="268"/>
                      </a:lnTo>
                      <a:lnTo>
                        <a:pt x="740" y="268"/>
                      </a:lnTo>
                      <a:close/>
                      <a:moveTo>
                        <a:pt x="796" y="0"/>
                      </a:moveTo>
                      <a:lnTo>
                        <a:pt x="858" y="6"/>
                      </a:lnTo>
                      <a:lnTo>
                        <a:pt x="919" y="16"/>
                      </a:lnTo>
                      <a:lnTo>
                        <a:pt x="980" y="30"/>
                      </a:lnTo>
                      <a:lnTo>
                        <a:pt x="1038" y="49"/>
                      </a:lnTo>
                      <a:lnTo>
                        <a:pt x="1097" y="74"/>
                      </a:lnTo>
                      <a:lnTo>
                        <a:pt x="1153" y="104"/>
                      </a:lnTo>
                      <a:lnTo>
                        <a:pt x="1207" y="138"/>
                      </a:lnTo>
                      <a:lnTo>
                        <a:pt x="1257" y="177"/>
                      </a:lnTo>
                      <a:lnTo>
                        <a:pt x="1306" y="221"/>
                      </a:lnTo>
                      <a:lnTo>
                        <a:pt x="1350" y="268"/>
                      </a:lnTo>
                      <a:lnTo>
                        <a:pt x="1390" y="319"/>
                      </a:lnTo>
                      <a:lnTo>
                        <a:pt x="1424" y="371"/>
                      </a:lnTo>
                      <a:lnTo>
                        <a:pt x="1454" y="425"/>
                      </a:lnTo>
                      <a:lnTo>
                        <a:pt x="1478" y="481"/>
                      </a:lnTo>
                      <a:lnTo>
                        <a:pt x="1498" y="539"/>
                      </a:lnTo>
                      <a:lnTo>
                        <a:pt x="1513" y="598"/>
                      </a:lnTo>
                      <a:lnTo>
                        <a:pt x="1523" y="658"/>
                      </a:lnTo>
                      <a:lnTo>
                        <a:pt x="1528" y="718"/>
                      </a:lnTo>
                      <a:lnTo>
                        <a:pt x="1530" y="778"/>
                      </a:lnTo>
                      <a:lnTo>
                        <a:pt x="1525" y="838"/>
                      </a:lnTo>
                      <a:lnTo>
                        <a:pt x="1516" y="898"/>
                      </a:lnTo>
                      <a:lnTo>
                        <a:pt x="1502" y="956"/>
                      </a:lnTo>
                      <a:lnTo>
                        <a:pt x="1483" y="1014"/>
                      </a:lnTo>
                      <a:lnTo>
                        <a:pt x="1460" y="1071"/>
                      </a:lnTo>
                      <a:lnTo>
                        <a:pt x="1760" y="1368"/>
                      </a:lnTo>
                      <a:lnTo>
                        <a:pt x="1784" y="1394"/>
                      </a:lnTo>
                      <a:lnTo>
                        <a:pt x="1803" y="1423"/>
                      </a:lnTo>
                      <a:lnTo>
                        <a:pt x="1818" y="1454"/>
                      </a:lnTo>
                      <a:lnTo>
                        <a:pt x="1830" y="1486"/>
                      </a:lnTo>
                      <a:lnTo>
                        <a:pt x="1837" y="1520"/>
                      </a:lnTo>
                      <a:lnTo>
                        <a:pt x="1839" y="1555"/>
                      </a:lnTo>
                      <a:lnTo>
                        <a:pt x="1837" y="1590"/>
                      </a:lnTo>
                      <a:lnTo>
                        <a:pt x="1830" y="1624"/>
                      </a:lnTo>
                      <a:lnTo>
                        <a:pt x="1818" y="1656"/>
                      </a:lnTo>
                      <a:lnTo>
                        <a:pt x="1803" y="1687"/>
                      </a:lnTo>
                      <a:lnTo>
                        <a:pt x="1784" y="1716"/>
                      </a:lnTo>
                      <a:lnTo>
                        <a:pt x="1760" y="1743"/>
                      </a:lnTo>
                      <a:lnTo>
                        <a:pt x="1730" y="1768"/>
                      </a:lnTo>
                      <a:lnTo>
                        <a:pt x="1698" y="1788"/>
                      </a:lnTo>
                      <a:lnTo>
                        <a:pt x="1663" y="1804"/>
                      </a:lnTo>
                      <a:lnTo>
                        <a:pt x="1626" y="1815"/>
                      </a:lnTo>
                      <a:lnTo>
                        <a:pt x="1590" y="1819"/>
                      </a:lnTo>
                      <a:lnTo>
                        <a:pt x="1553" y="1819"/>
                      </a:lnTo>
                      <a:lnTo>
                        <a:pt x="1515" y="1815"/>
                      </a:lnTo>
                      <a:lnTo>
                        <a:pt x="1479" y="1804"/>
                      </a:lnTo>
                      <a:lnTo>
                        <a:pt x="1445" y="1788"/>
                      </a:lnTo>
                      <a:lnTo>
                        <a:pt x="1412" y="1768"/>
                      </a:lnTo>
                      <a:lnTo>
                        <a:pt x="1382" y="1743"/>
                      </a:lnTo>
                      <a:lnTo>
                        <a:pt x="1082" y="1446"/>
                      </a:lnTo>
                      <a:lnTo>
                        <a:pt x="1025" y="1469"/>
                      </a:lnTo>
                      <a:lnTo>
                        <a:pt x="967" y="1487"/>
                      </a:lnTo>
                      <a:lnTo>
                        <a:pt x="907" y="1501"/>
                      </a:lnTo>
                      <a:lnTo>
                        <a:pt x="847" y="1509"/>
                      </a:lnTo>
                      <a:lnTo>
                        <a:pt x="786" y="1514"/>
                      </a:lnTo>
                      <a:lnTo>
                        <a:pt x="725" y="1513"/>
                      </a:lnTo>
                      <a:lnTo>
                        <a:pt x="665" y="1508"/>
                      </a:lnTo>
                      <a:lnTo>
                        <a:pt x="604" y="1497"/>
                      </a:lnTo>
                      <a:lnTo>
                        <a:pt x="545" y="1482"/>
                      </a:lnTo>
                      <a:lnTo>
                        <a:pt x="486" y="1462"/>
                      </a:lnTo>
                      <a:lnTo>
                        <a:pt x="430" y="1438"/>
                      </a:lnTo>
                      <a:lnTo>
                        <a:pt x="375" y="1409"/>
                      </a:lnTo>
                      <a:lnTo>
                        <a:pt x="322" y="1375"/>
                      </a:lnTo>
                      <a:lnTo>
                        <a:pt x="271" y="1336"/>
                      </a:lnTo>
                      <a:lnTo>
                        <a:pt x="224" y="1293"/>
                      </a:lnTo>
                      <a:lnTo>
                        <a:pt x="179" y="1244"/>
                      </a:lnTo>
                      <a:lnTo>
                        <a:pt x="139" y="1194"/>
                      </a:lnTo>
                      <a:lnTo>
                        <a:pt x="105" y="1141"/>
                      </a:lnTo>
                      <a:lnTo>
                        <a:pt x="75" y="1085"/>
                      </a:lnTo>
                      <a:lnTo>
                        <a:pt x="50" y="1027"/>
                      </a:lnTo>
                      <a:lnTo>
                        <a:pt x="30" y="970"/>
                      </a:lnTo>
                      <a:lnTo>
                        <a:pt x="15" y="910"/>
                      </a:lnTo>
                      <a:lnTo>
                        <a:pt x="5" y="849"/>
                      </a:lnTo>
                      <a:lnTo>
                        <a:pt x="0" y="787"/>
                      </a:lnTo>
                      <a:lnTo>
                        <a:pt x="0" y="726"/>
                      </a:lnTo>
                      <a:lnTo>
                        <a:pt x="5" y="665"/>
                      </a:lnTo>
                      <a:lnTo>
                        <a:pt x="15" y="604"/>
                      </a:lnTo>
                      <a:lnTo>
                        <a:pt x="30" y="545"/>
                      </a:lnTo>
                      <a:lnTo>
                        <a:pt x="50" y="487"/>
                      </a:lnTo>
                      <a:lnTo>
                        <a:pt x="74" y="429"/>
                      </a:lnTo>
                      <a:lnTo>
                        <a:pt x="104" y="374"/>
                      </a:lnTo>
                      <a:lnTo>
                        <a:pt x="139" y="321"/>
                      </a:lnTo>
                      <a:lnTo>
                        <a:pt x="179" y="270"/>
                      </a:lnTo>
                      <a:lnTo>
                        <a:pt x="223" y="222"/>
                      </a:lnTo>
                      <a:lnTo>
                        <a:pt x="271" y="177"/>
                      </a:lnTo>
                      <a:lnTo>
                        <a:pt x="323" y="138"/>
                      </a:lnTo>
                      <a:lnTo>
                        <a:pt x="377" y="104"/>
                      </a:lnTo>
                      <a:lnTo>
                        <a:pt x="433" y="74"/>
                      </a:lnTo>
                      <a:lnTo>
                        <a:pt x="491" y="49"/>
                      </a:lnTo>
                      <a:lnTo>
                        <a:pt x="550" y="30"/>
                      </a:lnTo>
                      <a:lnTo>
                        <a:pt x="611" y="16"/>
                      </a:lnTo>
                      <a:lnTo>
                        <a:pt x="672" y="6"/>
                      </a:lnTo>
                      <a:lnTo>
                        <a:pt x="734" y="0"/>
                      </a:lnTo>
                      <a:lnTo>
                        <a:pt x="796" y="0"/>
                      </a:lnTo>
                      <a:close/>
                    </a:path>
                  </a:pathLst>
                </a:custGeom>
                <a:solidFill>
                  <a:schemeClr val="bg1">
                    <a:alpha val="100000"/>
                  </a:schemeClr>
                </a:solidFill>
                <a:ln w="0">
                  <a:noFill/>
                  <a:prstDash val="solid"/>
                  <a:round/>
                </a:ln>
              </p:spPr>
              <p:txBody>
                <a:bodyPr vert="horz" wrap="square" lIns="91440" tIns="45720" rIns="91440" bIns="45720" numCol="1" anchor="t" anchorCtr="false" compatLnSpc="true"/>
                <a:lstStyle/>
                <a:p>
                  <a:pPr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endParaRPr lang="en-US" sz="1200">
                    <a:solidFill>
                      <a:srgbClr val="404040">
                        <a:alpha val="100000"/>
                      </a:srgbClr>
                    </a:solidFill>
                    <a:latin typeface="默认字体"/>
                    <a:ea typeface="默认字体"/>
                    <a:cs typeface="思源黑体 CN Regular"/>
                    <a:sym typeface="思源宋体 CN"/>
                  </a:endParaRPr>
                </a:p>
              </p:txBody>
            </p:sp>
            <p:sp>
              <p:nvSpPr>
                <p:cNvPr id="630" name=""/>
                <p:cNvSpPr/>
                <p:nvPr/>
              </p:nvSpPr>
              <p:spPr bwMode="auto">
                <a:xfrm>
                  <a:off x="1204913" y="-1346200"/>
                  <a:ext cx="374650" cy="474663"/>
                </a:xfrm>
                <a:custGeom>
                  <a:avLst/>
                  <a:gdLst>
                    <a:gd name="T0" fmla="*/ 503 w 1655"/>
                    <a:gd name="T1" fmla="*/ 30 h 2089"/>
                    <a:gd name="T2" fmla="*/ 679 w 1655"/>
                    <a:gd name="T3" fmla="*/ 255 h 2089"/>
                    <a:gd name="T4" fmla="*/ 922 w 1655"/>
                    <a:gd name="T5" fmla="*/ 543 h 2089"/>
                    <a:gd name="T6" fmla="*/ 1053 w 1655"/>
                    <a:gd name="T7" fmla="*/ 442 h 2089"/>
                    <a:gd name="T8" fmla="*/ 1370 w 1655"/>
                    <a:gd name="T9" fmla="*/ 402 h 2089"/>
                    <a:gd name="T10" fmla="*/ 1470 w 1655"/>
                    <a:gd name="T11" fmla="*/ 566 h 2089"/>
                    <a:gd name="T12" fmla="*/ 1548 w 1655"/>
                    <a:gd name="T13" fmla="*/ 743 h 2089"/>
                    <a:gd name="T14" fmla="*/ 1606 w 1655"/>
                    <a:gd name="T15" fmla="*/ 929 h 2089"/>
                    <a:gd name="T16" fmla="*/ 1643 w 1655"/>
                    <a:gd name="T17" fmla="*/ 1125 h 2089"/>
                    <a:gd name="T18" fmla="*/ 1655 w 1655"/>
                    <a:gd name="T19" fmla="*/ 1326 h 2089"/>
                    <a:gd name="T20" fmla="*/ 1643 w 1655"/>
                    <a:gd name="T21" fmla="*/ 1530 h 2089"/>
                    <a:gd name="T22" fmla="*/ 1605 w 1655"/>
                    <a:gd name="T23" fmla="*/ 1725 h 2089"/>
                    <a:gd name="T24" fmla="*/ 1546 w 1655"/>
                    <a:gd name="T25" fmla="*/ 1913 h 2089"/>
                    <a:gd name="T26" fmla="*/ 1466 w 1655"/>
                    <a:gd name="T27" fmla="*/ 2089 h 2089"/>
                    <a:gd name="T28" fmla="*/ 1480 w 1655"/>
                    <a:gd name="T29" fmla="*/ 1951 h 2089"/>
                    <a:gd name="T30" fmla="*/ 1471 w 1655"/>
                    <a:gd name="T31" fmla="*/ 1814 h 2089"/>
                    <a:gd name="T32" fmla="*/ 1440 w 1655"/>
                    <a:gd name="T33" fmla="*/ 1680 h 2089"/>
                    <a:gd name="T34" fmla="*/ 1389 w 1655"/>
                    <a:gd name="T35" fmla="*/ 1552 h 2089"/>
                    <a:gd name="T36" fmla="*/ 1318 w 1655"/>
                    <a:gd name="T37" fmla="*/ 1433 h 2089"/>
                    <a:gd name="T38" fmla="*/ 1225 w 1655"/>
                    <a:gd name="T39" fmla="*/ 1325 h 2089"/>
                    <a:gd name="T40" fmla="*/ 1120 w 1655"/>
                    <a:gd name="T41" fmla="*/ 1237 h 2089"/>
                    <a:gd name="T42" fmla="*/ 1004 w 1655"/>
                    <a:gd name="T43" fmla="*/ 1166 h 2089"/>
                    <a:gd name="T44" fmla="*/ 878 w 1655"/>
                    <a:gd name="T45" fmla="*/ 1115 h 2089"/>
                    <a:gd name="T46" fmla="*/ 746 w 1655"/>
                    <a:gd name="T47" fmla="*/ 1083 h 2089"/>
                    <a:gd name="T48" fmla="*/ 607 w 1655"/>
                    <a:gd name="T49" fmla="*/ 1072 h 2089"/>
                    <a:gd name="T50" fmla="*/ 456 w 1655"/>
                    <a:gd name="T51" fmla="*/ 1085 h 2089"/>
                    <a:gd name="T52" fmla="*/ 311 w 1655"/>
                    <a:gd name="T53" fmla="*/ 1123 h 2089"/>
                    <a:gd name="T54" fmla="*/ 175 w 1655"/>
                    <a:gd name="T55" fmla="*/ 1186 h 2089"/>
                    <a:gd name="T56" fmla="*/ 648 w 1655"/>
                    <a:gd name="T57" fmla="*/ 815 h 2089"/>
                    <a:gd name="T58" fmla="*/ 824 w 1655"/>
                    <a:gd name="T59" fmla="*/ 757 h 2089"/>
                    <a:gd name="T60" fmla="*/ 549 w 1655"/>
                    <a:gd name="T61" fmla="*/ 408 h 2089"/>
                    <a:gd name="T62" fmla="*/ 370 w 1655"/>
                    <a:gd name="T63" fmla="*/ 368 h 2089"/>
                    <a:gd name="T64" fmla="*/ 192 w 1655"/>
                    <a:gd name="T65" fmla="*/ 521 h 2089"/>
                    <a:gd name="T66" fmla="*/ 0 w 1655"/>
                    <a:gd name="T67" fmla="*/ 377 h 2089"/>
                    <a:gd name="T68" fmla="*/ 182 w 1655"/>
                    <a:gd name="T69" fmla="*/ 152 h 2089"/>
                    <a:gd name="T70" fmla="*/ 315 w 1655"/>
                    <a:gd name="T71" fmla="*/ 290 h 2089"/>
                    <a:gd name="T72" fmla="*/ 488 w 1655"/>
                    <a:gd name="T73" fmla="*/ 353 h 2089"/>
                    <a:gd name="T74" fmla="*/ 497 w 1655"/>
                    <a:gd name="T75" fmla="*/ 221 h 2089"/>
                    <a:gd name="T76" fmla="*/ 346 w 1655"/>
                    <a:gd name="T77" fmla="*/ 0 h 208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1655" h="2089">
                      <a:moveTo>
                        <a:pt x="346" y="0"/>
                      </a:moveTo>
                      <a:lnTo>
                        <a:pt x="503" y="30"/>
                      </a:lnTo>
                      <a:lnTo>
                        <a:pt x="638" y="150"/>
                      </a:lnTo>
                      <a:lnTo>
                        <a:pt x="679" y="255"/>
                      </a:lnTo>
                      <a:lnTo>
                        <a:pt x="709" y="354"/>
                      </a:lnTo>
                      <a:lnTo>
                        <a:pt x="922" y="543"/>
                      </a:lnTo>
                      <a:lnTo>
                        <a:pt x="977" y="561"/>
                      </a:lnTo>
                      <a:lnTo>
                        <a:pt x="1053" y="442"/>
                      </a:lnTo>
                      <a:lnTo>
                        <a:pt x="1321" y="418"/>
                      </a:lnTo>
                      <a:lnTo>
                        <a:pt x="1370" y="402"/>
                      </a:lnTo>
                      <a:lnTo>
                        <a:pt x="1422" y="482"/>
                      </a:lnTo>
                      <a:lnTo>
                        <a:pt x="1470" y="566"/>
                      </a:lnTo>
                      <a:lnTo>
                        <a:pt x="1511" y="654"/>
                      </a:lnTo>
                      <a:lnTo>
                        <a:pt x="1548" y="743"/>
                      </a:lnTo>
                      <a:lnTo>
                        <a:pt x="1580" y="835"/>
                      </a:lnTo>
                      <a:lnTo>
                        <a:pt x="1606" y="929"/>
                      </a:lnTo>
                      <a:lnTo>
                        <a:pt x="1627" y="1025"/>
                      </a:lnTo>
                      <a:lnTo>
                        <a:pt x="1643" y="1125"/>
                      </a:lnTo>
                      <a:lnTo>
                        <a:pt x="1651" y="1225"/>
                      </a:lnTo>
                      <a:lnTo>
                        <a:pt x="1655" y="1326"/>
                      </a:lnTo>
                      <a:lnTo>
                        <a:pt x="1651" y="1429"/>
                      </a:lnTo>
                      <a:lnTo>
                        <a:pt x="1643" y="1530"/>
                      </a:lnTo>
                      <a:lnTo>
                        <a:pt x="1627" y="1628"/>
                      </a:lnTo>
                      <a:lnTo>
                        <a:pt x="1605" y="1725"/>
                      </a:lnTo>
                      <a:lnTo>
                        <a:pt x="1579" y="1820"/>
                      </a:lnTo>
                      <a:lnTo>
                        <a:pt x="1546" y="1913"/>
                      </a:lnTo>
                      <a:lnTo>
                        <a:pt x="1508" y="2002"/>
                      </a:lnTo>
                      <a:lnTo>
                        <a:pt x="1466" y="2089"/>
                      </a:lnTo>
                      <a:lnTo>
                        <a:pt x="1475" y="2021"/>
                      </a:lnTo>
                      <a:lnTo>
                        <a:pt x="1480" y="1951"/>
                      </a:lnTo>
                      <a:lnTo>
                        <a:pt x="1477" y="1882"/>
                      </a:lnTo>
                      <a:lnTo>
                        <a:pt x="1471" y="1814"/>
                      </a:lnTo>
                      <a:lnTo>
                        <a:pt x="1457" y="1746"/>
                      </a:lnTo>
                      <a:lnTo>
                        <a:pt x="1440" y="1680"/>
                      </a:lnTo>
                      <a:lnTo>
                        <a:pt x="1418" y="1615"/>
                      </a:lnTo>
                      <a:lnTo>
                        <a:pt x="1389" y="1552"/>
                      </a:lnTo>
                      <a:lnTo>
                        <a:pt x="1356" y="1491"/>
                      </a:lnTo>
                      <a:lnTo>
                        <a:pt x="1318" y="1433"/>
                      </a:lnTo>
                      <a:lnTo>
                        <a:pt x="1274" y="1378"/>
                      </a:lnTo>
                      <a:lnTo>
                        <a:pt x="1225" y="1325"/>
                      </a:lnTo>
                      <a:lnTo>
                        <a:pt x="1174" y="1279"/>
                      </a:lnTo>
                      <a:lnTo>
                        <a:pt x="1120" y="1237"/>
                      </a:lnTo>
                      <a:lnTo>
                        <a:pt x="1063" y="1199"/>
                      </a:lnTo>
                      <a:lnTo>
                        <a:pt x="1004" y="1166"/>
                      </a:lnTo>
                      <a:lnTo>
                        <a:pt x="942" y="1138"/>
                      </a:lnTo>
                      <a:lnTo>
                        <a:pt x="878" y="1115"/>
                      </a:lnTo>
                      <a:lnTo>
                        <a:pt x="813" y="1096"/>
                      </a:lnTo>
                      <a:lnTo>
                        <a:pt x="746" y="1083"/>
                      </a:lnTo>
                      <a:lnTo>
                        <a:pt x="676" y="1076"/>
                      </a:lnTo>
                      <a:lnTo>
                        <a:pt x="607" y="1072"/>
                      </a:lnTo>
                      <a:lnTo>
                        <a:pt x="531" y="1076"/>
                      </a:lnTo>
                      <a:lnTo>
                        <a:pt x="456" y="1085"/>
                      </a:lnTo>
                      <a:lnTo>
                        <a:pt x="382" y="1102"/>
                      </a:lnTo>
                      <a:lnTo>
                        <a:pt x="311" y="1123"/>
                      </a:lnTo>
                      <a:lnTo>
                        <a:pt x="241" y="1152"/>
                      </a:lnTo>
                      <a:lnTo>
                        <a:pt x="175" y="1186"/>
                      </a:lnTo>
                      <a:lnTo>
                        <a:pt x="370" y="954"/>
                      </a:lnTo>
                      <a:lnTo>
                        <a:pt x="648" y="815"/>
                      </a:lnTo>
                      <a:lnTo>
                        <a:pt x="810" y="836"/>
                      </a:lnTo>
                      <a:lnTo>
                        <a:pt x="824" y="757"/>
                      </a:lnTo>
                      <a:lnTo>
                        <a:pt x="625" y="558"/>
                      </a:lnTo>
                      <a:lnTo>
                        <a:pt x="549" y="408"/>
                      </a:lnTo>
                      <a:lnTo>
                        <a:pt x="438" y="408"/>
                      </a:lnTo>
                      <a:lnTo>
                        <a:pt x="370" y="368"/>
                      </a:lnTo>
                      <a:lnTo>
                        <a:pt x="223" y="346"/>
                      </a:lnTo>
                      <a:lnTo>
                        <a:pt x="192" y="521"/>
                      </a:lnTo>
                      <a:lnTo>
                        <a:pt x="13" y="486"/>
                      </a:lnTo>
                      <a:lnTo>
                        <a:pt x="0" y="377"/>
                      </a:lnTo>
                      <a:lnTo>
                        <a:pt x="137" y="346"/>
                      </a:lnTo>
                      <a:lnTo>
                        <a:pt x="182" y="152"/>
                      </a:lnTo>
                      <a:lnTo>
                        <a:pt x="318" y="208"/>
                      </a:lnTo>
                      <a:lnTo>
                        <a:pt x="315" y="290"/>
                      </a:lnTo>
                      <a:lnTo>
                        <a:pt x="419" y="333"/>
                      </a:lnTo>
                      <a:lnTo>
                        <a:pt x="488" y="353"/>
                      </a:lnTo>
                      <a:lnTo>
                        <a:pt x="573" y="309"/>
                      </a:lnTo>
                      <a:lnTo>
                        <a:pt x="497" y="221"/>
                      </a:lnTo>
                      <a:lnTo>
                        <a:pt x="343" y="71"/>
                      </a:lnTo>
                      <a:lnTo>
                        <a:pt x="346" y="0"/>
                      </a:lnTo>
                      <a:close/>
                    </a:path>
                  </a:pathLst>
                </a:custGeom>
                <a:solidFill>
                  <a:schemeClr val="bg1">
                    <a:alpha val="100000"/>
                  </a:schemeClr>
                </a:solidFill>
                <a:ln w="0">
                  <a:noFill/>
                  <a:prstDash val="solid"/>
                  <a:round/>
                </a:ln>
              </p:spPr>
              <p:txBody>
                <a:bodyPr vert="horz" wrap="square" lIns="91440" tIns="45720" rIns="91440" bIns="45720" numCol="1" anchor="t" anchorCtr="false" compatLnSpc="true"/>
                <a:lstStyle/>
                <a:p>
                  <a:pPr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endParaRPr lang="en-US" sz="1200">
                    <a:solidFill>
                      <a:srgbClr val="404040">
                        <a:alpha val="100000"/>
                      </a:srgbClr>
                    </a:solidFill>
                    <a:latin typeface="默认字体"/>
                    <a:ea typeface="默认字体"/>
                    <a:cs typeface="思源黑体 CN Regular"/>
                    <a:sym typeface="思源宋体 CN"/>
                  </a:endParaRPr>
                </a:p>
              </p:txBody>
            </p:sp>
            <p:sp>
              <p:nvSpPr>
                <p:cNvPr id="631" name=""/>
                <p:cNvSpPr/>
                <p:nvPr/>
              </p:nvSpPr>
              <p:spPr bwMode="auto">
                <a:xfrm>
                  <a:off x="1160463" y="-1065213"/>
                  <a:ext cx="52388" cy="44450"/>
                </a:xfrm>
                <a:custGeom>
                  <a:avLst/>
                  <a:gdLst>
                    <a:gd name="T0" fmla="*/ 130 w 229"/>
                    <a:gd name="T1" fmla="*/ 0 h 197"/>
                    <a:gd name="T2" fmla="*/ 229 w 229"/>
                    <a:gd name="T3" fmla="*/ 45 h 197"/>
                    <a:gd name="T4" fmla="*/ 205 w 229"/>
                    <a:gd name="T5" fmla="*/ 66 h 197"/>
                    <a:gd name="T6" fmla="*/ 182 w 229"/>
                    <a:gd name="T7" fmla="*/ 89 h 197"/>
                    <a:gd name="T8" fmla="*/ 162 w 229"/>
                    <a:gd name="T9" fmla="*/ 109 h 197"/>
                    <a:gd name="T10" fmla="*/ 143 w 229"/>
                    <a:gd name="T11" fmla="*/ 131 h 197"/>
                    <a:gd name="T12" fmla="*/ 89 w 229"/>
                    <a:gd name="T13" fmla="*/ 132 h 197"/>
                    <a:gd name="T14" fmla="*/ 32 w 229"/>
                    <a:gd name="T15" fmla="*/ 197 h 197"/>
                    <a:gd name="T16" fmla="*/ 0 w 229"/>
                    <a:gd name="T17" fmla="*/ 61 h 197"/>
                    <a:gd name="T18" fmla="*/ 130 w 229"/>
                    <a:gd name="T19" fmla="*/ 0 h 1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29" h="197">
                      <a:moveTo>
                        <a:pt x="130" y="0"/>
                      </a:moveTo>
                      <a:lnTo>
                        <a:pt x="229" y="45"/>
                      </a:lnTo>
                      <a:lnTo>
                        <a:pt x="205" y="66"/>
                      </a:lnTo>
                      <a:lnTo>
                        <a:pt x="182" y="89"/>
                      </a:lnTo>
                      <a:lnTo>
                        <a:pt x="162" y="109"/>
                      </a:lnTo>
                      <a:lnTo>
                        <a:pt x="143" y="131"/>
                      </a:lnTo>
                      <a:lnTo>
                        <a:pt x="89" y="132"/>
                      </a:lnTo>
                      <a:lnTo>
                        <a:pt x="32" y="197"/>
                      </a:lnTo>
                      <a:lnTo>
                        <a:pt x="0" y="61"/>
                      </a:lnTo>
                      <a:lnTo>
                        <a:pt x="130" y="0"/>
                      </a:lnTo>
                      <a:close/>
                    </a:path>
                  </a:pathLst>
                </a:custGeom>
                <a:solidFill>
                  <a:schemeClr val="bg1">
                    <a:alpha val="100000"/>
                  </a:schemeClr>
                </a:solidFill>
                <a:ln w="0">
                  <a:noFill/>
                  <a:prstDash val="solid"/>
                  <a:round/>
                </a:ln>
              </p:spPr>
              <p:txBody>
                <a:bodyPr vert="horz" wrap="square" lIns="91440" tIns="45720" rIns="91440" bIns="45720" numCol="1" anchor="t" anchorCtr="false" compatLnSpc="true"/>
                <a:lstStyle/>
                <a:p>
                  <a:pPr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endParaRPr lang="en-US" sz="1200">
                    <a:solidFill>
                      <a:srgbClr val="404040">
                        <a:alpha val="100000"/>
                      </a:srgbClr>
                    </a:solidFill>
                    <a:latin typeface="默认字体"/>
                    <a:ea typeface="默认字体"/>
                    <a:cs typeface="思源黑体 CN Regular"/>
                    <a:sym typeface="思源宋体 CN"/>
                  </a:endParaRPr>
                </a:p>
              </p:txBody>
            </p:sp>
            <p:sp>
              <p:nvSpPr>
                <p:cNvPr id="632" name=""/>
                <p:cNvSpPr/>
                <p:nvPr/>
              </p:nvSpPr>
              <p:spPr bwMode="auto">
                <a:xfrm>
                  <a:off x="1289050" y="-714375"/>
                  <a:ext cx="92075" cy="34925"/>
                </a:xfrm>
                <a:custGeom>
                  <a:avLst/>
                  <a:gdLst>
                    <a:gd name="T0" fmla="*/ 404 w 404"/>
                    <a:gd name="T1" fmla="*/ 0 h 154"/>
                    <a:gd name="T2" fmla="*/ 327 w 404"/>
                    <a:gd name="T3" fmla="*/ 38 h 154"/>
                    <a:gd name="T4" fmla="*/ 249 w 404"/>
                    <a:gd name="T5" fmla="*/ 73 h 154"/>
                    <a:gd name="T6" fmla="*/ 168 w 404"/>
                    <a:gd name="T7" fmla="*/ 105 h 154"/>
                    <a:gd name="T8" fmla="*/ 85 w 404"/>
                    <a:gd name="T9" fmla="*/ 131 h 154"/>
                    <a:gd name="T10" fmla="*/ 0 w 404"/>
                    <a:gd name="T11" fmla="*/ 154 h 154"/>
                    <a:gd name="T12" fmla="*/ 31 w 404"/>
                    <a:gd name="T13" fmla="*/ 44 h 154"/>
                    <a:gd name="T14" fmla="*/ 92 w 404"/>
                    <a:gd name="T15" fmla="*/ 5 h 154"/>
                    <a:gd name="T16" fmla="*/ 163 w 404"/>
                    <a:gd name="T17" fmla="*/ 13 h 154"/>
                    <a:gd name="T18" fmla="*/ 236 w 404"/>
                    <a:gd name="T19" fmla="*/ 17 h 154"/>
                    <a:gd name="T20" fmla="*/ 292 w 404"/>
                    <a:gd name="T21" fmla="*/ 14 h 154"/>
                    <a:gd name="T22" fmla="*/ 348 w 404"/>
                    <a:gd name="T23" fmla="*/ 9 h 154"/>
                    <a:gd name="T24" fmla="*/ 404 w 404"/>
                    <a:gd name="T25" fmla="*/ 0 h 1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404" h="154">
                      <a:moveTo>
                        <a:pt x="404" y="0"/>
                      </a:moveTo>
                      <a:lnTo>
                        <a:pt x="327" y="38"/>
                      </a:lnTo>
                      <a:lnTo>
                        <a:pt x="249" y="73"/>
                      </a:lnTo>
                      <a:lnTo>
                        <a:pt x="168" y="105"/>
                      </a:lnTo>
                      <a:lnTo>
                        <a:pt x="85" y="131"/>
                      </a:lnTo>
                      <a:lnTo>
                        <a:pt x="0" y="154"/>
                      </a:lnTo>
                      <a:lnTo>
                        <a:pt x="31" y="44"/>
                      </a:lnTo>
                      <a:lnTo>
                        <a:pt x="92" y="5"/>
                      </a:lnTo>
                      <a:lnTo>
                        <a:pt x="163" y="13"/>
                      </a:lnTo>
                      <a:lnTo>
                        <a:pt x="236" y="17"/>
                      </a:lnTo>
                      <a:lnTo>
                        <a:pt x="292" y="14"/>
                      </a:lnTo>
                      <a:lnTo>
                        <a:pt x="348" y="9"/>
                      </a:lnTo>
                      <a:lnTo>
                        <a:pt x="404" y="0"/>
                      </a:lnTo>
                      <a:close/>
                    </a:path>
                  </a:pathLst>
                </a:custGeom>
                <a:solidFill>
                  <a:schemeClr val="bg1">
                    <a:alpha val="100000"/>
                  </a:schemeClr>
                </a:solidFill>
                <a:ln w="0">
                  <a:noFill/>
                  <a:prstDash val="solid"/>
                  <a:round/>
                </a:ln>
              </p:spPr>
              <p:txBody>
                <a:bodyPr vert="horz" wrap="square" lIns="91440" tIns="45720" rIns="91440" bIns="45720" numCol="1" anchor="t" anchorCtr="false" compatLnSpc="true"/>
                <a:lstStyle/>
                <a:p>
                  <a:pPr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endParaRPr lang="en-US" sz="1200">
                    <a:solidFill>
                      <a:srgbClr val="404040">
                        <a:alpha val="100000"/>
                      </a:srgbClr>
                    </a:solidFill>
                    <a:latin typeface="默认字体"/>
                    <a:ea typeface="默认字体"/>
                    <a:cs typeface="思源黑体 CN Regular"/>
                    <a:sym typeface="思源宋体 CN"/>
                  </a:endParaRPr>
                </a:p>
              </p:txBody>
            </p:sp>
            <p:sp>
              <p:nvSpPr>
                <p:cNvPr id="633" name=""/>
                <p:cNvSpPr/>
                <p:nvPr/>
              </p:nvSpPr>
              <p:spPr bwMode="auto">
                <a:xfrm>
                  <a:off x="819150" y="-1241425"/>
                  <a:ext cx="428625" cy="573088"/>
                </a:xfrm>
                <a:custGeom>
                  <a:avLst/>
                  <a:gdLst>
                    <a:gd name="T0" fmla="*/ 230 w 1890"/>
                    <a:gd name="T1" fmla="*/ 95 h 2526"/>
                    <a:gd name="T2" fmla="*/ 513 w 1890"/>
                    <a:gd name="T3" fmla="*/ 157 h 2526"/>
                    <a:gd name="T4" fmla="*/ 969 w 1890"/>
                    <a:gd name="T5" fmla="*/ 390 h 2526"/>
                    <a:gd name="T6" fmla="*/ 1211 w 1890"/>
                    <a:gd name="T7" fmla="*/ 979 h 2526"/>
                    <a:gd name="T8" fmla="*/ 1251 w 1890"/>
                    <a:gd name="T9" fmla="*/ 864 h 2526"/>
                    <a:gd name="T10" fmla="*/ 1524 w 1890"/>
                    <a:gd name="T11" fmla="*/ 1097 h 2526"/>
                    <a:gd name="T12" fmla="*/ 1475 w 1890"/>
                    <a:gd name="T13" fmla="*/ 1216 h 2526"/>
                    <a:gd name="T14" fmla="*/ 1444 w 1890"/>
                    <a:gd name="T15" fmla="*/ 1344 h 2526"/>
                    <a:gd name="T16" fmla="*/ 1434 w 1890"/>
                    <a:gd name="T17" fmla="*/ 1476 h 2526"/>
                    <a:gd name="T18" fmla="*/ 1445 w 1890"/>
                    <a:gd name="T19" fmla="*/ 1613 h 2526"/>
                    <a:gd name="T20" fmla="*/ 1477 w 1890"/>
                    <a:gd name="T21" fmla="*/ 1745 h 2526"/>
                    <a:gd name="T22" fmla="*/ 1529 w 1890"/>
                    <a:gd name="T23" fmla="*/ 1870 h 2526"/>
                    <a:gd name="T24" fmla="*/ 1601 w 1890"/>
                    <a:gd name="T25" fmla="*/ 1984 h 2526"/>
                    <a:gd name="T26" fmla="*/ 1691 w 1890"/>
                    <a:gd name="T27" fmla="*/ 2089 h 2526"/>
                    <a:gd name="T28" fmla="*/ 1786 w 1890"/>
                    <a:gd name="T29" fmla="*/ 2170 h 2526"/>
                    <a:gd name="T30" fmla="*/ 1890 w 1890"/>
                    <a:gd name="T31" fmla="*/ 2236 h 2526"/>
                    <a:gd name="T32" fmla="*/ 1880 w 1890"/>
                    <a:gd name="T33" fmla="*/ 2274 h 2526"/>
                    <a:gd name="T34" fmla="*/ 1874 w 1890"/>
                    <a:gd name="T35" fmla="*/ 2300 h 2526"/>
                    <a:gd name="T36" fmla="*/ 1872 w 1890"/>
                    <a:gd name="T37" fmla="*/ 2310 h 2526"/>
                    <a:gd name="T38" fmla="*/ 1820 w 1890"/>
                    <a:gd name="T39" fmla="*/ 2519 h 2526"/>
                    <a:gd name="T40" fmla="*/ 1679 w 1890"/>
                    <a:gd name="T41" fmla="*/ 2526 h 2526"/>
                    <a:gd name="T42" fmla="*/ 1468 w 1890"/>
                    <a:gd name="T43" fmla="*/ 2513 h 2526"/>
                    <a:gd name="T44" fmla="*/ 1266 w 1890"/>
                    <a:gd name="T45" fmla="*/ 2475 h 2526"/>
                    <a:gd name="T46" fmla="*/ 1072 w 1890"/>
                    <a:gd name="T47" fmla="*/ 2414 h 2526"/>
                    <a:gd name="T48" fmla="*/ 889 w 1890"/>
                    <a:gd name="T49" fmla="*/ 2331 h 2526"/>
                    <a:gd name="T50" fmla="*/ 719 w 1890"/>
                    <a:gd name="T51" fmla="*/ 2228 h 2526"/>
                    <a:gd name="T52" fmla="*/ 564 w 1890"/>
                    <a:gd name="T53" fmla="*/ 2106 h 2526"/>
                    <a:gd name="T54" fmla="*/ 424 w 1890"/>
                    <a:gd name="T55" fmla="*/ 1968 h 2526"/>
                    <a:gd name="T56" fmla="*/ 301 w 1890"/>
                    <a:gd name="T57" fmla="*/ 1814 h 2526"/>
                    <a:gd name="T58" fmla="*/ 197 w 1890"/>
                    <a:gd name="T59" fmla="*/ 1645 h 2526"/>
                    <a:gd name="T60" fmla="*/ 113 w 1890"/>
                    <a:gd name="T61" fmla="*/ 1465 h 2526"/>
                    <a:gd name="T62" fmla="*/ 52 w 1890"/>
                    <a:gd name="T63" fmla="*/ 1273 h 2526"/>
                    <a:gd name="T64" fmla="*/ 13 w 1890"/>
                    <a:gd name="T65" fmla="*/ 1073 h 2526"/>
                    <a:gd name="T66" fmla="*/ 0 w 1890"/>
                    <a:gd name="T67" fmla="*/ 864 h 2526"/>
                    <a:gd name="T68" fmla="*/ 12 w 1890"/>
                    <a:gd name="T69" fmla="*/ 664 h 2526"/>
                    <a:gd name="T70" fmla="*/ 48 w 1890"/>
                    <a:gd name="T71" fmla="*/ 471 h 2526"/>
                    <a:gd name="T72" fmla="*/ 106 w 1890"/>
                    <a:gd name="T73" fmla="*/ 285 h 2526"/>
                    <a:gd name="T74" fmla="*/ 184 w 1890"/>
                    <a:gd name="T75" fmla="*/ 111 h 2526"/>
                    <a:gd name="T76" fmla="*/ 351 w 1890"/>
                    <a:gd name="T77" fmla="*/ 0 h 25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1890" h="2526">
                      <a:moveTo>
                        <a:pt x="351" y="0"/>
                      </a:moveTo>
                      <a:lnTo>
                        <a:pt x="230" y="95"/>
                      </a:lnTo>
                      <a:lnTo>
                        <a:pt x="325" y="157"/>
                      </a:lnTo>
                      <a:lnTo>
                        <a:pt x="513" y="157"/>
                      </a:lnTo>
                      <a:lnTo>
                        <a:pt x="794" y="107"/>
                      </a:lnTo>
                      <a:lnTo>
                        <a:pt x="969" y="390"/>
                      </a:lnTo>
                      <a:lnTo>
                        <a:pt x="969" y="656"/>
                      </a:lnTo>
                      <a:lnTo>
                        <a:pt x="1211" y="979"/>
                      </a:lnTo>
                      <a:lnTo>
                        <a:pt x="1251" y="979"/>
                      </a:lnTo>
                      <a:lnTo>
                        <a:pt x="1251" y="864"/>
                      </a:lnTo>
                      <a:lnTo>
                        <a:pt x="1344" y="1056"/>
                      </a:lnTo>
                      <a:lnTo>
                        <a:pt x="1524" y="1097"/>
                      </a:lnTo>
                      <a:lnTo>
                        <a:pt x="1497" y="1155"/>
                      </a:lnTo>
                      <a:lnTo>
                        <a:pt x="1475" y="1216"/>
                      </a:lnTo>
                      <a:lnTo>
                        <a:pt x="1457" y="1280"/>
                      </a:lnTo>
                      <a:lnTo>
                        <a:pt x="1444" y="1344"/>
                      </a:lnTo>
                      <a:lnTo>
                        <a:pt x="1436" y="1409"/>
                      </a:lnTo>
                      <a:lnTo>
                        <a:pt x="1434" y="1476"/>
                      </a:lnTo>
                      <a:lnTo>
                        <a:pt x="1436" y="1546"/>
                      </a:lnTo>
                      <a:lnTo>
                        <a:pt x="1445" y="1613"/>
                      </a:lnTo>
                      <a:lnTo>
                        <a:pt x="1459" y="1680"/>
                      </a:lnTo>
                      <a:lnTo>
                        <a:pt x="1477" y="1745"/>
                      </a:lnTo>
                      <a:lnTo>
                        <a:pt x="1500" y="1807"/>
                      </a:lnTo>
                      <a:lnTo>
                        <a:pt x="1529" y="1870"/>
                      </a:lnTo>
                      <a:lnTo>
                        <a:pt x="1562" y="1928"/>
                      </a:lnTo>
                      <a:lnTo>
                        <a:pt x="1601" y="1984"/>
                      </a:lnTo>
                      <a:lnTo>
                        <a:pt x="1644" y="2037"/>
                      </a:lnTo>
                      <a:lnTo>
                        <a:pt x="1691" y="2089"/>
                      </a:lnTo>
                      <a:lnTo>
                        <a:pt x="1737" y="2131"/>
                      </a:lnTo>
                      <a:lnTo>
                        <a:pt x="1786" y="2170"/>
                      </a:lnTo>
                      <a:lnTo>
                        <a:pt x="1837" y="2205"/>
                      </a:lnTo>
                      <a:lnTo>
                        <a:pt x="1890" y="2236"/>
                      </a:lnTo>
                      <a:lnTo>
                        <a:pt x="1885" y="2257"/>
                      </a:lnTo>
                      <a:lnTo>
                        <a:pt x="1880" y="2274"/>
                      </a:lnTo>
                      <a:lnTo>
                        <a:pt x="1877" y="2289"/>
                      </a:lnTo>
                      <a:lnTo>
                        <a:pt x="1874" y="2300"/>
                      </a:lnTo>
                      <a:lnTo>
                        <a:pt x="1872" y="2308"/>
                      </a:lnTo>
                      <a:lnTo>
                        <a:pt x="1872" y="2310"/>
                      </a:lnTo>
                      <a:lnTo>
                        <a:pt x="1889" y="2512"/>
                      </a:lnTo>
                      <a:lnTo>
                        <a:pt x="1820" y="2519"/>
                      </a:lnTo>
                      <a:lnTo>
                        <a:pt x="1749" y="2524"/>
                      </a:lnTo>
                      <a:lnTo>
                        <a:pt x="1679" y="2526"/>
                      </a:lnTo>
                      <a:lnTo>
                        <a:pt x="1572" y="2523"/>
                      </a:lnTo>
                      <a:lnTo>
                        <a:pt x="1468" y="2513"/>
                      </a:lnTo>
                      <a:lnTo>
                        <a:pt x="1366" y="2496"/>
                      </a:lnTo>
                      <a:lnTo>
                        <a:pt x="1266" y="2475"/>
                      </a:lnTo>
                      <a:lnTo>
                        <a:pt x="1168" y="2447"/>
                      </a:lnTo>
                      <a:lnTo>
                        <a:pt x="1072" y="2414"/>
                      </a:lnTo>
                      <a:lnTo>
                        <a:pt x="979" y="2375"/>
                      </a:lnTo>
                      <a:lnTo>
                        <a:pt x="889" y="2331"/>
                      </a:lnTo>
                      <a:lnTo>
                        <a:pt x="803" y="2282"/>
                      </a:lnTo>
                      <a:lnTo>
                        <a:pt x="719" y="2228"/>
                      </a:lnTo>
                      <a:lnTo>
                        <a:pt x="640" y="2169"/>
                      </a:lnTo>
                      <a:lnTo>
                        <a:pt x="564" y="2106"/>
                      </a:lnTo>
                      <a:lnTo>
                        <a:pt x="491" y="2040"/>
                      </a:lnTo>
                      <a:lnTo>
                        <a:pt x="424" y="1968"/>
                      </a:lnTo>
                      <a:lnTo>
                        <a:pt x="360" y="1892"/>
                      </a:lnTo>
                      <a:lnTo>
                        <a:pt x="301" y="1814"/>
                      </a:lnTo>
                      <a:lnTo>
                        <a:pt x="247" y="1731"/>
                      </a:lnTo>
                      <a:lnTo>
                        <a:pt x="197" y="1645"/>
                      </a:lnTo>
                      <a:lnTo>
                        <a:pt x="152" y="1557"/>
                      </a:lnTo>
                      <a:lnTo>
                        <a:pt x="113" y="1465"/>
                      </a:lnTo>
                      <a:lnTo>
                        <a:pt x="79" y="1370"/>
                      </a:lnTo>
                      <a:lnTo>
                        <a:pt x="52" y="1273"/>
                      </a:lnTo>
                      <a:lnTo>
                        <a:pt x="30" y="1174"/>
                      </a:lnTo>
                      <a:lnTo>
                        <a:pt x="13" y="1073"/>
                      </a:lnTo>
                      <a:lnTo>
                        <a:pt x="3" y="970"/>
                      </a:lnTo>
                      <a:lnTo>
                        <a:pt x="0" y="864"/>
                      </a:lnTo>
                      <a:lnTo>
                        <a:pt x="3" y="763"/>
                      </a:lnTo>
                      <a:lnTo>
                        <a:pt x="12" y="664"/>
                      </a:lnTo>
                      <a:lnTo>
                        <a:pt x="27" y="567"/>
                      </a:lnTo>
                      <a:lnTo>
                        <a:pt x="48" y="471"/>
                      </a:lnTo>
                      <a:lnTo>
                        <a:pt x="75" y="377"/>
                      </a:lnTo>
                      <a:lnTo>
                        <a:pt x="106" y="285"/>
                      </a:lnTo>
                      <a:lnTo>
                        <a:pt x="143" y="197"/>
                      </a:lnTo>
                      <a:lnTo>
                        <a:pt x="184" y="111"/>
                      </a:lnTo>
                      <a:lnTo>
                        <a:pt x="230" y="27"/>
                      </a:lnTo>
                      <a:lnTo>
                        <a:pt x="351" y="0"/>
                      </a:lnTo>
                      <a:close/>
                    </a:path>
                  </a:pathLst>
                </a:custGeom>
                <a:solidFill>
                  <a:schemeClr val="bg1">
                    <a:alpha val="100000"/>
                  </a:schemeClr>
                </a:solidFill>
                <a:ln w="0">
                  <a:noFill/>
                  <a:prstDash val="solid"/>
                  <a:round/>
                </a:ln>
              </p:spPr>
              <p:txBody>
                <a:bodyPr vert="horz" wrap="square" lIns="91440" tIns="45720" rIns="91440" bIns="45720" numCol="1" anchor="t" anchorCtr="false" compatLnSpc="true"/>
                <a:lstStyle/>
                <a:p>
                  <a:pPr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endParaRPr lang="en-US" sz="1200">
                    <a:solidFill>
                      <a:srgbClr val="404040">
                        <a:alpha val="100000"/>
                      </a:srgbClr>
                    </a:solidFill>
                    <a:latin typeface="默认字体"/>
                    <a:ea typeface="默认字体"/>
                    <a:cs typeface="思源黑体 CN Regular"/>
                    <a:sym typeface="思源宋体 CN"/>
                  </a:endParaRPr>
                </a:p>
              </p:txBody>
            </p:sp>
            <p:sp>
              <p:nvSpPr>
                <p:cNvPr id="634" name=""/>
                <p:cNvSpPr>
                  <a:spLocks noEditPoints="true"/>
                </p:cNvSpPr>
                <p:nvPr/>
              </p:nvSpPr>
              <p:spPr bwMode="auto">
                <a:xfrm>
                  <a:off x="906463" y="-1422400"/>
                  <a:ext cx="455613" cy="138113"/>
                </a:xfrm>
                <a:custGeom>
                  <a:avLst/>
                  <a:gdLst>
                    <a:gd name="T0" fmla="*/ 857 w 2009"/>
                    <a:gd name="T1" fmla="*/ 178 h 604"/>
                    <a:gd name="T2" fmla="*/ 854 w 2009"/>
                    <a:gd name="T3" fmla="*/ 185 h 604"/>
                    <a:gd name="T4" fmla="*/ 848 w 2009"/>
                    <a:gd name="T5" fmla="*/ 194 h 604"/>
                    <a:gd name="T6" fmla="*/ 837 w 2009"/>
                    <a:gd name="T7" fmla="*/ 204 h 604"/>
                    <a:gd name="T8" fmla="*/ 823 w 2009"/>
                    <a:gd name="T9" fmla="*/ 214 h 604"/>
                    <a:gd name="T10" fmla="*/ 809 w 2009"/>
                    <a:gd name="T11" fmla="*/ 225 h 604"/>
                    <a:gd name="T12" fmla="*/ 795 w 2009"/>
                    <a:gd name="T13" fmla="*/ 235 h 604"/>
                    <a:gd name="T14" fmla="*/ 780 w 2009"/>
                    <a:gd name="T15" fmla="*/ 246 h 604"/>
                    <a:gd name="T16" fmla="*/ 767 w 2009"/>
                    <a:gd name="T17" fmla="*/ 254 h 604"/>
                    <a:gd name="T18" fmla="*/ 757 w 2009"/>
                    <a:gd name="T19" fmla="*/ 261 h 604"/>
                    <a:gd name="T20" fmla="*/ 750 w 2009"/>
                    <a:gd name="T21" fmla="*/ 266 h 604"/>
                    <a:gd name="T22" fmla="*/ 747 w 2009"/>
                    <a:gd name="T23" fmla="*/ 267 h 604"/>
                    <a:gd name="T24" fmla="*/ 857 w 2009"/>
                    <a:gd name="T25" fmla="*/ 331 h 604"/>
                    <a:gd name="T26" fmla="*/ 1087 w 2009"/>
                    <a:gd name="T27" fmla="*/ 271 h 604"/>
                    <a:gd name="T28" fmla="*/ 1033 w 2009"/>
                    <a:gd name="T29" fmla="*/ 178 h 604"/>
                    <a:gd name="T30" fmla="*/ 933 w 2009"/>
                    <a:gd name="T31" fmla="*/ 210 h 604"/>
                    <a:gd name="T32" fmla="*/ 857 w 2009"/>
                    <a:gd name="T33" fmla="*/ 178 h 604"/>
                    <a:gd name="T34" fmla="*/ 1537 w 2009"/>
                    <a:gd name="T35" fmla="*/ 72 h 604"/>
                    <a:gd name="T36" fmla="*/ 1365 w 2009"/>
                    <a:gd name="T37" fmla="*/ 165 h 604"/>
                    <a:gd name="T38" fmla="*/ 1267 w 2009"/>
                    <a:gd name="T39" fmla="*/ 226 h 604"/>
                    <a:gd name="T40" fmla="*/ 1336 w 2009"/>
                    <a:gd name="T41" fmla="*/ 270 h 604"/>
                    <a:gd name="T42" fmla="*/ 1488 w 2009"/>
                    <a:gd name="T43" fmla="*/ 255 h 604"/>
                    <a:gd name="T44" fmla="*/ 1647 w 2009"/>
                    <a:gd name="T45" fmla="*/ 135 h 604"/>
                    <a:gd name="T46" fmla="*/ 1537 w 2009"/>
                    <a:gd name="T47" fmla="*/ 72 h 604"/>
                    <a:gd name="T48" fmla="*/ 1295 w 2009"/>
                    <a:gd name="T49" fmla="*/ 0 h 604"/>
                    <a:gd name="T50" fmla="*/ 1295 w 2009"/>
                    <a:gd name="T51" fmla="*/ 0 h 604"/>
                    <a:gd name="T52" fmla="*/ 1390 w 2009"/>
                    <a:gd name="T53" fmla="*/ 3 h 604"/>
                    <a:gd name="T54" fmla="*/ 1483 w 2009"/>
                    <a:gd name="T55" fmla="*/ 11 h 604"/>
                    <a:gd name="T56" fmla="*/ 1576 w 2009"/>
                    <a:gd name="T57" fmla="*/ 24 h 604"/>
                    <a:gd name="T58" fmla="*/ 1666 w 2009"/>
                    <a:gd name="T59" fmla="*/ 42 h 604"/>
                    <a:gd name="T60" fmla="*/ 1755 w 2009"/>
                    <a:gd name="T61" fmla="*/ 65 h 604"/>
                    <a:gd name="T62" fmla="*/ 1842 w 2009"/>
                    <a:gd name="T63" fmla="*/ 92 h 604"/>
                    <a:gd name="T64" fmla="*/ 1926 w 2009"/>
                    <a:gd name="T65" fmla="*/ 124 h 604"/>
                    <a:gd name="T66" fmla="*/ 2009 w 2009"/>
                    <a:gd name="T67" fmla="*/ 160 h 604"/>
                    <a:gd name="T68" fmla="*/ 1948 w 2009"/>
                    <a:gd name="T69" fmla="*/ 169 h 604"/>
                    <a:gd name="T70" fmla="*/ 1784 w 2009"/>
                    <a:gd name="T71" fmla="*/ 145 h 604"/>
                    <a:gd name="T72" fmla="*/ 1668 w 2009"/>
                    <a:gd name="T73" fmla="*/ 221 h 604"/>
                    <a:gd name="T74" fmla="*/ 1586 w 2009"/>
                    <a:gd name="T75" fmla="*/ 311 h 604"/>
                    <a:gd name="T76" fmla="*/ 1285 w 2009"/>
                    <a:gd name="T77" fmla="*/ 339 h 604"/>
                    <a:gd name="T78" fmla="*/ 1162 w 2009"/>
                    <a:gd name="T79" fmla="*/ 319 h 604"/>
                    <a:gd name="T80" fmla="*/ 1077 w 2009"/>
                    <a:gd name="T81" fmla="*/ 450 h 604"/>
                    <a:gd name="T82" fmla="*/ 830 w 2009"/>
                    <a:gd name="T83" fmla="*/ 464 h 604"/>
                    <a:gd name="T84" fmla="*/ 676 w 2009"/>
                    <a:gd name="T85" fmla="*/ 421 h 604"/>
                    <a:gd name="T86" fmla="*/ 538 w 2009"/>
                    <a:gd name="T87" fmla="*/ 495 h 604"/>
                    <a:gd name="T88" fmla="*/ 239 w 2009"/>
                    <a:gd name="T89" fmla="*/ 536 h 604"/>
                    <a:gd name="T90" fmla="*/ 0 w 2009"/>
                    <a:gd name="T91" fmla="*/ 604 h 604"/>
                    <a:gd name="T92" fmla="*/ 0 w 2009"/>
                    <a:gd name="T93" fmla="*/ 604 h 604"/>
                    <a:gd name="T94" fmla="*/ 63 w 2009"/>
                    <a:gd name="T95" fmla="*/ 532 h 604"/>
                    <a:gd name="T96" fmla="*/ 131 w 2009"/>
                    <a:gd name="T97" fmla="*/ 464 h 604"/>
                    <a:gd name="T98" fmla="*/ 203 w 2009"/>
                    <a:gd name="T99" fmla="*/ 400 h 604"/>
                    <a:gd name="T100" fmla="*/ 278 w 2009"/>
                    <a:gd name="T101" fmla="*/ 339 h 604"/>
                    <a:gd name="T102" fmla="*/ 356 w 2009"/>
                    <a:gd name="T103" fmla="*/ 283 h 604"/>
                    <a:gd name="T104" fmla="*/ 439 w 2009"/>
                    <a:gd name="T105" fmla="*/ 232 h 604"/>
                    <a:gd name="T106" fmla="*/ 524 w 2009"/>
                    <a:gd name="T107" fmla="*/ 185 h 604"/>
                    <a:gd name="T108" fmla="*/ 612 w 2009"/>
                    <a:gd name="T109" fmla="*/ 144 h 604"/>
                    <a:gd name="T110" fmla="*/ 702 w 2009"/>
                    <a:gd name="T111" fmla="*/ 107 h 604"/>
                    <a:gd name="T112" fmla="*/ 796 w 2009"/>
                    <a:gd name="T113" fmla="*/ 75 h 604"/>
                    <a:gd name="T114" fmla="*/ 892 w 2009"/>
                    <a:gd name="T115" fmla="*/ 49 h 604"/>
                    <a:gd name="T116" fmla="*/ 990 w 2009"/>
                    <a:gd name="T117" fmla="*/ 27 h 604"/>
                    <a:gd name="T118" fmla="*/ 1089 w 2009"/>
                    <a:gd name="T119" fmla="*/ 13 h 604"/>
                    <a:gd name="T120" fmla="*/ 1191 w 2009"/>
                    <a:gd name="T121" fmla="*/ 3 h 604"/>
                    <a:gd name="T122" fmla="*/ 1295 w 2009"/>
                    <a:gd name="T123" fmla="*/ 0 h 6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2009" h="604">
                      <a:moveTo>
                        <a:pt x="857" y="178"/>
                      </a:moveTo>
                      <a:lnTo>
                        <a:pt x="854" y="185"/>
                      </a:lnTo>
                      <a:lnTo>
                        <a:pt x="848" y="194"/>
                      </a:lnTo>
                      <a:lnTo>
                        <a:pt x="837" y="204"/>
                      </a:lnTo>
                      <a:lnTo>
                        <a:pt x="823" y="214"/>
                      </a:lnTo>
                      <a:lnTo>
                        <a:pt x="809" y="225"/>
                      </a:lnTo>
                      <a:lnTo>
                        <a:pt x="795" y="235"/>
                      </a:lnTo>
                      <a:lnTo>
                        <a:pt x="780" y="246"/>
                      </a:lnTo>
                      <a:lnTo>
                        <a:pt x="767" y="254"/>
                      </a:lnTo>
                      <a:lnTo>
                        <a:pt x="757" y="261"/>
                      </a:lnTo>
                      <a:lnTo>
                        <a:pt x="750" y="266"/>
                      </a:lnTo>
                      <a:lnTo>
                        <a:pt x="747" y="267"/>
                      </a:lnTo>
                      <a:lnTo>
                        <a:pt x="857" y="331"/>
                      </a:lnTo>
                      <a:lnTo>
                        <a:pt x="1087" y="271"/>
                      </a:lnTo>
                      <a:lnTo>
                        <a:pt x="1033" y="178"/>
                      </a:lnTo>
                      <a:lnTo>
                        <a:pt x="933" y="210"/>
                      </a:lnTo>
                      <a:lnTo>
                        <a:pt x="857" y="178"/>
                      </a:lnTo>
                      <a:close/>
                      <a:moveTo>
                        <a:pt x="1537" y="72"/>
                      </a:moveTo>
                      <a:lnTo>
                        <a:pt x="1365" y="165"/>
                      </a:lnTo>
                      <a:lnTo>
                        <a:pt x="1267" y="226"/>
                      </a:lnTo>
                      <a:lnTo>
                        <a:pt x="1336" y="270"/>
                      </a:lnTo>
                      <a:lnTo>
                        <a:pt x="1488" y="255"/>
                      </a:lnTo>
                      <a:lnTo>
                        <a:pt x="1647" y="135"/>
                      </a:lnTo>
                      <a:lnTo>
                        <a:pt x="1537" y="72"/>
                      </a:lnTo>
                      <a:close/>
                      <a:moveTo>
                        <a:pt x="1295" y="0"/>
                      </a:moveTo>
                      <a:lnTo>
                        <a:pt x="1295" y="0"/>
                      </a:lnTo>
                      <a:lnTo>
                        <a:pt x="1390" y="3"/>
                      </a:lnTo>
                      <a:lnTo>
                        <a:pt x="1483" y="11"/>
                      </a:lnTo>
                      <a:lnTo>
                        <a:pt x="1576" y="24"/>
                      </a:lnTo>
                      <a:lnTo>
                        <a:pt x="1666" y="42"/>
                      </a:lnTo>
                      <a:lnTo>
                        <a:pt x="1755" y="65"/>
                      </a:lnTo>
                      <a:lnTo>
                        <a:pt x="1842" y="92"/>
                      </a:lnTo>
                      <a:lnTo>
                        <a:pt x="1926" y="124"/>
                      </a:lnTo>
                      <a:lnTo>
                        <a:pt x="2009" y="160"/>
                      </a:lnTo>
                      <a:lnTo>
                        <a:pt x="1948" y="169"/>
                      </a:lnTo>
                      <a:lnTo>
                        <a:pt x="1784" y="145"/>
                      </a:lnTo>
                      <a:lnTo>
                        <a:pt x="1668" y="221"/>
                      </a:lnTo>
                      <a:lnTo>
                        <a:pt x="1586" y="311"/>
                      </a:lnTo>
                      <a:lnTo>
                        <a:pt x="1285" y="339"/>
                      </a:lnTo>
                      <a:lnTo>
                        <a:pt x="1162" y="319"/>
                      </a:lnTo>
                      <a:lnTo>
                        <a:pt x="1077" y="450"/>
                      </a:lnTo>
                      <a:lnTo>
                        <a:pt x="830" y="464"/>
                      </a:lnTo>
                      <a:lnTo>
                        <a:pt x="676" y="421"/>
                      </a:lnTo>
                      <a:lnTo>
                        <a:pt x="538" y="495"/>
                      </a:lnTo>
                      <a:lnTo>
                        <a:pt x="239" y="536"/>
                      </a:lnTo>
                      <a:lnTo>
                        <a:pt x="0" y="604"/>
                      </a:lnTo>
                      <a:lnTo>
                        <a:pt x="0" y="604"/>
                      </a:lnTo>
                      <a:lnTo>
                        <a:pt x="63" y="532"/>
                      </a:lnTo>
                      <a:lnTo>
                        <a:pt x="131" y="464"/>
                      </a:lnTo>
                      <a:lnTo>
                        <a:pt x="203" y="400"/>
                      </a:lnTo>
                      <a:lnTo>
                        <a:pt x="278" y="339"/>
                      </a:lnTo>
                      <a:lnTo>
                        <a:pt x="356" y="283"/>
                      </a:lnTo>
                      <a:lnTo>
                        <a:pt x="439" y="232"/>
                      </a:lnTo>
                      <a:lnTo>
                        <a:pt x="524" y="185"/>
                      </a:lnTo>
                      <a:lnTo>
                        <a:pt x="612" y="144"/>
                      </a:lnTo>
                      <a:lnTo>
                        <a:pt x="702" y="107"/>
                      </a:lnTo>
                      <a:lnTo>
                        <a:pt x="796" y="75"/>
                      </a:lnTo>
                      <a:lnTo>
                        <a:pt x="892" y="49"/>
                      </a:lnTo>
                      <a:lnTo>
                        <a:pt x="990" y="27"/>
                      </a:lnTo>
                      <a:lnTo>
                        <a:pt x="1089" y="13"/>
                      </a:lnTo>
                      <a:lnTo>
                        <a:pt x="1191" y="3"/>
                      </a:lnTo>
                      <a:lnTo>
                        <a:pt x="1295" y="0"/>
                      </a:lnTo>
                      <a:close/>
                    </a:path>
                  </a:pathLst>
                </a:custGeom>
                <a:solidFill>
                  <a:schemeClr val="bg1">
                    <a:alpha val="100000"/>
                  </a:schemeClr>
                </a:solidFill>
                <a:ln w="0">
                  <a:noFill/>
                  <a:prstDash val="solid"/>
                  <a:round/>
                </a:ln>
              </p:spPr>
              <p:txBody>
                <a:bodyPr vert="horz" wrap="square" lIns="91440" tIns="45720" rIns="91440" bIns="45720" numCol="1" anchor="t" anchorCtr="false" compatLnSpc="true"/>
                <a:lstStyle/>
                <a:p>
                  <a:pPr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endParaRPr lang="en-US" sz="1200">
                    <a:solidFill>
                      <a:srgbClr val="404040">
                        <a:alpha val="100000"/>
                      </a:srgbClr>
                    </a:solidFill>
                    <a:latin typeface="默认字体"/>
                    <a:ea typeface="默认字体"/>
                    <a:cs typeface="思源黑体 CN Regular"/>
                    <a:sym typeface="思源宋体 CN"/>
                  </a:endParaRPr>
                </a:p>
              </p:txBody>
            </p:sp>
          </p:grpSp>
          <p:sp>
            <p:nvSpPr>
              <p:cNvPr id="635" name="" descr="{&quot;isTemplate&quot;:true,&quot;type&quot;:&quot;content&quot;,&quot;canOmit&quot;:false,&quot;range&quot;:0}"/>
              <p:cNvSpPr/>
              <p:nvPr/>
            </p:nvSpPr>
            <p:spPr>
              <a:xfrm rot="0" flipH="false" flipV="false">
                <a:off x="5839173" y="2041514"/>
                <a:ext cx="3600450" cy="1015364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pPr marL="0" indent="0">
                  <a:lnSpc>
                    <a:spcPct val="130000"/>
                  </a:lnSpc>
                  <a:buNone/>
                  <a:defRPr sz="1800">
                    <a:solidFill>
                      <a:schemeClr val="tx1">
                        <a:alpha val="100000"/>
                      </a:schemeClr>
                    </a:solidFill>
                    <a:latin typeface="等线"/>
                    <a:ea typeface="等线"/>
                    <a:cs typeface="+mn-cs"/>
                  </a:defRPr>
                </a:pPr>
                <a:r>
                  <a:rPr lang="zh-CN" sz="1400">
                    <a:solidFill>
                      <a:schemeClr val="tx1"/>
                    </a:solidFill>
                    <a:latin typeface="默认字体"/>
                    <a:ea typeface="默认字体"/>
                    <a:cs typeface="思源黑体 CN Regular"/>
                    <a:sym typeface="思源宋体 CN"/>
                  </a:rPr>
                  <a:t>任务中心设计有防刷机制，以防止机器刷取任务，确保用户正常参与并获取积分奖励。</a:t>
                </a:r>
                <a:endParaRPr/>
              </a:p>
            </p:txBody>
          </p:sp>
          <p:sp>
            <p:nvSpPr>
              <p:cNvPr id="636" name="" descr="{&quot;isTemplate&quot;:true,&quot;type&quot;:&quot;title&quot;,&quot;canOmit&quot;:false,&quot;range&quot;:0}"/>
              <p:cNvSpPr/>
              <p:nvPr/>
            </p:nvSpPr>
            <p:spPr>
              <a:xfrm rot="0" flipH="false" flipV="false">
                <a:off x="5839167" y="1748150"/>
                <a:ext cx="3600450" cy="3683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indent="0">
                  <a:lnSpc>
                    <a:spcPct val="100000"/>
                  </a:lnSpc>
                  <a:buNone/>
                  <a:defRPr sz="1800">
                    <a:solidFill>
                      <a:schemeClr val="tx1">
                        <a:alpha val="100000"/>
                      </a:schemeClr>
                    </a:solidFill>
                    <a:latin typeface="等线"/>
                    <a:ea typeface="等线"/>
                    <a:cs typeface="+mn-cs"/>
                  </a:defRPr>
                </a:pPr>
                <a:r>
                  <a:rPr lang="zh-CN" sz="1600" b="true">
                    <a:solidFill>
                      <a:schemeClr val="tx1"/>
                    </a:solidFill>
                    <a:latin typeface="默认字体"/>
                    <a:ea typeface="默认字体"/>
                    <a:cs typeface="思源黑体 CN Regular"/>
                    <a:sym typeface="思源宋体 CN"/>
                  </a:rPr>
                  <a:t>防止刷机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</p:grpSp>
        <p:grpSp>
          <p:nvGrpSpPr>
            <p:cNvPr id="637" name=""/>
            <p:cNvGrpSpPr/>
            <p:nvPr/>
          </p:nvGrpSpPr>
          <p:grpSpPr>
            <a:xfrm rot="0" flipH="false" flipV="false">
              <a:off x="1324239" y="3036830"/>
              <a:ext cx="4615821" cy="1349593"/>
              <a:chOff x="1012623" y="2189151"/>
              <a:chExt cx="4615821" cy="1349593"/>
            </a:xfrm>
          </p:grpSpPr>
          <p:sp>
            <p:nvSpPr>
              <p:cNvPr id="638" name=""/>
              <p:cNvSpPr/>
              <p:nvPr/>
            </p:nvSpPr>
            <p:spPr>
              <a:xfrm rot="0" flipH="false" flipV="false">
                <a:off x="1012623" y="2523378"/>
                <a:ext cx="1015365" cy="1015366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false" anchor="ctr"/>
              <a:lstStyle/>
              <a:p>
                <a:pPr algn="ctr">
                  <a:defRPr sz="1800">
                    <a:solidFill>
                      <a:schemeClr val="tx1">
                        <a:alpha val="100000"/>
                      </a:schemeClr>
                    </a:solidFill>
                    <a:latin typeface="等线"/>
                    <a:ea typeface="等线"/>
                    <a:cs typeface="+mn-cs"/>
                  </a:defRPr>
                </a:pPr>
                <a:endParaRPr lang="en-US" sz="1200">
                  <a:solidFill>
                    <a:srgbClr val="404040">
                      <a:alpha val="100000"/>
                    </a:srgbClr>
                  </a:solidFill>
                  <a:latin typeface="默认字体"/>
                  <a:ea typeface="默认字体"/>
                  <a:cs typeface="思源黑体 CN Regular"/>
                  <a:sym typeface="思源宋体 CN"/>
                </a:endParaRPr>
              </a:p>
            </p:txBody>
          </p:sp>
          <p:grpSp>
            <p:nvGrpSpPr>
              <p:cNvPr id="639" name="Group 41"/>
              <p:cNvGrpSpPr>
                <a:grpSpLocks noChangeAspect="true"/>
              </p:cNvGrpSpPr>
              <p:nvPr/>
            </p:nvGrpSpPr>
            <p:grpSpPr>
              <a:xfrm rot="0" flipH="false" flipV="false">
                <a:off x="1343296" y="2827459"/>
                <a:ext cx="380610" cy="380610"/>
                <a:chOff x="1643" y="866"/>
                <a:chExt cx="229" cy="229"/>
              </a:xfrm>
              <a:solidFill>
                <a:sysClr val="window" lastClr="FFFFFF"/>
              </a:solidFill>
            </p:grpSpPr>
            <p:sp>
              <p:nvSpPr>
                <p:cNvPr id="640" name=""/>
                <p:cNvSpPr/>
                <p:nvPr/>
              </p:nvSpPr>
              <p:spPr bwMode="auto">
                <a:xfrm>
                  <a:off x="1643" y="866"/>
                  <a:ext cx="163" cy="107"/>
                </a:xfrm>
                <a:custGeom>
                  <a:avLst/>
                  <a:gdLst>
                    <a:gd name="T0" fmla="*/ 1830 w 2445"/>
                    <a:gd name="T1" fmla="*/ 5 h 1608"/>
                    <a:gd name="T2" fmla="*/ 2034 w 2445"/>
                    <a:gd name="T3" fmla="*/ 33 h 1608"/>
                    <a:gd name="T4" fmla="*/ 2239 w 2445"/>
                    <a:gd name="T5" fmla="*/ 85 h 1608"/>
                    <a:gd name="T6" fmla="*/ 2445 w 2445"/>
                    <a:gd name="T7" fmla="*/ 161 h 1608"/>
                    <a:gd name="T8" fmla="*/ 2348 w 2445"/>
                    <a:gd name="T9" fmla="*/ 371 h 1608"/>
                    <a:gd name="T10" fmla="*/ 2205 w 2445"/>
                    <a:gd name="T11" fmla="*/ 434 h 1608"/>
                    <a:gd name="T12" fmla="*/ 2012 w 2445"/>
                    <a:gd name="T13" fmla="*/ 378 h 1608"/>
                    <a:gd name="T14" fmla="*/ 1822 w 2445"/>
                    <a:gd name="T15" fmla="*/ 350 h 1608"/>
                    <a:gd name="T16" fmla="*/ 1634 w 2445"/>
                    <a:gd name="T17" fmla="*/ 349 h 1608"/>
                    <a:gd name="T18" fmla="*/ 1452 w 2445"/>
                    <a:gd name="T19" fmla="*/ 373 h 1608"/>
                    <a:gd name="T20" fmla="*/ 1279 w 2445"/>
                    <a:gd name="T21" fmla="*/ 420 h 1608"/>
                    <a:gd name="T22" fmla="*/ 1113 w 2445"/>
                    <a:gd name="T23" fmla="*/ 490 h 1608"/>
                    <a:gd name="T24" fmla="*/ 958 w 2445"/>
                    <a:gd name="T25" fmla="*/ 578 h 1608"/>
                    <a:gd name="T26" fmla="*/ 817 w 2445"/>
                    <a:gd name="T27" fmla="*/ 685 h 1608"/>
                    <a:gd name="T28" fmla="*/ 691 w 2445"/>
                    <a:gd name="T29" fmla="*/ 808 h 1608"/>
                    <a:gd name="T30" fmla="*/ 581 w 2445"/>
                    <a:gd name="T31" fmla="*/ 946 h 1608"/>
                    <a:gd name="T32" fmla="*/ 489 w 2445"/>
                    <a:gd name="T33" fmla="*/ 1097 h 1608"/>
                    <a:gd name="T34" fmla="*/ 417 w 2445"/>
                    <a:gd name="T35" fmla="*/ 1258 h 1608"/>
                    <a:gd name="T36" fmla="*/ 368 w 2445"/>
                    <a:gd name="T37" fmla="*/ 1429 h 1608"/>
                    <a:gd name="T38" fmla="*/ 342 w 2445"/>
                    <a:gd name="T39" fmla="*/ 1608 h 1608"/>
                    <a:gd name="T40" fmla="*/ 117 w 2445"/>
                    <a:gd name="T41" fmla="*/ 1589 h 1608"/>
                    <a:gd name="T42" fmla="*/ 15 w 2445"/>
                    <a:gd name="T43" fmla="*/ 1477 h 1608"/>
                    <a:gd name="T44" fmla="*/ 56 w 2445"/>
                    <a:gd name="T45" fmla="*/ 1282 h 1608"/>
                    <a:gd name="T46" fmla="*/ 115 w 2445"/>
                    <a:gd name="T47" fmla="*/ 1100 h 1608"/>
                    <a:gd name="T48" fmla="*/ 190 w 2445"/>
                    <a:gd name="T49" fmla="*/ 928 h 1608"/>
                    <a:gd name="T50" fmla="*/ 284 w 2445"/>
                    <a:gd name="T51" fmla="*/ 767 h 1608"/>
                    <a:gd name="T52" fmla="*/ 394 w 2445"/>
                    <a:gd name="T53" fmla="*/ 619 h 1608"/>
                    <a:gd name="T54" fmla="*/ 524 w 2445"/>
                    <a:gd name="T55" fmla="*/ 482 h 1608"/>
                    <a:gd name="T56" fmla="*/ 672 w 2445"/>
                    <a:gd name="T57" fmla="*/ 358 h 1608"/>
                    <a:gd name="T58" fmla="*/ 838 w 2445"/>
                    <a:gd name="T59" fmla="*/ 247 h 1608"/>
                    <a:gd name="T60" fmla="*/ 1033 w 2445"/>
                    <a:gd name="T61" fmla="*/ 145 h 1608"/>
                    <a:gd name="T62" fmla="*/ 1229 w 2445"/>
                    <a:gd name="T63" fmla="*/ 71 h 1608"/>
                    <a:gd name="T64" fmla="*/ 1428 w 2445"/>
                    <a:gd name="T65" fmla="*/ 24 h 1608"/>
                    <a:gd name="T66" fmla="*/ 1628 w 2445"/>
                    <a:gd name="T67" fmla="*/ 1 h 16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2445" h="1608">
                      <a:moveTo>
                        <a:pt x="1728" y="0"/>
                      </a:moveTo>
                      <a:lnTo>
                        <a:pt x="1830" y="5"/>
                      </a:lnTo>
                      <a:lnTo>
                        <a:pt x="1931" y="16"/>
                      </a:lnTo>
                      <a:lnTo>
                        <a:pt x="2034" y="33"/>
                      </a:lnTo>
                      <a:lnTo>
                        <a:pt x="2136" y="56"/>
                      </a:lnTo>
                      <a:lnTo>
                        <a:pt x="2239" y="85"/>
                      </a:lnTo>
                      <a:lnTo>
                        <a:pt x="2342" y="120"/>
                      </a:lnTo>
                      <a:lnTo>
                        <a:pt x="2445" y="161"/>
                      </a:lnTo>
                      <a:lnTo>
                        <a:pt x="2396" y="268"/>
                      </a:lnTo>
                      <a:lnTo>
                        <a:pt x="2348" y="371"/>
                      </a:lnTo>
                      <a:lnTo>
                        <a:pt x="2300" y="474"/>
                      </a:lnTo>
                      <a:lnTo>
                        <a:pt x="2205" y="434"/>
                      </a:lnTo>
                      <a:lnTo>
                        <a:pt x="2108" y="403"/>
                      </a:lnTo>
                      <a:lnTo>
                        <a:pt x="2012" y="378"/>
                      </a:lnTo>
                      <a:lnTo>
                        <a:pt x="1916" y="361"/>
                      </a:lnTo>
                      <a:lnTo>
                        <a:pt x="1822" y="350"/>
                      </a:lnTo>
                      <a:lnTo>
                        <a:pt x="1727" y="346"/>
                      </a:lnTo>
                      <a:lnTo>
                        <a:pt x="1634" y="349"/>
                      </a:lnTo>
                      <a:lnTo>
                        <a:pt x="1542" y="357"/>
                      </a:lnTo>
                      <a:lnTo>
                        <a:pt x="1452" y="373"/>
                      </a:lnTo>
                      <a:lnTo>
                        <a:pt x="1364" y="394"/>
                      </a:lnTo>
                      <a:lnTo>
                        <a:pt x="1279" y="420"/>
                      </a:lnTo>
                      <a:lnTo>
                        <a:pt x="1194" y="452"/>
                      </a:lnTo>
                      <a:lnTo>
                        <a:pt x="1113" y="490"/>
                      </a:lnTo>
                      <a:lnTo>
                        <a:pt x="1034" y="532"/>
                      </a:lnTo>
                      <a:lnTo>
                        <a:pt x="958" y="578"/>
                      </a:lnTo>
                      <a:lnTo>
                        <a:pt x="886" y="629"/>
                      </a:lnTo>
                      <a:lnTo>
                        <a:pt x="817" y="685"/>
                      </a:lnTo>
                      <a:lnTo>
                        <a:pt x="752" y="745"/>
                      </a:lnTo>
                      <a:lnTo>
                        <a:pt x="691" y="808"/>
                      </a:lnTo>
                      <a:lnTo>
                        <a:pt x="633" y="875"/>
                      </a:lnTo>
                      <a:lnTo>
                        <a:pt x="581" y="946"/>
                      </a:lnTo>
                      <a:lnTo>
                        <a:pt x="531" y="1020"/>
                      </a:lnTo>
                      <a:lnTo>
                        <a:pt x="489" y="1097"/>
                      </a:lnTo>
                      <a:lnTo>
                        <a:pt x="450" y="1176"/>
                      </a:lnTo>
                      <a:lnTo>
                        <a:pt x="417" y="1258"/>
                      </a:lnTo>
                      <a:lnTo>
                        <a:pt x="389" y="1343"/>
                      </a:lnTo>
                      <a:lnTo>
                        <a:pt x="368" y="1429"/>
                      </a:lnTo>
                      <a:lnTo>
                        <a:pt x="353" y="1518"/>
                      </a:lnTo>
                      <a:lnTo>
                        <a:pt x="342" y="1608"/>
                      </a:lnTo>
                      <a:lnTo>
                        <a:pt x="230" y="1599"/>
                      </a:lnTo>
                      <a:lnTo>
                        <a:pt x="117" y="1589"/>
                      </a:lnTo>
                      <a:lnTo>
                        <a:pt x="0" y="1579"/>
                      </a:lnTo>
                      <a:lnTo>
                        <a:pt x="15" y="1477"/>
                      </a:lnTo>
                      <a:lnTo>
                        <a:pt x="33" y="1378"/>
                      </a:lnTo>
                      <a:lnTo>
                        <a:pt x="56" y="1282"/>
                      </a:lnTo>
                      <a:lnTo>
                        <a:pt x="84" y="1190"/>
                      </a:lnTo>
                      <a:lnTo>
                        <a:pt x="115" y="1100"/>
                      </a:lnTo>
                      <a:lnTo>
                        <a:pt x="151" y="1012"/>
                      </a:lnTo>
                      <a:lnTo>
                        <a:pt x="190" y="928"/>
                      </a:lnTo>
                      <a:lnTo>
                        <a:pt x="234" y="846"/>
                      </a:lnTo>
                      <a:lnTo>
                        <a:pt x="284" y="767"/>
                      </a:lnTo>
                      <a:lnTo>
                        <a:pt x="337" y="691"/>
                      </a:lnTo>
                      <a:lnTo>
                        <a:pt x="394" y="619"/>
                      </a:lnTo>
                      <a:lnTo>
                        <a:pt x="457" y="550"/>
                      </a:lnTo>
                      <a:lnTo>
                        <a:pt x="524" y="482"/>
                      </a:lnTo>
                      <a:lnTo>
                        <a:pt x="595" y="419"/>
                      </a:lnTo>
                      <a:lnTo>
                        <a:pt x="672" y="358"/>
                      </a:lnTo>
                      <a:lnTo>
                        <a:pt x="753" y="302"/>
                      </a:lnTo>
                      <a:lnTo>
                        <a:pt x="838" y="247"/>
                      </a:lnTo>
                      <a:lnTo>
                        <a:pt x="935" y="193"/>
                      </a:lnTo>
                      <a:lnTo>
                        <a:pt x="1033" y="145"/>
                      </a:lnTo>
                      <a:lnTo>
                        <a:pt x="1131" y="105"/>
                      </a:lnTo>
                      <a:lnTo>
                        <a:pt x="1229" y="71"/>
                      </a:lnTo>
                      <a:lnTo>
                        <a:pt x="1329" y="43"/>
                      </a:lnTo>
                      <a:lnTo>
                        <a:pt x="1428" y="24"/>
                      </a:lnTo>
                      <a:lnTo>
                        <a:pt x="1528" y="9"/>
                      </a:lnTo>
                      <a:lnTo>
                        <a:pt x="1628" y="1"/>
                      </a:lnTo>
                      <a:lnTo>
                        <a:pt x="1728" y="0"/>
                      </a:lnTo>
                      <a:close/>
                    </a:path>
                  </a:pathLst>
                </a:custGeom>
                <a:solidFill>
                  <a:schemeClr val="bg1">
                    <a:alpha val="100000"/>
                  </a:schemeClr>
                </a:solidFill>
                <a:ln w="0">
                  <a:noFill/>
                  <a:prstDash val="solid"/>
                  <a:round/>
                </a:ln>
              </p:spPr>
              <p:txBody>
                <a:bodyPr vert="horz" wrap="square" lIns="91440" tIns="45720" rIns="91440" bIns="45720" numCol="1" anchor="t" anchorCtr="false" compatLnSpc="true"/>
                <a:lstStyle/>
                <a:p>
                  <a:pPr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endParaRPr lang="en-US" sz="1200">
                    <a:solidFill>
                      <a:srgbClr val="404040">
                        <a:alpha val="100000"/>
                      </a:srgbClr>
                    </a:solidFill>
                    <a:latin typeface="默认字体"/>
                    <a:ea typeface="默认字体"/>
                    <a:cs typeface="思源黑体 CN Regular"/>
                    <a:sym typeface="思源宋体 CN"/>
                  </a:endParaRPr>
                </a:p>
              </p:txBody>
            </p:sp>
            <p:sp>
              <p:nvSpPr>
                <p:cNvPr id="641" name=""/>
                <p:cNvSpPr/>
                <p:nvPr/>
              </p:nvSpPr>
              <p:spPr bwMode="auto">
                <a:xfrm>
                  <a:off x="1765" y="961"/>
                  <a:ext cx="107" cy="134"/>
                </a:xfrm>
                <a:custGeom>
                  <a:avLst/>
                  <a:gdLst>
                    <a:gd name="T0" fmla="*/ 1575 w 1599"/>
                    <a:gd name="T1" fmla="*/ 0 h 2013"/>
                    <a:gd name="T2" fmla="*/ 1588 w 1599"/>
                    <a:gd name="T3" fmla="*/ 107 h 2013"/>
                    <a:gd name="T4" fmla="*/ 1597 w 1599"/>
                    <a:gd name="T5" fmla="*/ 212 h 2013"/>
                    <a:gd name="T6" fmla="*/ 1599 w 1599"/>
                    <a:gd name="T7" fmla="*/ 313 h 2013"/>
                    <a:gd name="T8" fmla="*/ 1596 w 1599"/>
                    <a:gd name="T9" fmla="*/ 413 h 2013"/>
                    <a:gd name="T10" fmla="*/ 1586 w 1599"/>
                    <a:gd name="T11" fmla="*/ 512 h 2013"/>
                    <a:gd name="T12" fmla="*/ 1573 w 1599"/>
                    <a:gd name="T13" fmla="*/ 607 h 2013"/>
                    <a:gd name="T14" fmla="*/ 1553 w 1599"/>
                    <a:gd name="T15" fmla="*/ 701 h 2013"/>
                    <a:gd name="T16" fmla="*/ 1529 w 1599"/>
                    <a:gd name="T17" fmla="*/ 792 h 2013"/>
                    <a:gd name="T18" fmla="*/ 1501 w 1599"/>
                    <a:gd name="T19" fmla="*/ 880 h 2013"/>
                    <a:gd name="T20" fmla="*/ 1467 w 1599"/>
                    <a:gd name="T21" fmla="*/ 966 h 2013"/>
                    <a:gd name="T22" fmla="*/ 1429 w 1599"/>
                    <a:gd name="T23" fmla="*/ 1050 h 2013"/>
                    <a:gd name="T24" fmla="*/ 1388 w 1599"/>
                    <a:gd name="T25" fmla="*/ 1130 h 2013"/>
                    <a:gd name="T26" fmla="*/ 1343 w 1599"/>
                    <a:gd name="T27" fmla="*/ 1208 h 2013"/>
                    <a:gd name="T28" fmla="*/ 1293 w 1599"/>
                    <a:gd name="T29" fmla="*/ 1284 h 2013"/>
                    <a:gd name="T30" fmla="*/ 1241 w 1599"/>
                    <a:gd name="T31" fmla="*/ 1355 h 2013"/>
                    <a:gd name="T32" fmla="*/ 1185 w 1599"/>
                    <a:gd name="T33" fmla="*/ 1423 h 2013"/>
                    <a:gd name="T34" fmla="*/ 1126 w 1599"/>
                    <a:gd name="T35" fmla="*/ 1488 h 2013"/>
                    <a:gd name="T36" fmla="*/ 1065 w 1599"/>
                    <a:gd name="T37" fmla="*/ 1550 h 2013"/>
                    <a:gd name="T38" fmla="*/ 1000 w 1599"/>
                    <a:gd name="T39" fmla="*/ 1609 h 2013"/>
                    <a:gd name="T40" fmla="*/ 935 w 1599"/>
                    <a:gd name="T41" fmla="*/ 1664 h 2013"/>
                    <a:gd name="T42" fmla="*/ 865 w 1599"/>
                    <a:gd name="T43" fmla="*/ 1715 h 2013"/>
                    <a:gd name="T44" fmla="*/ 795 w 1599"/>
                    <a:gd name="T45" fmla="*/ 1762 h 2013"/>
                    <a:gd name="T46" fmla="*/ 723 w 1599"/>
                    <a:gd name="T47" fmla="*/ 1806 h 2013"/>
                    <a:gd name="T48" fmla="*/ 650 w 1599"/>
                    <a:gd name="T49" fmla="*/ 1846 h 2013"/>
                    <a:gd name="T50" fmla="*/ 575 w 1599"/>
                    <a:gd name="T51" fmla="*/ 1882 h 2013"/>
                    <a:gd name="T52" fmla="*/ 498 w 1599"/>
                    <a:gd name="T53" fmla="*/ 1914 h 2013"/>
                    <a:gd name="T54" fmla="*/ 421 w 1599"/>
                    <a:gd name="T55" fmla="*/ 1942 h 2013"/>
                    <a:gd name="T56" fmla="*/ 343 w 1599"/>
                    <a:gd name="T57" fmla="*/ 1965 h 2013"/>
                    <a:gd name="T58" fmla="*/ 265 w 1599"/>
                    <a:gd name="T59" fmla="*/ 1984 h 2013"/>
                    <a:gd name="T60" fmla="*/ 186 w 1599"/>
                    <a:gd name="T61" fmla="*/ 1999 h 2013"/>
                    <a:gd name="T62" fmla="*/ 108 w 1599"/>
                    <a:gd name="T63" fmla="*/ 2008 h 2013"/>
                    <a:gd name="T64" fmla="*/ 30 w 1599"/>
                    <a:gd name="T65" fmla="*/ 2013 h 2013"/>
                    <a:gd name="T66" fmla="*/ 15 w 1599"/>
                    <a:gd name="T67" fmla="*/ 1846 h 2013"/>
                    <a:gd name="T68" fmla="*/ 0 w 1599"/>
                    <a:gd name="T69" fmla="*/ 1677 h 2013"/>
                    <a:gd name="T70" fmla="*/ 91 w 1599"/>
                    <a:gd name="T71" fmla="*/ 1665 h 2013"/>
                    <a:gd name="T72" fmla="*/ 179 w 1599"/>
                    <a:gd name="T73" fmla="*/ 1648 h 2013"/>
                    <a:gd name="T74" fmla="*/ 265 w 1599"/>
                    <a:gd name="T75" fmla="*/ 1626 h 2013"/>
                    <a:gd name="T76" fmla="*/ 348 w 1599"/>
                    <a:gd name="T77" fmla="*/ 1600 h 2013"/>
                    <a:gd name="T78" fmla="*/ 428 w 1599"/>
                    <a:gd name="T79" fmla="*/ 1568 h 2013"/>
                    <a:gd name="T80" fmla="*/ 506 w 1599"/>
                    <a:gd name="T81" fmla="*/ 1532 h 2013"/>
                    <a:gd name="T82" fmla="*/ 580 w 1599"/>
                    <a:gd name="T83" fmla="*/ 1491 h 2013"/>
                    <a:gd name="T84" fmla="*/ 652 w 1599"/>
                    <a:gd name="T85" fmla="*/ 1445 h 2013"/>
                    <a:gd name="T86" fmla="*/ 721 w 1599"/>
                    <a:gd name="T87" fmla="*/ 1395 h 2013"/>
                    <a:gd name="T88" fmla="*/ 787 w 1599"/>
                    <a:gd name="T89" fmla="*/ 1339 h 2013"/>
                    <a:gd name="T90" fmla="*/ 851 w 1599"/>
                    <a:gd name="T91" fmla="*/ 1279 h 2013"/>
                    <a:gd name="T92" fmla="*/ 912 w 1599"/>
                    <a:gd name="T93" fmla="*/ 1213 h 2013"/>
                    <a:gd name="T94" fmla="*/ 969 w 1599"/>
                    <a:gd name="T95" fmla="*/ 1143 h 2013"/>
                    <a:gd name="T96" fmla="*/ 1023 w 1599"/>
                    <a:gd name="T97" fmla="*/ 1069 h 2013"/>
                    <a:gd name="T98" fmla="*/ 1071 w 1599"/>
                    <a:gd name="T99" fmla="*/ 994 h 2013"/>
                    <a:gd name="T100" fmla="*/ 1113 w 1599"/>
                    <a:gd name="T101" fmla="*/ 916 h 2013"/>
                    <a:gd name="T102" fmla="*/ 1150 w 1599"/>
                    <a:gd name="T103" fmla="*/ 837 h 2013"/>
                    <a:gd name="T104" fmla="*/ 1181 w 1599"/>
                    <a:gd name="T105" fmla="*/ 756 h 2013"/>
                    <a:gd name="T106" fmla="*/ 1207 w 1599"/>
                    <a:gd name="T107" fmla="*/ 675 h 2013"/>
                    <a:gd name="T108" fmla="*/ 1228 w 1599"/>
                    <a:gd name="T109" fmla="*/ 592 h 2013"/>
                    <a:gd name="T110" fmla="*/ 1242 w 1599"/>
                    <a:gd name="T111" fmla="*/ 507 h 2013"/>
                    <a:gd name="T112" fmla="*/ 1252 w 1599"/>
                    <a:gd name="T113" fmla="*/ 420 h 2013"/>
                    <a:gd name="T114" fmla="*/ 1256 w 1599"/>
                    <a:gd name="T115" fmla="*/ 332 h 2013"/>
                    <a:gd name="T116" fmla="*/ 1255 w 1599"/>
                    <a:gd name="T117" fmla="*/ 243 h 2013"/>
                    <a:gd name="T118" fmla="*/ 1248 w 1599"/>
                    <a:gd name="T119" fmla="*/ 153 h 2013"/>
                    <a:gd name="T120" fmla="*/ 1238 w 1599"/>
                    <a:gd name="T121" fmla="*/ 60 h 2013"/>
                    <a:gd name="T122" fmla="*/ 1407 w 1599"/>
                    <a:gd name="T123" fmla="*/ 30 h 2013"/>
                    <a:gd name="T124" fmla="*/ 1575 w 1599"/>
                    <a:gd name="T125" fmla="*/ 0 h 20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599" h="2013">
                      <a:moveTo>
                        <a:pt x="1575" y="0"/>
                      </a:moveTo>
                      <a:lnTo>
                        <a:pt x="1588" y="107"/>
                      </a:lnTo>
                      <a:lnTo>
                        <a:pt x="1597" y="212"/>
                      </a:lnTo>
                      <a:lnTo>
                        <a:pt x="1599" y="313"/>
                      </a:lnTo>
                      <a:lnTo>
                        <a:pt x="1596" y="413"/>
                      </a:lnTo>
                      <a:lnTo>
                        <a:pt x="1586" y="512"/>
                      </a:lnTo>
                      <a:lnTo>
                        <a:pt x="1573" y="607"/>
                      </a:lnTo>
                      <a:lnTo>
                        <a:pt x="1553" y="701"/>
                      </a:lnTo>
                      <a:lnTo>
                        <a:pt x="1529" y="792"/>
                      </a:lnTo>
                      <a:lnTo>
                        <a:pt x="1501" y="880"/>
                      </a:lnTo>
                      <a:lnTo>
                        <a:pt x="1467" y="966"/>
                      </a:lnTo>
                      <a:lnTo>
                        <a:pt x="1429" y="1050"/>
                      </a:lnTo>
                      <a:lnTo>
                        <a:pt x="1388" y="1130"/>
                      </a:lnTo>
                      <a:lnTo>
                        <a:pt x="1343" y="1208"/>
                      </a:lnTo>
                      <a:lnTo>
                        <a:pt x="1293" y="1284"/>
                      </a:lnTo>
                      <a:lnTo>
                        <a:pt x="1241" y="1355"/>
                      </a:lnTo>
                      <a:lnTo>
                        <a:pt x="1185" y="1423"/>
                      </a:lnTo>
                      <a:lnTo>
                        <a:pt x="1126" y="1488"/>
                      </a:lnTo>
                      <a:lnTo>
                        <a:pt x="1065" y="1550"/>
                      </a:lnTo>
                      <a:lnTo>
                        <a:pt x="1000" y="1609"/>
                      </a:lnTo>
                      <a:lnTo>
                        <a:pt x="935" y="1664"/>
                      </a:lnTo>
                      <a:lnTo>
                        <a:pt x="865" y="1715"/>
                      </a:lnTo>
                      <a:lnTo>
                        <a:pt x="795" y="1762"/>
                      </a:lnTo>
                      <a:lnTo>
                        <a:pt x="723" y="1806"/>
                      </a:lnTo>
                      <a:lnTo>
                        <a:pt x="650" y="1846"/>
                      </a:lnTo>
                      <a:lnTo>
                        <a:pt x="575" y="1882"/>
                      </a:lnTo>
                      <a:lnTo>
                        <a:pt x="498" y="1914"/>
                      </a:lnTo>
                      <a:lnTo>
                        <a:pt x="421" y="1942"/>
                      </a:lnTo>
                      <a:lnTo>
                        <a:pt x="343" y="1965"/>
                      </a:lnTo>
                      <a:lnTo>
                        <a:pt x="265" y="1984"/>
                      </a:lnTo>
                      <a:lnTo>
                        <a:pt x="186" y="1999"/>
                      </a:lnTo>
                      <a:lnTo>
                        <a:pt x="108" y="2008"/>
                      </a:lnTo>
                      <a:lnTo>
                        <a:pt x="30" y="2013"/>
                      </a:lnTo>
                      <a:lnTo>
                        <a:pt x="15" y="1846"/>
                      </a:lnTo>
                      <a:lnTo>
                        <a:pt x="0" y="1677"/>
                      </a:lnTo>
                      <a:lnTo>
                        <a:pt x="91" y="1665"/>
                      </a:lnTo>
                      <a:lnTo>
                        <a:pt x="179" y="1648"/>
                      </a:lnTo>
                      <a:lnTo>
                        <a:pt x="265" y="1626"/>
                      </a:lnTo>
                      <a:lnTo>
                        <a:pt x="348" y="1600"/>
                      </a:lnTo>
                      <a:lnTo>
                        <a:pt x="428" y="1568"/>
                      </a:lnTo>
                      <a:lnTo>
                        <a:pt x="506" y="1532"/>
                      </a:lnTo>
                      <a:lnTo>
                        <a:pt x="580" y="1491"/>
                      </a:lnTo>
                      <a:lnTo>
                        <a:pt x="652" y="1445"/>
                      </a:lnTo>
                      <a:lnTo>
                        <a:pt x="721" y="1395"/>
                      </a:lnTo>
                      <a:lnTo>
                        <a:pt x="787" y="1339"/>
                      </a:lnTo>
                      <a:lnTo>
                        <a:pt x="851" y="1279"/>
                      </a:lnTo>
                      <a:lnTo>
                        <a:pt x="912" y="1213"/>
                      </a:lnTo>
                      <a:lnTo>
                        <a:pt x="969" y="1143"/>
                      </a:lnTo>
                      <a:lnTo>
                        <a:pt x="1023" y="1069"/>
                      </a:lnTo>
                      <a:lnTo>
                        <a:pt x="1071" y="994"/>
                      </a:lnTo>
                      <a:lnTo>
                        <a:pt x="1113" y="916"/>
                      </a:lnTo>
                      <a:lnTo>
                        <a:pt x="1150" y="837"/>
                      </a:lnTo>
                      <a:lnTo>
                        <a:pt x="1181" y="756"/>
                      </a:lnTo>
                      <a:lnTo>
                        <a:pt x="1207" y="675"/>
                      </a:lnTo>
                      <a:lnTo>
                        <a:pt x="1228" y="592"/>
                      </a:lnTo>
                      <a:lnTo>
                        <a:pt x="1242" y="507"/>
                      </a:lnTo>
                      <a:lnTo>
                        <a:pt x="1252" y="420"/>
                      </a:lnTo>
                      <a:lnTo>
                        <a:pt x="1256" y="332"/>
                      </a:lnTo>
                      <a:lnTo>
                        <a:pt x="1255" y="243"/>
                      </a:lnTo>
                      <a:lnTo>
                        <a:pt x="1248" y="153"/>
                      </a:lnTo>
                      <a:lnTo>
                        <a:pt x="1238" y="60"/>
                      </a:lnTo>
                      <a:lnTo>
                        <a:pt x="1407" y="30"/>
                      </a:lnTo>
                      <a:lnTo>
                        <a:pt x="1575" y="0"/>
                      </a:lnTo>
                      <a:close/>
                    </a:path>
                  </a:pathLst>
                </a:custGeom>
                <a:solidFill>
                  <a:schemeClr val="bg1">
                    <a:alpha val="100000"/>
                  </a:schemeClr>
                </a:solidFill>
                <a:ln w="0">
                  <a:noFill/>
                  <a:prstDash val="solid"/>
                  <a:round/>
                </a:ln>
              </p:spPr>
              <p:txBody>
                <a:bodyPr vert="horz" wrap="square" lIns="91440" tIns="45720" rIns="91440" bIns="45720" numCol="1" anchor="t" anchorCtr="false" compatLnSpc="true"/>
                <a:lstStyle/>
                <a:p>
                  <a:pPr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endParaRPr lang="en-US" sz="1200">
                    <a:solidFill>
                      <a:srgbClr val="404040">
                        <a:alpha val="100000"/>
                      </a:srgbClr>
                    </a:solidFill>
                    <a:latin typeface="默认字体"/>
                    <a:ea typeface="默认字体"/>
                    <a:cs typeface="思源黑体 CN Regular"/>
                    <a:sym typeface="思源宋体 CN"/>
                  </a:endParaRPr>
                </a:p>
              </p:txBody>
            </p:sp>
            <p:sp>
              <p:nvSpPr>
                <p:cNvPr id="642" name=""/>
                <p:cNvSpPr/>
                <p:nvPr/>
              </p:nvSpPr>
              <p:spPr bwMode="auto">
                <a:xfrm>
                  <a:off x="1644" y="989"/>
                  <a:ext cx="105" cy="106"/>
                </a:xfrm>
                <a:custGeom>
                  <a:avLst/>
                  <a:gdLst>
                    <a:gd name="T0" fmla="*/ 328 w 1588"/>
                    <a:gd name="T1" fmla="*/ 0 h 1599"/>
                    <a:gd name="T2" fmla="*/ 348 w 1588"/>
                    <a:gd name="T3" fmla="*/ 102 h 1599"/>
                    <a:gd name="T4" fmla="*/ 371 w 1588"/>
                    <a:gd name="T5" fmla="*/ 200 h 1599"/>
                    <a:gd name="T6" fmla="*/ 398 w 1588"/>
                    <a:gd name="T7" fmla="*/ 292 h 1599"/>
                    <a:gd name="T8" fmla="*/ 429 w 1588"/>
                    <a:gd name="T9" fmla="*/ 382 h 1599"/>
                    <a:gd name="T10" fmla="*/ 465 w 1588"/>
                    <a:gd name="T11" fmla="*/ 467 h 1599"/>
                    <a:gd name="T12" fmla="*/ 505 w 1588"/>
                    <a:gd name="T13" fmla="*/ 548 h 1599"/>
                    <a:gd name="T14" fmla="*/ 549 w 1588"/>
                    <a:gd name="T15" fmla="*/ 624 h 1599"/>
                    <a:gd name="T16" fmla="*/ 597 w 1588"/>
                    <a:gd name="T17" fmla="*/ 697 h 1599"/>
                    <a:gd name="T18" fmla="*/ 648 w 1588"/>
                    <a:gd name="T19" fmla="*/ 765 h 1599"/>
                    <a:gd name="T20" fmla="*/ 703 w 1588"/>
                    <a:gd name="T21" fmla="*/ 829 h 1599"/>
                    <a:gd name="T22" fmla="*/ 764 w 1588"/>
                    <a:gd name="T23" fmla="*/ 889 h 1599"/>
                    <a:gd name="T24" fmla="*/ 828 w 1588"/>
                    <a:gd name="T25" fmla="*/ 944 h 1599"/>
                    <a:gd name="T26" fmla="*/ 896 w 1588"/>
                    <a:gd name="T27" fmla="*/ 997 h 1599"/>
                    <a:gd name="T28" fmla="*/ 968 w 1588"/>
                    <a:gd name="T29" fmla="*/ 1044 h 1599"/>
                    <a:gd name="T30" fmla="*/ 1045 w 1588"/>
                    <a:gd name="T31" fmla="*/ 1088 h 1599"/>
                    <a:gd name="T32" fmla="*/ 1124 w 1588"/>
                    <a:gd name="T33" fmla="*/ 1128 h 1599"/>
                    <a:gd name="T34" fmla="*/ 1209 w 1588"/>
                    <a:gd name="T35" fmla="*/ 1163 h 1599"/>
                    <a:gd name="T36" fmla="*/ 1297 w 1588"/>
                    <a:gd name="T37" fmla="*/ 1194 h 1599"/>
                    <a:gd name="T38" fmla="*/ 1390 w 1588"/>
                    <a:gd name="T39" fmla="*/ 1222 h 1599"/>
                    <a:gd name="T40" fmla="*/ 1486 w 1588"/>
                    <a:gd name="T41" fmla="*/ 1246 h 1599"/>
                    <a:gd name="T42" fmla="*/ 1588 w 1588"/>
                    <a:gd name="T43" fmla="*/ 1265 h 1599"/>
                    <a:gd name="T44" fmla="*/ 1573 w 1588"/>
                    <a:gd name="T45" fmla="*/ 1430 h 1599"/>
                    <a:gd name="T46" fmla="*/ 1558 w 1588"/>
                    <a:gd name="T47" fmla="*/ 1599 h 1599"/>
                    <a:gd name="T48" fmla="*/ 1461 w 1588"/>
                    <a:gd name="T49" fmla="*/ 1587 h 1599"/>
                    <a:gd name="T50" fmla="*/ 1366 w 1588"/>
                    <a:gd name="T51" fmla="*/ 1571 h 1599"/>
                    <a:gd name="T52" fmla="*/ 1273 w 1588"/>
                    <a:gd name="T53" fmla="*/ 1550 h 1599"/>
                    <a:gd name="T54" fmla="*/ 1184 w 1588"/>
                    <a:gd name="T55" fmla="*/ 1524 h 1599"/>
                    <a:gd name="T56" fmla="*/ 1096 w 1588"/>
                    <a:gd name="T57" fmla="*/ 1494 h 1599"/>
                    <a:gd name="T58" fmla="*/ 1011 w 1588"/>
                    <a:gd name="T59" fmla="*/ 1459 h 1599"/>
                    <a:gd name="T60" fmla="*/ 929 w 1588"/>
                    <a:gd name="T61" fmla="*/ 1420 h 1599"/>
                    <a:gd name="T62" fmla="*/ 851 w 1588"/>
                    <a:gd name="T63" fmla="*/ 1377 h 1599"/>
                    <a:gd name="T64" fmla="*/ 776 w 1588"/>
                    <a:gd name="T65" fmla="*/ 1331 h 1599"/>
                    <a:gd name="T66" fmla="*/ 702 w 1588"/>
                    <a:gd name="T67" fmla="*/ 1280 h 1599"/>
                    <a:gd name="T68" fmla="*/ 633 w 1588"/>
                    <a:gd name="T69" fmla="*/ 1227 h 1599"/>
                    <a:gd name="T70" fmla="*/ 566 w 1588"/>
                    <a:gd name="T71" fmla="*/ 1170 h 1599"/>
                    <a:gd name="T72" fmla="*/ 504 w 1588"/>
                    <a:gd name="T73" fmla="*/ 1111 h 1599"/>
                    <a:gd name="T74" fmla="*/ 444 w 1588"/>
                    <a:gd name="T75" fmla="*/ 1049 h 1599"/>
                    <a:gd name="T76" fmla="*/ 388 w 1588"/>
                    <a:gd name="T77" fmla="*/ 984 h 1599"/>
                    <a:gd name="T78" fmla="*/ 334 w 1588"/>
                    <a:gd name="T79" fmla="*/ 918 h 1599"/>
                    <a:gd name="T80" fmla="*/ 285 w 1588"/>
                    <a:gd name="T81" fmla="*/ 850 h 1599"/>
                    <a:gd name="T82" fmla="*/ 240 w 1588"/>
                    <a:gd name="T83" fmla="*/ 780 h 1599"/>
                    <a:gd name="T84" fmla="*/ 198 w 1588"/>
                    <a:gd name="T85" fmla="*/ 708 h 1599"/>
                    <a:gd name="T86" fmla="*/ 159 w 1588"/>
                    <a:gd name="T87" fmla="*/ 635 h 1599"/>
                    <a:gd name="T88" fmla="*/ 125 w 1588"/>
                    <a:gd name="T89" fmla="*/ 560 h 1599"/>
                    <a:gd name="T90" fmla="*/ 95 w 1588"/>
                    <a:gd name="T91" fmla="*/ 486 h 1599"/>
                    <a:gd name="T92" fmla="*/ 68 w 1588"/>
                    <a:gd name="T93" fmla="*/ 410 h 1599"/>
                    <a:gd name="T94" fmla="*/ 46 w 1588"/>
                    <a:gd name="T95" fmla="*/ 333 h 1599"/>
                    <a:gd name="T96" fmla="*/ 29 w 1588"/>
                    <a:gd name="T97" fmla="*/ 258 h 1599"/>
                    <a:gd name="T98" fmla="*/ 15 w 1588"/>
                    <a:gd name="T99" fmla="*/ 181 h 1599"/>
                    <a:gd name="T100" fmla="*/ 6 w 1588"/>
                    <a:gd name="T101" fmla="*/ 105 h 1599"/>
                    <a:gd name="T102" fmla="*/ 0 w 1588"/>
                    <a:gd name="T103" fmla="*/ 30 h 1599"/>
                    <a:gd name="T104" fmla="*/ 166 w 1588"/>
                    <a:gd name="T105" fmla="*/ 15 h 1599"/>
                    <a:gd name="T106" fmla="*/ 328 w 1588"/>
                    <a:gd name="T107" fmla="*/ 0 h 15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1588" h="1599">
                      <a:moveTo>
                        <a:pt x="328" y="0"/>
                      </a:moveTo>
                      <a:lnTo>
                        <a:pt x="348" y="102"/>
                      </a:lnTo>
                      <a:lnTo>
                        <a:pt x="371" y="200"/>
                      </a:lnTo>
                      <a:lnTo>
                        <a:pt x="398" y="292"/>
                      </a:lnTo>
                      <a:lnTo>
                        <a:pt x="429" y="382"/>
                      </a:lnTo>
                      <a:lnTo>
                        <a:pt x="465" y="467"/>
                      </a:lnTo>
                      <a:lnTo>
                        <a:pt x="505" y="548"/>
                      </a:lnTo>
                      <a:lnTo>
                        <a:pt x="549" y="624"/>
                      </a:lnTo>
                      <a:lnTo>
                        <a:pt x="597" y="697"/>
                      </a:lnTo>
                      <a:lnTo>
                        <a:pt x="648" y="765"/>
                      </a:lnTo>
                      <a:lnTo>
                        <a:pt x="703" y="829"/>
                      </a:lnTo>
                      <a:lnTo>
                        <a:pt x="764" y="889"/>
                      </a:lnTo>
                      <a:lnTo>
                        <a:pt x="828" y="944"/>
                      </a:lnTo>
                      <a:lnTo>
                        <a:pt x="896" y="997"/>
                      </a:lnTo>
                      <a:lnTo>
                        <a:pt x="968" y="1044"/>
                      </a:lnTo>
                      <a:lnTo>
                        <a:pt x="1045" y="1088"/>
                      </a:lnTo>
                      <a:lnTo>
                        <a:pt x="1124" y="1128"/>
                      </a:lnTo>
                      <a:lnTo>
                        <a:pt x="1209" y="1163"/>
                      </a:lnTo>
                      <a:lnTo>
                        <a:pt x="1297" y="1194"/>
                      </a:lnTo>
                      <a:lnTo>
                        <a:pt x="1390" y="1222"/>
                      </a:lnTo>
                      <a:lnTo>
                        <a:pt x="1486" y="1246"/>
                      </a:lnTo>
                      <a:lnTo>
                        <a:pt x="1588" y="1265"/>
                      </a:lnTo>
                      <a:lnTo>
                        <a:pt x="1573" y="1430"/>
                      </a:lnTo>
                      <a:lnTo>
                        <a:pt x="1558" y="1599"/>
                      </a:lnTo>
                      <a:lnTo>
                        <a:pt x="1461" y="1587"/>
                      </a:lnTo>
                      <a:lnTo>
                        <a:pt x="1366" y="1571"/>
                      </a:lnTo>
                      <a:lnTo>
                        <a:pt x="1273" y="1550"/>
                      </a:lnTo>
                      <a:lnTo>
                        <a:pt x="1184" y="1524"/>
                      </a:lnTo>
                      <a:lnTo>
                        <a:pt x="1096" y="1494"/>
                      </a:lnTo>
                      <a:lnTo>
                        <a:pt x="1011" y="1459"/>
                      </a:lnTo>
                      <a:lnTo>
                        <a:pt x="929" y="1420"/>
                      </a:lnTo>
                      <a:lnTo>
                        <a:pt x="851" y="1377"/>
                      </a:lnTo>
                      <a:lnTo>
                        <a:pt x="776" y="1331"/>
                      </a:lnTo>
                      <a:lnTo>
                        <a:pt x="702" y="1280"/>
                      </a:lnTo>
                      <a:lnTo>
                        <a:pt x="633" y="1227"/>
                      </a:lnTo>
                      <a:lnTo>
                        <a:pt x="566" y="1170"/>
                      </a:lnTo>
                      <a:lnTo>
                        <a:pt x="504" y="1111"/>
                      </a:lnTo>
                      <a:lnTo>
                        <a:pt x="444" y="1049"/>
                      </a:lnTo>
                      <a:lnTo>
                        <a:pt x="388" y="984"/>
                      </a:lnTo>
                      <a:lnTo>
                        <a:pt x="334" y="918"/>
                      </a:lnTo>
                      <a:lnTo>
                        <a:pt x="285" y="850"/>
                      </a:lnTo>
                      <a:lnTo>
                        <a:pt x="240" y="780"/>
                      </a:lnTo>
                      <a:lnTo>
                        <a:pt x="198" y="708"/>
                      </a:lnTo>
                      <a:lnTo>
                        <a:pt x="159" y="635"/>
                      </a:lnTo>
                      <a:lnTo>
                        <a:pt x="125" y="560"/>
                      </a:lnTo>
                      <a:lnTo>
                        <a:pt x="95" y="486"/>
                      </a:lnTo>
                      <a:lnTo>
                        <a:pt x="68" y="410"/>
                      </a:lnTo>
                      <a:lnTo>
                        <a:pt x="46" y="333"/>
                      </a:lnTo>
                      <a:lnTo>
                        <a:pt x="29" y="258"/>
                      </a:lnTo>
                      <a:lnTo>
                        <a:pt x="15" y="181"/>
                      </a:lnTo>
                      <a:lnTo>
                        <a:pt x="6" y="105"/>
                      </a:lnTo>
                      <a:lnTo>
                        <a:pt x="0" y="30"/>
                      </a:lnTo>
                      <a:lnTo>
                        <a:pt x="166" y="15"/>
                      </a:lnTo>
                      <a:lnTo>
                        <a:pt x="328" y="0"/>
                      </a:lnTo>
                      <a:close/>
                    </a:path>
                  </a:pathLst>
                </a:custGeom>
                <a:solidFill>
                  <a:schemeClr val="bg1">
                    <a:alpha val="100000"/>
                  </a:schemeClr>
                </a:solidFill>
                <a:ln w="0">
                  <a:noFill/>
                  <a:prstDash val="solid"/>
                  <a:round/>
                </a:ln>
              </p:spPr>
              <p:txBody>
                <a:bodyPr vert="horz" wrap="square" lIns="91440" tIns="45720" rIns="91440" bIns="45720" numCol="1" anchor="t" anchorCtr="false" compatLnSpc="true"/>
                <a:lstStyle/>
                <a:p>
                  <a:pPr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endParaRPr lang="en-US" sz="1200">
                    <a:solidFill>
                      <a:srgbClr val="404040">
                        <a:alpha val="100000"/>
                      </a:srgbClr>
                    </a:solidFill>
                    <a:latin typeface="默认字体"/>
                    <a:ea typeface="默认字体"/>
                    <a:cs typeface="思源黑体 CN Regular"/>
                    <a:sym typeface="思源宋体 CN"/>
                  </a:endParaRPr>
                </a:p>
              </p:txBody>
            </p:sp>
            <p:sp>
              <p:nvSpPr>
                <p:cNvPr id="643" name=""/>
                <p:cNvSpPr/>
                <p:nvPr/>
              </p:nvSpPr>
              <p:spPr bwMode="auto">
                <a:xfrm>
                  <a:off x="1810" y="886"/>
                  <a:ext cx="55" cy="63"/>
                </a:xfrm>
                <a:custGeom>
                  <a:avLst/>
                  <a:gdLst>
                    <a:gd name="T0" fmla="*/ 197 w 828"/>
                    <a:gd name="T1" fmla="*/ 0 h 942"/>
                    <a:gd name="T2" fmla="*/ 275 w 828"/>
                    <a:gd name="T3" fmla="*/ 60 h 942"/>
                    <a:gd name="T4" fmla="*/ 349 w 828"/>
                    <a:gd name="T5" fmla="*/ 122 h 942"/>
                    <a:gd name="T6" fmla="*/ 418 w 828"/>
                    <a:gd name="T7" fmla="*/ 188 h 942"/>
                    <a:gd name="T8" fmla="*/ 484 w 828"/>
                    <a:gd name="T9" fmla="*/ 257 h 942"/>
                    <a:gd name="T10" fmla="*/ 546 w 828"/>
                    <a:gd name="T11" fmla="*/ 328 h 942"/>
                    <a:gd name="T12" fmla="*/ 603 w 828"/>
                    <a:gd name="T13" fmla="*/ 403 h 942"/>
                    <a:gd name="T14" fmla="*/ 656 w 828"/>
                    <a:gd name="T15" fmla="*/ 480 h 942"/>
                    <a:gd name="T16" fmla="*/ 705 w 828"/>
                    <a:gd name="T17" fmla="*/ 561 h 942"/>
                    <a:gd name="T18" fmla="*/ 750 w 828"/>
                    <a:gd name="T19" fmla="*/ 646 h 942"/>
                    <a:gd name="T20" fmla="*/ 791 w 828"/>
                    <a:gd name="T21" fmla="*/ 733 h 942"/>
                    <a:gd name="T22" fmla="*/ 828 w 828"/>
                    <a:gd name="T23" fmla="*/ 825 h 942"/>
                    <a:gd name="T24" fmla="*/ 718 w 828"/>
                    <a:gd name="T25" fmla="*/ 865 h 942"/>
                    <a:gd name="T26" fmla="*/ 611 w 828"/>
                    <a:gd name="T27" fmla="*/ 903 h 942"/>
                    <a:gd name="T28" fmla="*/ 504 w 828"/>
                    <a:gd name="T29" fmla="*/ 942 h 942"/>
                    <a:gd name="T30" fmla="*/ 472 w 828"/>
                    <a:gd name="T31" fmla="*/ 862 h 942"/>
                    <a:gd name="T32" fmla="*/ 435 w 828"/>
                    <a:gd name="T33" fmla="*/ 786 h 942"/>
                    <a:gd name="T34" fmla="*/ 394 w 828"/>
                    <a:gd name="T35" fmla="*/ 712 h 942"/>
                    <a:gd name="T36" fmla="*/ 349 w 828"/>
                    <a:gd name="T37" fmla="*/ 641 h 942"/>
                    <a:gd name="T38" fmla="*/ 300 w 828"/>
                    <a:gd name="T39" fmla="*/ 573 h 942"/>
                    <a:gd name="T40" fmla="*/ 247 w 828"/>
                    <a:gd name="T41" fmla="*/ 508 h 942"/>
                    <a:gd name="T42" fmla="*/ 190 w 828"/>
                    <a:gd name="T43" fmla="*/ 447 h 942"/>
                    <a:gd name="T44" fmla="*/ 130 w 828"/>
                    <a:gd name="T45" fmla="*/ 389 h 942"/>
                    <a:gd name="T46" fmla="*/ 67 w 828"/>
                    <a:gd name="T47" fmla="*/ 334 h 942"/>
                    <a:gd name="T48" fmla="*/ 0 w 828"/>
                    <a:gd name="T49" fmla="*/ 283 h 942"/>
                    <a:gd name="T50" fmla="*/ 66 w 828"/>
                    <a:gd name="T51" fmla="*/ 188 h 942"/>
                    <a:gd name="T52" fmla="*/ 132 w 828"/>
                    <a:gd name="T53" fmla="*/ 94 h 942"/>
                    <a:gd name="T54" fmla="*/ 197 w 828"/>
                    <a:gd name="T55" fmla="*/ 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828" h="942">
                      <a:moveTo>
                        <a:pt x="197" y="0"/>
                      </a:moveTo>
                      <a:lnTo>
                        <a:pt x="275" y="60"/>
                      </a:lnTo>
                      <a:lnTo>
                        <a:pt x="349" y="122"/>
                      </a:lnTo>
                      <a:lnTo>
                        <a:pt x="418" y="188"/>
                      </a:lnTo>
                      <a:lnTo>
                        <a:pt x="484" y="257"/>
                      </a:lnTo>
                      <a:lnTo>
                        <a:pt x="546" y="328"/>
                      </a:lnTo>
                      <a:lnTo>
                        <a:pt x="603" y="403"/>
                      </a:lnTo>
                      <a:lnTo>
                        <a:pt x="656" y="480"/>
                      </a:lnTo>
                      <a:lnTo>
                        <a:pt x="705" y="561"/>
                      </a:lnTo>
                      <a:lnTo>
                        <a:pt x="750" y="646"/>
                      </a:lnTo>
                      <a:lnTo>
                        <a:pt x="791" y="733"/>
                      </a:lnTo>
                      <a:lnTo>
                        <a:pt x="828" y="825"/>
                      </a:lnTo>
                      <a:lnTo>
                        <a:pt x="718" y="865"/>
                      </a:lnTo>
                      <a:lnTo>
                        <a:pt x="611" y="903"/>
                      </a:lnTo>
                      <a:lnTo>
                        <a:pt x="504" y="942"/>
                      </a:lnTo>
                      <a:lnTo>
                        <a:pt x="472" y="862"/>
                      </a:lnTo>
                      <a:lnTo>
                        <a:pt x="435" y="786"/>
                      </a:lnTo>
                      <a:lnTo>
                        <a:pt x="394" y="712"/>
                      </a:lnTo>
                      <a:lnTo>
                        <a:pt x="349" y="641"/>
                      </a:lnTo>
                      <a:lnTo>
                        <a:pt x="300" y="573"/>
                      </a:lnTo>
                      <a:lnTo>
                        <a:pt x="247" y="508"/>
                      </a:lnTo>
                      <a:lnTo>
                        <a:pt x="190" y="447"/>
                      </a:lnTo>
                      <a:lnTo>
                        <a:pt x="130" y="389"/>
                      </a:lnTo>
                      <a:lnTo>
                        <a:pt x="67" y="334"/>
                      </a:lnTo>
                      <a:lnTo>
                        <a:pt x="0" y="283"/>
                      </a:lnTo>
                      <a:lnTo>
                        <a:pt x="66" y="188"/>
                      </a:lnTo>
                      <a:lnTo>
                        <a:pt x="132" y="94"/>
                      </a:lnTo>
                      <a:lnTo>
                        <a:pt x="197" y="0"/>
                      </a:lnTo>
                      <a:close/>
                    </a:path>
                  </a:pathLst>
                </a:custGeom>
                <a:solidFill>
                  <a:schemeClr val="bg1">
                    <a:alpha val="100000"/>
                  </a:schemeClr>
                </a:solidFill>
                <a:ln w="0">
                  <a:noFill/>
                  <a:prstDash val="solid"/>
                  <a:round/>
                </a:ln>
              </p:spPr>
              <p:txBody>
                <a:bodyPr vert="horz" wrap="square" lIns="91440" tIns="45720" rIns="91440" bIns="45720" numCol="1" anchor="t" anchorCtr="false" compatLnSpc="true"/>
                <a:lstStyle/>
                <a:p>
                  <a:pPr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endParaRPr lang="en-US" sz="1200">
                    <a:solidFill>
                      <a:srgbClr val="404040">
                        <a:alpha val="100000"/>
                      </a:srgbClr>
                    </a:solidFill>
                    <a:latin typeface="默认字体"/>
                    <a:ea typeface="默认字体"/>
                    <a:cs typeface="思源黑体 CN Regular"/>
                    <a:sym typeface="思源宋体 CN"/>
                  </a:endParaRPr>
                </a:p>
              </p:txBody>
            </p:sp>
            <p:sp>
              <p:nvSpPr>
                <p:cNvPr id="644" name=""/>
                <p:cNvSpPr>
                  <a:spLocks noEditPoints="true"/>
                </p:cNvSpPr>
                <p:nvPr/>
              </p:nvSpPr>
              <p:spPr bwMode="auto">
                <a:xfrm>
                  <a:off x="1782" y="950"/>
                  <a:ext cx="33" cy="81"/>
                </a:xfrm>
                <a:custGeom>
                  <a:avLst/>
                  <a:gdLst>
                    <a:gd name="T0" fmla="*/ 112 w 495"/>
                    <a:gd name="T1" fmla="*/ 113 h 1223"/>
                    <a:gd name="T2" fmla="*/ 112 w 495"/>
                    <a:gd name="T3" fmla="*/ 1110 h 1223"/>
                    <a:gd name="T4" fmla="*/ 383 w 495"/>
                    <a:gd name="T5" fmla="*/ 1110 h 1223"/>
                    <a:gd name="T6" fmla="*/ 383 w 495"/>
                    <a:gd name="T7" fmla="*/ 113 h 1223"/>
                    <a:gd name="T8" fmla="*/ 112 w 495"/>
                    <a:gd name="T9" fmla="*/ 113 h 1223"/>
                    <a:gd name="T10" fmla="*/ 56 w 495"/>
                    <a:gd name="T11" fmla="*/ 0 h 1223"/>
                    <a:gd name="T12" fmla="*/ 439 w 495"/>
                    <a:gd name="T13" fmla="*/ 0 h 1223"/>
                    <a:gd name="T14" fmla="*/ 456 w 495"/>
                    <a:gd name="T15" fmla="*/ 3 h 1223"/>
                    <a:gd name="T16" fmla="*/ 472 w 495"/>
                    <a:gd name="T17" fmla="*/ 10 h 1223"/>
                    <a:gd name="T18" fmla="*/ 485 w 495"/>
                    <a:gd name="T19" fmla="*/ 23 h 1223"/>
                    <a:gd name="T20" fmla="*/ 492 w 495"/>
                    <a:gd name="T21" fmla="*/ 37 h 1223"/>
                    <a:gd name="T22" fmla="*/ 495 w 495"/>
                    <a:gd name="T23" fmla="*/ 55 h 1223"/>
                    <a:gd name="T24" fmla="*/ 495 w 495"/>
                    <a:gd name="T25" fmla="*/ 1167 h 1223"/>
                    <a:gd name="T26" fmla="*/ 492 w 495"/>
                    <a:gd name="T27" fmla="*/ 1185 h 1223"/>
                    <a:gd name="T28" fmla="*/ 485 w 495"/>
                    <a:gd name="T29" fmla="*/ 1200 h 1223"/>
                    <a:gd name="T30" fmla="*/ 472 w 495"/>
                    <a:gd name="T31" fmla="*/ 1212 h 1223"/>
                    <a:gd name="T32" fmla="*/ 456 w 495"/>
                    <a:gd name="T33" fmla="*/ 1220 h 1223"/>
                    <a:gd name="T34" fmla="*/ 439 w 495"/>
                    <a:gd name="T35" fmla="*/ 1223 h 1223"/>
                    <a:gd name="T36" fmla="*/ 56 w 495"/>
                    <a:gd name="T37" fmla="*/ 1223 h 1223"/>
                    <a:gd name="T38" fmla="*/ 38 w 495"/>
                    <a:gd name="T39" fmla="*/ 1220 h 1223"/>
                    <a:gd name="T40" fmla="*/ 22 w 495"/>
                    <a:gd name="T41" fmla="*/ 1212 h 1223"/>
                    <a:gd name="T42" fmla="*/ 11 w 495"/>
                    <a:gd name="T43" fmla="*/ 1200 h 1223"/>
                    <a:gd name="T44" fmla="*/ 2 w 495"/>
                    <a:gd name="T45" fmla="*/ 1185 h 1223"/>
                    <a:gd name="T46" fmla="*/ 0 w 495"/>
                    <a:gd name="T47" fmla="*/ 1167 h 1223"/>
                    <a:gd name="T48" fmla="*/ 0 w 495"/>
                    <a:gd name="T49" fmla="*/ 55 h 1223"/>
                    <a:gd name="T50" fmla="*/ 2 w 495"/>
                    <a:gd name="T51" fmla="*/ 37 h 1223"/>
                    <a:gd name="T52" fmla="*/ 11 w 495"/>
                    <a:gd name="T53" fmla="*/ 23 h 1223"/>
                    <a:gd name="T54" fmla="*/ 22 w 495"/>
                    <a:gd name="T55" fmla="*/ 10 h 1223"/>
                    <a:gd name="T56" fmla="*/ 38 w 495"/>
                    <a:gd name="T57" fmla="*/ 3 h 1223"/>
                    <a:gd name="T58" fmla="*/ 56 w 495"/>
                    <a:gd name="T59" fmla="*/ 0 h 12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495" h="1223">
                      <a:moveTo>
                        <a:pt x="112" y="113"/>
                      </a:moveTo>
                      <a:lnTo>
                        <a:pt x="112" y="1110"/>
                      </a:lnTo>
                      <a:lnTo>
                        <a:pt x="383" y="1110"/>
                      </a:lnTo>
                      <a:lnTo>
                        <a:pt x="383" y="113"/>
                      </a:lnTo>
                      <a:lnTo>
                        <a:pt x="112" y="113"/>
                      </a:lnTo>
                      <a:close/>
                      <a:moveTo>
                        <a:pt x="56" y="0"/>
                      </a:moveTo>
                      <a:lnTo>
                        <a:pt x="439" y="0"/>
                      </a:lnTo>
                      <a:lnTo>
                        <a:pt x="456" y="3"/>
                      </a:lnTo>
                      <a:lnTo>
                        <a:pt x="472" y="10"/>
                      </a:lnTo>
                      <a:lnTo>
                        <a:pt x="485" y="23"/>
                      </a:lnTo>
                      <a:lnTo>
                        <a:pt x="492" y="37"/>
                      </a:lnTo>
                      <a:lnTo>
                        <a:pt x="495" y="55"/>
                      </a:lnTo>
                      <a:lnTo>
                        <a:pt x="495" y="1167"/>
                      </a:lnTo>
                      <a:lnTo>
                        <a:pt x="492" y="1185"/>
                      </a:lnTo>
                      <a:lnTo>
                        <a:pt x="485" y="1200"/>
                      </a:lnTo>
                      <a:lnTo>
                        <a:pt x="472" y="1212"/>
                      </a:lnTo>
                      <a:lnTo>
                        <a:pt x="456" y="1220"/>
                      </a:lnTo>
                      <a:lnTo>
                        <a:pt x="439" y="1223"/>
                      </a:lnTo>
                      <a:lnTo>
                        <a:pt x="56" y="1223"/>
                      </a:lnTo>
                      <a:lnTo>
                        <a:pt x="38" y="1220"/>
                      </a:lnTo>
                      <a:lnTo>
                        <a:pt x="22" y="1212"/>
                      </a:lnTo>
                      <a:lnTo>
                        <a:pt x="11" y="1200"/>
                      </a:lnTo>
                      <a:lnTo>
                        <a:pt x="2" y="1185"/>
                      </a:lnTo>
                      <a:lnTo>
                        <a:pt x="0" y="1167"/>
                      </a:lnTo>
                      <a:lnTo>
                        <a:pt x="0" y="55"/>
                      </a:lnTo>
                      <a:lnTo>
                        <a:pt x="2" y="37"/>
                      </a:lnTo>
                      <a:lnTo>
                        <a:pt x="11" y="23"/>
                      </a:lnTo>
                      <a:lnTo>
                        <a:pt x="22" y="10"/>
                      </a:lnTo>
                      <a:lnTo>
                        <a:pt x="38" y="3"/>
                      </a:lnTo>
                      <a:lnTo>
                        <a:pt x="56" y="0"/>
                      </a:lnTo>
                      <a:close/>
                    </a:path>
                  </a:pathLst>
                </a:custGeom>
                <a:solidFill>
                  <a:schemeClr val="bg1">
                    <a:alpha val="100000"/>
                  </a:schemeClr>
                </a:solidFill>
                <a:ln w="0">
                  <a:noFill/>
                  <a:prstDash val="solid"/>
                  <a:round/>
                </a:ln>
              </p:spPr>
              <p:txBody>
                <a:bodyPr vert="horz" wrap="square" lIns="91440" tIns="45720" rIns="91440" bIns="45720" numCol="1" anchor="t" anchorCtr="false" compatLnSpc="true"/>
                <a:lstStyle/>
                <a:p>
                  <a:pPr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endParaRPr lang="en-US" sz="1200">
                    <a:solidFill>
                      <a:srgbClr val="404040">
                        <a:alpha val="100000"/>
                      </a:srgbClr>
                    </a:solidFill>
                    <a:latin typeface="默认字体"/>
                    <a:ea typeface="默认字体"/>
                    <a:cs typeface="思源黑体 CN Regular"/>
                    <a:sym typeface="思源宋体 CN"/>
                  </a:endParaRPr>
                </a:p>
              </p:txBody>
            </p:sp>
            <p:sp>
              <p:nvSpPr>
                <p:cNvPr id="645" name=""/>
                <p:cNvSpPr>
                  <a:spLocks noEditPoints="true"/>
                </p:cNvSpPr>
                <p:nvPr/>
              </p:nvSpPr>
              <p:spPr bwMode="auto">
                <a:xfrm>
                  <a:off x="1700" y="969"/>
                  <a:ext cx="33" cy="62"/>
                </a:xfrm>
                <a:custGeom>
                  <a:avLst/>
                  <a:gdLst>
                    <a:gd name="T0" fmla="*/ 112 w 495"/>
                    <a:gd name="T1" fmla="*/ 728 h 928"/>
                    <a:gd name="T2" fmla="*/ 112 w 495"/>
                    <a:gd name="T3" fmla="*/ 815 h 928"/>
                    <a:gd name="T4" fmla="*/ 199 w 495"/>
                    <a:gd name="T5" fmla="*/ 815 h 928"/>
                    <a:gd name="T6" fmla="*/ 112 w 495"/>
                    <a:gd name="T7" fmla="*/ 728 h 928"/>
                    <a:gd name="T8" fmla="*/ 112 w 495"/>
                    <a:gd name="T9" fmla="*/ 551 h 928"/>
                    <a:gd name="T10" fmla="*/ 112 w 495"/>
                    <a:gd name="T11" fmla="*/ 639 h 928"/>
                    <a:gd name="T12" fmla="*/ 288 w 495"/>
                    <a:gd name="T13" fmla="*/ 815 h 928"/>
                    <a:gd name="T14" fmla="*/ 288 w 495"/>
                    <a:gd name="T15" fmla="*/ 817 h 928"/>
                    <a:gd name="T16" fmla="*/ 376 w 495"/>
                    <a:gd name="T17" fmla="*/ 817 h 928"/>
                    <a:gd name="T18" fmla="*/ 112 w 495"/>
                    <a:gd name="T19" fmla="*/ 551 h 928"/>
                    <a:gd name="T20" fmla="*/ 112 w 495"/>
                    <a:gd name="T21" fmla="*/ 372 h 928"/>
                    <a:gd name="T22" fmla="*/ 112 w 495"/>
                    <a:gd name="T23" fmla="*/ 461 h 928"/>
                    <a:gd name="T24" fmla="*/ 383 w 495"/>
                    <a:gd name="T25" fmla="*/ 734 h 928"/>
                    <a:gd name="T26" fmla="*/ 383 w 495"/>
                    <a:gd name="T27" fmla="*/ 644 h 928"/>
                    <a:gd name="T28" fmla="*/ 112 w 495"/>
                    <a:gd name="T29" fmla="*/ 372 h 928"/>
                    <a:gd name="T30" fmla="*/ 112 w 495"/>
                    <a:gd name="T31" fmla="*/ 194 h 928"/>
                    <a:gd name="T32" fmla="*/ 112 w 495"/>
                    <a:gd name="T33" fmla="*/ 283 h 928"/>
                    <a:gd name="T34" fmla="*/ 383 w 495"/>
                    <a:gd name="T35" fmla="*/ 555 h 928"/>
                    <a:gd name="T36" fmla="*/ 383 w 495"/>
                    <a:gd name="T37" fmla="*/ 467 h 928"/>
                    <a:gd name="T38" fmla="*/ 112 w 495"/>
                    <a:gd name="T39" fmla="*/ 194 h 928"/>
                    <a:gd name="T40" fmla="*/ 119 w 495"/>
                    <a:gd name="T41" fmla="*/ 113 h 928"/>
                    <a:gd name="T42" fmla="*/ 383 w 495"/>
                    <a:gd name="T43" fmla="*/ 378 h 928"/>
                    <a:gd name="T44" fmla="*/ 383 w 495"/>
                    <a:gd name="T45" fmla="*/ 288 h 928"/>
                    <a:gd name="T46" fmla="*/ 208 w 495"/>
                    <a:gd name="T47" fmla="*/ 113 h 928"/>
                    <a:gd name="T48" fmla="*/ 119 w 495"/>
                    <a:gd name="T49" fmla="*/ 113 h 928"/>
                    <a:gd name="T50" fmla="*/ 296 w 495"/>
                    <a:gd name="T51" fmla="*/ 112 h 928"/>
                    <a:gd name="T52" fmla="*/ 383 w 495"/>
                    <a:gd name="T53" fmla="*/ 199 h 928"/>
                    <a:gd name="T54" fmla="*/ 383 w 495"/>
                    <a:gd name="T55" fmla="*/ 112 h 928"/>
                    <a:gd name="T56" fmla="*/ 296 w 495"/>
                    <a:gd name="T57" fmla="*/ 112 h 928"/>
                    <a:gd name="T58" fmla="*/ 56 w 495"/>
                    <a:gd name="T59" fmla="*/ 0 h 928"/>
                    <a:gd name="T60" fmla="*/ 439 w 495"/>
                    <a:gd name="T61" fmla="*/ 0 h 928"/>
                    <a:gd name="T62" fmla="*/ 457 w 495"/>
                    <a:gd name="T63" fmla="*/ 3 h 928"/>
                    <a:gd name="T64" fmla="*/ 473 w 495"/>
                    <a:gd name="T65" fmla="*/ 10 h 928"/>
                    <a:gd name="T66" fmla="*/ 484 w 495"/>
                    <a:gd name="T67" fmla="*/ 23 h 928"/>
                    <a:gd name="T68" fmla="*/ 493 w 495"/>
                    <a:gd name="T69" fmla="*/ 37 h 928"/>
                    <a:gd name="T70" fmla="*/ 495 w 495"/>
                    <a:gd name="T71" fmla="*/ 55 h 928"/>
                    <a:gd name="T72" fmla="*/ 495 w 495"/>
                    <a:gd name="T73" fmla="*/ 872 h 928"/>
                    <a:gd name="T74" fmla="*/ 493 w 495"/>
                    <a:gd name="T75" fmla="*/ 890 h 928"/>
                    <a:gd name="T76" fmla="*/ 484 w 495"/>
                    <a:gd name="T77" fmla="*/ 905 h 928"/>
                    <a:gd name="T78" fmla="*/ 473 w 495"/>
                    <a:gd name="T79" fmla="*/ 917 h 928"/>
                    <a:gd name="T80" fmla="*/ 457 w 495"/>
                    <a:gd name="T81" fmla="*/ 925 h 928"/>
                    <a:gd name="T82" fmla="*/ 439 w 495"/>
                    <a:gd name="T83" fmla="*/ 928 h 928"/>
                    <a:gd name="T84" fmla="*/ 56 w 495"/>
                    <a:gd name="T85" fmla="*/ 928 h 928"/>
                    <a:gd name="T86" fmla="*/ 39 w 495"/>
                    <a:gd name="T87" fmla="*/ 925 h 928"/>
                    <a:gd name="T88" fmla="*/ 23 w 495"/>
                    <a:gd name="T89" fmla="*/ 917 h 928"/>
                    <a:gd name="T90" fmla="*/ 10 w 495"/>
                    <a:gd name="T91" fmla="*/ 905 h 928"/>
                    <a:gd name="T92" fmla="*/ 3 w 495"/>
                    <a:gd name="T93" fmla="*/ 890 h 928"/>
                    <a:gd name="T94" fmla="*/ 0 w 495"/>
                    <a:gd name="T95" fmla="*/ 872 h 928"/>
                    <a:gd name="T96" fmla="*/ 0 w 495"/>
                    <a:gd name="T97" fmla="*/ 55 h 928"/>
                    <a:gd name="T98" fmla="*/ 3 w 495"/>
                    <a:gd name="T99" fmla="*/ 37 h 928"/>
                    <a:gd name="T100" fmla="*/ 10 w 495"/>
                    <a:gd name="T101" fmla="*/ 23 h 928"/>
                    <a:gd name="T102" fmla="*/ 23 w 495"/>
                    <a:gd name="T103" fmla="*/ 10 h 928"/>
                    <a:gd name="T104" fmla="*/ 39 w 495"/>
                    <a:gd name="T105" fmla="*/ 3 h 928"/>
                    <a:gd name="T106" fmla="*/ 56 w 495"/>
                    <a:gd name="T107" fmla="*/ 0 h 9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495" h="928">
                      <a:moveTo>
                        <a:pt x="112" y="728"/>
                      </a:moveTo>
                      <a:lnTo>
                        <a:pt x="112" y="815"/>
                      </a:lnTo>
                      <a:lnTo>
                        <a:pt x="199" y="815"/>
                      </a:lnTo>
                      <a:lnTo>
                        <a:pt x="112" y="728"/>
                      </a:lnTo>
                      <a:close/>
                      <a:moveTo>
                        <a:pt x="112" y="551"/>
                      </a:moveTo>
                      <a:lnTo>
                        <a:pt x="112" y="639"/>
                      </a:lnTo>
                      <a:lnTo>
                        <a:pt x="288" y="815"/>
                      </a:lnTo>
                      <a:lnTo>
                        <a:pt x="288" y="817"/>
                      </a:lnTo>
                      <a:lnTo>
                        <a:pt x="376" y="817"/>
                      </a:lnTo>
                      <a:lnTo>
                        <a:pt x="112" y="551"/>
                      </a:lnTo>
                      <a:close/>
                      <a:moveTo>
                        <a:pt x="112" y="372"/>
                      </a:moveTo>
                      <a:lnTo>
                        <a:pt x="112" y="461"/>
                      </a:lnTo>
                      <a:lnTo>
                        <a:pt x="383" y="734"/>
                      </a:lnTo>
                      <a:lnTo>
                        <a:pt x="383" y="644"/>
                      </a:lnTo>
                      <a:lnTo>
                        <a:pt x="112" y="372"/>
                      </a:lnTo>
                      <a:close/>
                      <a:moveTo>
                        <a:pt x="112" y="194"/>
                      </a:moveTo>
                      <a:lnTo>
                        <a:pt x="112" y="283"/>
                      </a:lnTo>
                      <a:lnTo>
                        <a:pt x="383" y="555"/>
                      </a:lnTo>
                      <a:lnTo>
                        <a:pt x="383" y="467"/>
                      </a:lnTo>
                      <a:lnTo>
                        <a:pt x="112" y="194"/>
                      </a:lnTo>
                      <a:close/>
                      <a:moveTo>
                        <a:pt x="119" y="113"/>
                      </a:moveTo>
                      <a:lnTo>
                        <a:pt x="383" y="378"/>
                      </a:lnTo>
                      <a:lnTo>
                        <a:pt x="383" y="288"/>
                      </a:lnTo>
                      <a:lnTo>
                        <a:pt x="208" y="113"/>
                      </a:lnTo>
                      <a:lnTo>
                        <a:pt x="119" y="113"/>
                      </a:lnTo>
                      <a:close/>
                      <a:moveTo>
                        <a:pt x="296" y="112"/>
                      </a:moveTo>
                      <a:lnTo>
                        <a:pt x="383" y="199"/>
                      </a:lnTo>
                      <a:lnTo>
                        <a:pt x="383" y="112"/>
                      </a:lnTo>
                      <a:lnTo>
                        <a:pt x="296" y="112"/>
                      </a:lnTo>
                      <a:close/>
                      <a:moveTo>
                        <a:pt x="56" y="0"/>
                      </a:moveTo>
                      <a:lnTo>
                        <a:pt x="439" y="0"/>
                      </a:lnTo>
                      <a:lnTo>
                        <a:pt x="457" y="3"/>
                      </a:lnTo>
                      <a:lnTo>
                        <a:pt x="473" y="10"/>
                      </a:lnTo>
                      <a:lnTo>
                        <a:pt x="484" y="23"/>
                      </a:lnTo>
                      <a:lnTo>
                        <a:pt x="493" y="37"/>
                      </a:lnTo>
                      <a:lnTo>
                        <a:pt x="495" y="55"/>
                      </a:lnTo>
                      <a:lnTo>
                        <a:pt x="495" y="872"/>
                      </a:lnTo>
                      <a:lnTo>
                        <a:pt x="493" y="890"/>
                      </a:lnTo>
                      <a:lnTo>
                        <a:pt x="484" y="905"/>
                      </a:lnTo>
                      <a:lnTo>
                        <a:pt x="473" y="917"/>
                      </a:lnTo>
                      <a:lnTo>
                        <a:pt x="457" y="925"/>
                      </a:lnTo>
                      <a:lnTo>
                        <a:pt x="439" y="928"/>
                      </a:lnTo>
                      <a:lnTo>
                        <a:pt x="56" y="928"/>
                      </a:lnTo>
                      <a:lnTo>
                        <a:pt x="39" y="925"/>
                      </a:lnTo>
                      <a:lnTo>
                        <a:pt x="23" y="917"/>
                      </a:lnTo>
                      <a:lnTo>
                        <a:pt x="10" y="905"/>
                      </a:lnTo>
                      <a:lnTo>
                        <a:pt x="3" y="890"/>
                      </a:lnTo>
                      <a:lnTo>
                        <a:pt x="0" y="872"/>
                      </a:lnTo>
                      <a:lnTo>
                        <a:pt x="0" y="55"/>
                      </a:lnTo>
                      <a:lnTo>
                        <a:pt x="3" y="37"/>
                      </a:lnTo>
                      <a:lnTo>
                        <a:pt x="10" y="23"/>
                      </a:lnTo>
                      <a:lnTo>
                        <a:pt x="23" y="10"/>
                      </a:lnTo>
                      <a:lnTo>
                        <a:pt x="39" y="3"/>
                      </a:lnTo>
                      <a:lnTo>
                        <a:pt x="56" y="0"/>
                      </a:lnTo>
                      <a:close/>
                    </a:path>
                  </a:pathLst>
                </a:custGeom>
                <a:solidFill>
                  <a:schemeClr val="bg1">
                    <a:alpha val="100000"/>
                  </a:schemeClr>
                </a:solidFill>
                <a:ln w="0">
                  <a:noFill/>
                  <a:prstDash val="solid"/>
                  <a:round/>
                </a:ln>
              </p:spPr>
              <p:txBody>
                <a:bodyPr vert="horz" wrap="square" lIns="91440" tIns="45720" rIns="91440" bIns="45720" numCol="1" anchor="t" anchorCtr="false" compatLnSpc="true"/>
                <a:lstStyle/>
                <a:p>
                  <a:pPr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endParaRPr lang="en-US" sz="1200">
                    <a:solidFill>
                      <a:srgbClr val="404040">
                        <a:alpha val="100000"/>
                      </a:srgbClr>
                    </a:solidFill>
                    <a:latin typeface="默认字体"/>
                    <a:ea typeface="默认字体"/>
                    <a:cs typeface="思源黑体 CN Regular"/>
                    <a:sym typeface="思源宋体 CN"/>
                  </a:endParaRPr>
                </a:p>
              </p:txBody>
            </p:sp>
            <p:sp>
              <p:nvSpPr>
                <p:cNvPr id="646" name=""/>
                <p:cNvSpPr/>
                <p:nvPr/>
              </p:nvSpPr>
              <p:spPr bwMode="auto">
                <a:xfrm>
                  <a:off x="1741" y="920"/>
                  <a:ext cx="33" cy="111"/>
                </a:xfrm>
                <a:custGeom>
                  <a:avLst/>
                  <a:gdLst>
                    <a:gd name="T0" fmla="*/ 57 w 495"/>
                    <a:gd name="T1" fmla="*/ 0 h 1675"/>
                    <a:gd name="T2" fmla="*/ 439 w 495"/>
                    <a:gd name="T3" fmla="*/ 0 h 1675"/>
                    <a:gd name="T4" fmla="*/ 457 w 495"/>
                    <a:gd name="T5" fmla="*/ 3 h 1675"/>
                    <a:gd name="T6" fmla="*/ 472 w 495"/>
                    <a:gd name="T7" fmla="*/ 11 h 1675"/>
                    <a:gd name="T8" fmla="*/ 484 w 495"/>
                    <a:gd name="T9" fmla="*/ 23 h 1675"/>
                    <a:gd name="T10" fmla="*/ 493 w 495"/>
                    <a:gd name="T11" fmla="*/ 39 h 1675"/>
                    <a:gd name="T12" fmla="*/ 495 w 495"/>
                    <a:gd name="T13" fmla="*/ 57 h 1675"/>
                    <a:gd name="T14" fmla="*/ 495 w 495"/>
                    <a:gd name="T15" fmla="*/ 1619 h 1675"/>
                    <a:gd name="T16" fmla="*/ 493 w 495"/>
                    <a:gd name="T17" fmla="*/ 1637 h 1675"/>
                    <a:gd name="T18" fmla="*/ 484 w 495"/>
                    <a:gd name="T19" fmla="*/ 1652 h 1675"/>
                    <a:gd name="T20" fmla="*/ 472 w 495"/>
                    <a:gd name="T21" fmla="*/ 1664 h 1675"/>
                    <a:gd name="T22" fmla="*/ 457 w 495"/>
                    <a:gd name="T23" fmla="*/ 1672 h 1675"/>
                    <a:gd name="T24" fmla="*/ 439 w 495"/>
                    <a:gd name="T25" fmla="*/ 1675 h 1675"/>
                    <a:gd name="T26" fmla="*/ 57 w 495"/>
                    <a:gd name="T27" fmla="*/ 1675 h 1675"/>
                    <a:gd name="T28" fmla="*/ 39 w 495"/>
                    <a:gd name="T29" fmla="*/ 1672 h 1675"/>
                    <a:gd name="T30" fmla="*/ 23 w 495"/>
                    <a:gd name="T31" fmla="*/ 1664 h 1675"/>
                    <a:gd name="T32" fmla="*/ 10 w 495"/>
                    <a:gd name="T33" fmla="*/ 1652 h 1675"/>
                    <a:gd name="T34" fmla="*/ 3 w 495"/>
                    <a:gd name="T35" fmla="*/ 1637 h 1675"/>
                    <a:gd name="T36" fmla="*/ 0 w 495"/>
                    <a:gd name="T37" fmla="*/ 1619 h 1675"/>
                    <a:gd name="T38" fmla="*/ 0 w 495"/>
                    <a:gd name="T39" fmla="*/ 57 h 1675"/>
                    <a:gd name="T40" fmla="*/ 3 w 495"/>
                    <a:gd name="T41" fmla="*/ 39 h 1675"/>
                    <a:gd name="T42" fmla="*/ 10 w 495"/>
                    <a:gd name="T43" fmla="*/ 23 h 1675"/>
                    <a:gd name="T44" fmla="*/ 23 w 495"/>
                    <a:gd name="T45" fmla="*/ 11 h 1675"/>
                    <a:gd name="T46" fmla="*/ 39 w 495"/>
                    <a:gd name="T47" fmla="*/ 3 h 1675"/>
                    <a:gd name="T48" fmla="*/ 57 w 495"/>
                    <a:gd name="T49" fmla="*/ 0 h 16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495" h="1675">
                      <a:moveTo>
                        <a:pt x="57" y="0"/>
                      </a:moveTo>
                      <a:lnTo>
                        <a:pt x="439" y="0"/>
                      </a:lnTo>
                      <a:lnTo>
                        <a:pt x="457" y="3"/>
                      </a:lnTo>
                      <a:lnTo>
                        <a:pt x="472" y="11"/>
                      </a:lnTo>
                      <a:lnTo>
                        <a:pt x="484" y="23"/>
                      </a:lnTo>
                      <a:lnTo>
                        <a:pt x="493" y="39"/>
                      </a:lnTo>
                      <a:lnTo>
                        <a:pt x="495" y="57"/>
                      </a:lnTo>
                      <a:lnTo>
                        <a:pt x="495" y="1619"/>
                      </a:lnTo>
                      <a:lnTo>
                        <a:pt x="493" y="1637"/>
                      </a:lnTo>
                      <a:lnTo>
                        <a:pt x="484" y="1652"/>
                      </a:lnTo>
                      <a:lnTo>
                        <a:pt x="472" y="1664"/>
                      </a:lnTo>
                      <a:lnTo>
                        <a:pt x="457" y="1672"/>
                      </a:lnTo>
                      <a:lnTo>
                        <a:pt x="439" y="1675"/>
                      </a:lnTo>
                      <a:lnTo>
                        <a:pt x="57" y="1675"/>
                      </a:lnTo>
                      <a:lnTo>
                        <a:pt x="39" y="1672"/>
                      </a:lnTo>
                      <a:lnTo>
                        <a:pt x="23" y="1664"/>
                      </a:lnTo>
                      <a:lnTo>
                        <a:pt x="10" y="1652"/>
                      </a:lnTo>
                      <a:lnTo>
                        <a:pt x="3" y="1637"/>
                      </a:lnTo>
                      <a:lnTo>
                        <a:pt x="0" y="1619"/>
                      </a:lnTo>
                      <a:lnTo>
                        <a:pt x="0" y="57"/>
                      </a:lnTo>
                      <a:lnTo>
                        <a:pt x="3" y="39"/>
                      </a:lnTo>
                      <a:lnTo>
                        <a:pt x="10" y="23"/>
                      </a:lnTo>
                      <a:lnTo>
                        <a:pt x="23" y="11"/>
                      </a:lnTo>
                      <a:lnTo>
                        <a:pt x="39" y="3"/>
                      </a:lnTo>
                      <a:lnTo>
                        <a:pt x="57" y="0"/>
                      </a:lnTo>
                      <a:close/>
                    </a:path>
                  </a:pathLst>
                </a:custGeom>
                <a:solidFill>
                  <a:schemeClr val="bg1">
                    <a:alpha val="100000"/>
                  </a:schemeClr>
                </a:solidFill>
                <a:ln w="0">
                  <a:noFill/>
                  <a:prstDash val="solid"/>
                  <a:round/>
                </a:ln>
              </p:spPr>
              <p:txBody>
                <a:bodyPr vert="horz" wrap="square" lIns="91440" tIns="45720" rIns="91440" bIns="45720" numCol="1" anchor="t" anchorCtr="false" compatLnSpc="true"/>
                <a:lstStyle/>
                <a:p>
                  <a:pPr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endParaRPr lang="en-US" sz="1200">
                    <a:solidFill>
                      <a:srgbClr val="404040">
                        <a:alpha val="100000"/>
                      </a:srgbClr>
                    </a:solidFill>
                    <a:latin typeface="默认字体"/>
                    <a:ea typeface="默认字体"/>
                    <a:cs typeface="思源黑体 CN Regular"/>
                    <a:sym typeface="思源宋体 CN"/>
                  </a:endParaRPr>
                </a:p>
              </p:txBody>
            </p:sp>
          </p:grpSp>
          <p:sp>
            <p:nvSpPr>
              <p:cNvPr id="647" name="" descr="{&quot;isTemplate&quot;:true,&quot;type&quot;:&quot;content&quot;,&quot;canOmit&quot;:false,&quot;range&quot;:0}"/>
              <p:cNvSpPr/>
              <p:nvPr/>
            </p:nvSpPr>
            <p:spPr>
              <a:xfrm rot="0" flipH="false" flipV="false">
                <a:off x="2027994" y="2482515"/>
                <a:ext cx="3600450" cy="1015364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pPr marL="0" indent="0">
                  <a:lnSpc>
                    <a:spcPct val="130000"/>
                  </a:lnSpc>
                  <a:buNone/>
                  <a:defRPr sz="1800">
                    <a:solidFill>
                      <a:schemeClr val="tx1">
                        <a:alpha val="100000"/>
                      </a:schemeClr>
                    </a:solidFill>
                    <a:latin typeface="等线"/>
                    <a:ea typeface="等线"/>
                    <a:cs typeface="+mn-cs"/>
                  </a:defRPr>
                </a:pPr>
                <a:r>
                  <a:rPr lang="zh-CN" sz="1400">
                    <a:solidFill>
                      <a:schemeClr val="tx1"/>
                    </a:solidFill>
                    <a:latin typeface="默认字体"/>
                    <a:ea typeface="默认字体"/>
                    <a:cs typeface="思源黑体 CN Regular"/>
                    <a:sym typeface="思源宋体 CN"/>
                  </a:rPr>
                  <a:t>正常用户完成每日任务和广告任务，可有效积累积分，推动平台互动活跃度，营造良好社区氛围。</a:t>
                </a:r>
                <a:endParaRPr/>
              </a:p>
            </p:txBody>
          </p:sp>
          <p:sp>
            <p:nvSpPr>
              <p:cNvPr id="648" name="" descr="{&quot;isTemplate&quot;:true,&quot;type&quot;:&quot;title&quot;,&quot;canOmit&quot;:false,&quot;range&quot;:0}"/>
              <p:cNvSpPr/>
              <p:nvPr/>
            </p:nvSpPr>
            <p:spPr>
              <a:xfrm rot="0" flipH="false" flipV="false">
                <a:off x="2027988" y="2189151"/>
                <a:ext cx="3600450" cy="3683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indent="0">
                  <a:lnSpc>
                    <a:spcPct val="100000"/>
                  </a:lnSpc>
                  <a:buNone/>
                  <a:defRPr sz="1800">
                    <a:solidFill>
                      <a:schemeClr val="tx1">
                        <a:alpha val="100000"/>
                      </a:schemeClr>
                    </a:solidFill>
                    <a:latin typeface="等线"/>
                    <a:ea typeface="等线"/>
                    <a:cs typeface="+mn-cs"/>
                  </a:defRPr>
                </a:pPr>
                <a:r>
                  <a:rPr lang="zh-CN" sz="1600" b="true">
                    <a:solidFill>
                      <a:schemeClr val="tx1"/>
                    </a:solidFill>
                    <a:latin typeface="默认字体"/>
                    <a:ea typeface="默认字体"/>
                    <a:cs typeface="思源黑体 CN Regular"/>
                    <a:sym typeface="思源宋体 CN"/>
                  </a:rPr>
                  <a:t>效果显著</a:t>
                </a:r>
                <a:endParaRPr>
                  <a:latin typeface="默认字体"/>
                  <a:ea typeface="默认字体"/>
                  <a:cs typeface="+mn-cs"/>
                </a:endParaRPr>
              </a:p>
            </p:txBody>
          </p:sp>
        </p:grpSp>
      </p:grpSp>
      <p:sp>
        <p:nvSpPr>
          <p:cNvPr id="649" name="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660396" y="418039"/>
            <a:ext cx="10668000" cy="520700"/>
          </a:xfrm>
          <a:prstGeom prst="rect">
            <a:avLst/>
          </a:prstGeom>
          <a:noFill/>
        </p:spPr>
        <p:txBody>
          <a:bodyPr wrap="square" lIns="90000" tIns="46800" rIns="90000" bIns="46800" rtlCol="false" anchor="b" anchorCtr="false">
            <a:sp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zh-CN" sz="2800" b="true">
                <a:latin typeface="默认字体"/>
                <a:ea typeface="默认字体"/>
                <a:cs typeface="+mn-cs"/>
              </a:rPr>
              <a:t>任务中心与广告机制</a:t>
            </a:r>
            <a:endParaRPr lang="en-US" sz="2800" b="true">
              <a:latin typeface="默认字体"/>
              <a:ea typeface="默认字体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6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1" name="" descr="{&quot;isTemplate&quot;:true,&quot;type&quot;:&quot;list&quot;,&quot;alignment&quot;:&quot;left&quot;,&quot;alignmentVertical&quot;:&quot;top&quot;,&quot;canOmit&quot;:false,&quot;scalable&quot;:false,&quot;minItemsCount&quot;:-1}"/>
          <p:cNvGrpSpPr/>
          <p:nvPr/>
        </p:nvGrpSpPr>
        <p:grpSpPr>
          <a:xfrm>
            <a:off x="5506203" y="1430316"/>
            <a:ext cx="5857449" cy="4684316"/>
            <a:chOff x="5506203" y="1430316"/>
            <a:chExt cx="5857449" cy="4684316"/>
          </a:xfrm>
        </p:grpSpPr>
        <p:grpSp>
          <p:nvGrpSpPr>
            <p:cNvPr id="652" name=""/>
            <p:cNvGrpSpPr/>
            <p:nvPr/>
          </p:nvGrpSpPr>
          <p:grpSpPr>
            <a:xfrm rot="0" flipH="false" flipV="false">
              <a:off x="5506203" y="1430316"/>
              <a:ext cx="5857449" cy="1414251"/>
              <a:chOff x="5475925" y="1912704"/>
              <a:chExt cx="5857449" cy="1414251"/>
            </a:xfrm>
          </p:grpSpPr>
          <p:grpSp>
            <p:nvGrpSpPr>
              <p:cNvPr id="653" name=""/>
              <p:cNvGrpSpPr/>
              <p:nvPr/>
            </p:nvGrpSpPr>
            <p:grpSpPr>
              <a:xfrm>
                <a:off x="5933397" y="1912704"/>
                <a:ext cx="5399977" cy="1414251"/>
                <a:chOff x="5933397" y="1912704"/>
                <a:chExt cx="5399977" cy="1414251"/>
              </a:xfrm>
            </p:grpSpPr>
            <p:sp>
              <p:nvSpPr>
                <p:cNvPr id="654" name="TextBox 56" descr="{&quot;isTemplate&quot;:true,&quot;type&quot;:&quot;title&quot;,&quot;canOmit&quot;:false,&quot;range&quot;:0}"/>
                <p:cNvSpPr txBox="true"/>
                <p:nvPr/>
              </p:nvSpPr>
              <p:spPr>
                <a:xfrm rot="0" flipH="false" flipV="false">
                  <a:off x="5933398" y="1912704"/>
                  <a:ext cx="5399976" cy="457200"/>
                </a:xfrm>
                <a:prstGeom prst="rect">
                  <a:avLst/>
                </a:prstGeom>
                <a:noFill/>
              </p:spPr>
              <p:txBody>
                <a:bodyPr wrap="none" rtlCol="false">
                  <a:noAutofit/>
                </a:bodyPr>
                <a:lstStyle>
                  <a:defPPr>
                    <a:defRPr lang="en-US"/>
                  </a:defPPr>
                  <a:lvl1pPr marL="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lvl="0" indent="0">
                    <a:lnSpc>
                      <a:spcPct val="100000"/>
                    </a:lnSpc>
                    <a:buNone/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r>
                    <a:rPr lang="zh-CN" sz="2000" b="true">
                      <a:solidFill>
                        <a:schemeClr val="tx1"/>
                      </a:solidFill>
                      <a:latin typeface="默认字体"/>
                      <a:ea typeface="默认字体"/>
                      <a:cs typeface="等线"/>
                      <a:sym typeface="思源宋体 CN"/>
                    </a:rPr>
                    <a:t>直接推广收益</a:t>
                  </a:r>
                  <a:endParaRPr/>
                </a:p>
              </p:txBody>
            </p:sp>
            <p:sp>
              <p:nvSpPr>
                <p:cNvPr id="655" name="Rectangle 22" descr="{&quot;isTemplate&quot;:true,&quot;type&quot;:&quot;content&quot;,&quot;canOmit&quot;:false,&quot;range&quot;:0}"/>
                <p:cNvSpPr/>
                <p:nvPr/>
              </p:nvSpPr>
              <p:spPr>
                <a:xfrm rot="0" flipH="false" flipV="false">
                  <a:off x="5933397" y="2259568"/>
                  <a:ext cx="5399976" cy="1067387"/>
                </a:xfrm>
                <a:prstGeom prst="rect">
                  <a:avLst/>
                </a:prstGeom>
              </p:spPr>
              <p:txBody>
                <a:bodyPr wrap="square">
                  <a:noAutofit/>
                </a:bodyPr>
                <a:lstStyle/>
                <a:p>
                  <a:pPr marL="0" indent="0">
                    <a:lnSpc>
                      <a:spcPct val="130000"/>
                    </a:lnSpc>
                    <a:buNone/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r>
                    <a:rPr lang="zh-CN" sz="1400">
                      <a:latin typeface="默认字体"/>
                      <a:ea typeface="默认字体"/>
                      <a:cs typeface="等线"/>
                      <a:sym typeface="思源宋体 CN"/>
                    </a:rPr>
                    <a:t>用户通过直接推广新用户，可获得一代6%、二代3%、三代及以后0.6%的收益比例，渠道内平推收益10%。</a:t>
                  </a:r>
                  <a:endParaRPr/>
                </a:p>
              </p:txBody>
            </p:sp>
          </p:grpSp>
          <p:sp>
            <p:nvSpPr>
              <p:cNvPr id="656" name=""/>
              <p:cNvSpPr/>
              <p:nvPr/>
            </p:nvSpPr>
            <p:spPr>
              <a:xfrm rot="5400000">
                <a:off x="5450283" y="2263201"/>
                <a:ext cx="371815" cy="320531"/>
              </a:xfrm>
              <a:prstGeom prst="triangle">
                <a:avLst/>
              </a:prstGeom>
              <a:solidFill>
                <a:schemeClr val="accent4">
                  <a:alpha val="100000"/>
                </a:schemeClr>
              </a:solidFill>
              <a:ln>
                <a:noFill/>
              </a:ln>
              <a:effectLst>
                <a:outerShdw blurRad="812800" dist="342900" dir="5100000" sx="96000" sy="96000" algn="ctr" rotWithShape="false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false" anchor="ctr"/>
              <a:lstStyle/>
              <a:p>
                <a:pPr algn="ctr"/>
                <a:endParaRPr lang="en-US" sz="1353">
                  <a:latin typeface="默认字体"/>
                  <a:ea typeface="默认字体"/>
                  <a:cs typeface="等线"/>
                  <a:sym typeface="思源宋体 CN"/>
                </a:endParaRPr>
              </a:p>
            </p:txBody>
          </p:sp>
        </p:grpSp>
        <p:grpSp>
          <p:nvGrpSpPr>
            <p:cNvPr id="657" name=""/>
            <p:cNvGrpSpPr/>
            <p:nvPr/>
          </p:nvGrpSpPr>
          <p:grpSpPr>
            <a:xfrm rot="0" flipH="false" flipV="false">
              <a:off x="5506203" y="3085761"/>
              <a:ext cx="5857448" cy="1393825"/>
              <a:chOff x="5475925" y="3326956"/>
              <a:chExt cx="5857448" cy="1393825"/>
            </a:xfrm>
          </p:grpSpPr>
          <p:grpSp>
            <p:nvGrpSpPr>
              <p:cNvPr id="658" name=""/>
              <p:cNvGrpSpPr/>
              <p:nvPr/>
            </p:nvGrpSpPr>
            <p:grpSpPr>
              <a:xfrm>
                <a:off x="5933397" y="3326956"/>
                <a:ext cx="5399976" cy="1393825"/>
                <a:chOff x="5933397" y="3326956"/>
                <a:chExt cx="5399976" cy="1393825"/>
              </a:xfrm>
            </p:grpSpPr>
            <p:sp>
              <p:nvSpPr>
                <p:cNvPr id="659" name="TextBox 56" descr="{&quot;isTemplate&quot;:true,&quot;type&quot;:&quot;title&quot;,&quot;canOmit&quot;:false,&quot;range&quot;:0}"/>
                <p:cNvSpPr txBox="true"/>
                <p:nvPr/>
              </p:nvSpPr>
              <p:spPr>
                <a:xfrm rot="0" flipH="false" flipV="false">
                  <a:off x="5933398" y="3326956"/>
                  <a:ext cx="5399975" cy="457200"/>
                </a:xfrm>
                <a:prstGeom prst="rect">
                  <a:avLst/>
                </a:prstGeom>
                <a:noFill/>
              </p:spPr>
              <p:txBody>
                <a:bodyPr wrap="none" rtlCol="false">
                  <a:noAutofit/>
                </a:bodyPr>
                <a:lstStyle>
                  <a:defPPr>
                    <a:defRPr lang="en-US"/>
                  </a:defPPr>
                  <a:lvl1pPr marL="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lvl="0" indent="0">
                    <a:lnSpc>
                      <a:spcPct val="100000"/>
                    </a:lnSpc>
                    <a:buNone/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r>
                    <a:rPr lang="zh-CN" sz="2000" b="true">
                      <a:solidFill>
                        <a:schemeClr val="tx1"/>
                      </a:solidFill>
                      <a:latin typeface="默认字体"/>
                      <a:ea typeface="默认字体"/>
                      <a:cs typeface="等线"/>
                      <a:sym typeface="思源宋体 CN"/>
                    </a:rPr>
                    <a:t>晋升机制</a:t>
                  </a:r>
                  <a:endParaRPr/>
                </a:p>
              </p:txBody>
            </p:sp>
            <p:sp>
              <p:nvSpPr>
                <p:cNvPr id="660" name="Rectangle 25" descr="{&quot;isTemplate&quot;:true,&quot;type&quot;:&quot;content&quot;,&quot;canOmit&quot;:false,&quot;range&quot;:0}"/>
                <p:cNvSpPr/>
                <p:nvPr/>
              </p:nvSpPr>
              <p:spPr>
                <a:xfrm rot="0" flipH="false" flipV="false">
                  <a:off x="5933397" y="3673820"/>
                  <a:ext cx="5399976" cy="1046961"/>
                </a:xfrm>
                <a:prstGeom prst="rect">
                  <a:avLst/>
                </a:prstGeom>
              </p:spPr>
              <p:txBody>
                <a:bodyPr wrap="square">
                  <a:noAutofit/>
                </a:bodyPr>
                <a:lstStyle/>
                <a:p>
                  <a:pPr marL="0" indent="0">
                    <a:lnSpc>
                      <a:spcPct val="130000"/>
                    </a:lnSpc>
                    <a:buNone/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r>
                    <a:rPr lang="zh-CN" sz="1400">
                      <a:latin typeface="默认字体"/>
                      <a:ea typeface="默认字体"/>
                      <a:cs typeface="等线"/>
                      <a:sym typeface="思源宋体 CN"/>
                    </a:rPr>
                    <a:t>用户在推广过程中，推广</a:t>
                  </a:r>
                  <a:r>
                    <a:rPr lang="en-US" sz="1400">
                      <a:latin typeface="默认字体"/>
                      <a:ea typeface="默认字体"/>
                      <a:cs typeface="等线"/>
                      <a:sym typeface="思源宋体 CN"/>
                    </a:rPr>
                    <a:t>200</a:t>
                  </a:r>
                  <a:r>
                    <a:rPr lang="zh-CN" sz="1400">
                      <a:latin typeface="默认字体"/>
                      <a:ea typeface="默认字体"/>
                      <a:cs typeface="等线"/>
                      <a:sym typeface="思源宋体 CN"/>
                    </a:rPr>
                    <a:t>人可享受渠道收益，随着团队不断壮大，也能给自身带来更大的价值。</a:t>
                  </a:r>
                  <a:endParaRPr/>
                </a:p>
              </p:txBody>
            </p:sp>
          </p:grpSp>
          <p:sp>
            <p:nvSpPr>
              <p:cNvPr id="661" name=""/>
              <p:cNvSpPr/>
              <p:nvPr/>
            </p:nvSpPr>
            <p:spPr>
              <a:xfrm rot="5400000">
                <a:off x="5450283" y="3677453"/>
                <a:ext cx="371815" cy="320531"/>
              </a:xfrm>
              <a:prstGeom prst="triangle">
                <a:avLst/>
              </a:prstGeom>
              <a:solidFill>
                <a:schemeClr val="accent4">
                  <a:alpha val="100000"/>
                </a:schemeClr>
              </a:solidFill>
              <a:ln>
                <a:noFill/>
              </a:ln>
              <a:effectLst>
                <a:outerShdw blurRad="812800" dist="342900" dir="5100000" sx="96000" sy="96000" algn="ctr" rotWithShape="false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false" anchor="ctr"/>
              <a:lstStyle/>
              <a:p>
                <a:pPr algn="ctr"/>
                <a:endParaRPr lang="en-US" sz="1353">
                  <a:latin typeface="默认字体"/>
                  <a:ea typeface="默认字体"/>
                  <a:cs typeface="等线"/>
                  <a:sym typeface="思源宋体 CN"/>
                </a:endParaRPr>
              </a:p>
            </p:txBody>
          </p:sp>
        </p:grpSp>
        <p:grpSp>
          <p:nvGrpSpPr>
            <p:cNvPr id="662" name=""/>
            <p:cNvGrpSpPr/>
            <p:nvPr/>
          </p:nvGrpSpPr>
          <p:grpSpPr>
            <a:xfrm rot="0" flipH="false" flipV="false">
              <a:off x="5506203" y="4720781"/>
              <a:ext cx="5857449" cy="1393851"/>
              <a:chOff x="5475925" y="4769332"/>
              <a:chExt cx="5857449" cy="1393851"/>
            </a:xfrm>
          </p:grpSpPr>
          <p:grpSp>
            <p:nvGrpSpPr>
              <p:cNvPr id="663" name=""/>
              <p:cNvGrpSpPr/>
              <p:nvPr/>
            </p:nvGrpSpPr>
            <p:grpSpPr>
              <a:xfrm>
                <a:off x="5933397" y="4769332"/>
                <a:ext cx="5399977" cy="1393851"/>
                <a:chOff x="5933397" y="4769332"/>
                <a:chExt cx="5399977" cy="1393851"/>
              </a:xfrm>
            </p:grpSpPr>
            <p:sp>
              <p:nvSpPr>
                <p:cNvPr id="664" name="TextBox 56" descr="{&quot;isTemplate&quot;:true,&quot;type&quot;:&quot;title&quot;,&quot;canOmit&quot;:false,&quot;range&quot;:0}"/>
                <p:cNvSpPr txBox="true"/>
                <p:nvPr/>
              </p:nvSpPr>
              <p:spPr>
                <a:xfrm rot="0" flipH="false" flipV="false">
                  <a:off x="5933398" y="4769332"/>
                  <a:ext cx="5399976" cy="457200"/>
                </a:xfrm>
                <a:prstGeom prst="rect">
                  <a:avLst/>
                </a:prstGeom>
                <a:noFill/>
              </p:spPr>
              <p:txBody>
                <a:bodyPr wrap="none" rtlCol="false">
                  <a:noAutofit/>
                </a:bodyPr>
                <a:lstStyle>
                  <a:defPPr>
                    <a:defRPr lang="en-US"/>
                  </a:defPPr>
                  <a:lvl1pPr marL="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false" eaLnBrk="true" latinLnBrk="false" hangingPunct="true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lvl="0" indent="0">
                    <a:lnSpc>
                      <a:spcPct val="100000"/>
                    </a:lnSpc>
                    <a:buNone/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r>
                    <a:rPr lang="zh-CN" sz="2000" b="true">
                      <a:solidFill>
                        <a:schemeClr val="tx1"/>
                      </a:solidFill>
                      <a:latin typeface="默认字体"/>
                      <a:ea typeface="默认字体"/>
                      <a:cs typeface="等线"/>
                      <a:sym typeface="思源宋体 CN"/>
                    </a:rPr>
                    <a:t>激励措施</a:t>
                  </a:r>
                  <a:endParaRPr/>
                </a:p>
              </p:txBody>
            </p:sp>
            <p:sp>
              <p:nvSpPr>
                <p:cNvPr id="665" name="Rectangle 28" descr="{&quot;isTemplate&quot;:true,&quot;type&quot;:&quot;content&quot;,&quot;canOmit&quot;:false,&quot;range&quot;:0}"/>
                <p:cNvSpPr/>
                <p:nvPr/>
              </p:nvSpPr>
              <p:spPr>
                <a:xfrm rot="0" flipH="false" flipV="false">
                  <a:off x="5933397" y="5116195"/>
                  <a:ext cx="5399976" cy="1046988"/>
                </a:xfrm>
                <a:prstGeom prst="rect">
                  <a:avLst/>
                </a:prstGeom>
              </p:spPr>
              <p:txBody>
                <a:bodyPr wrap="square">
                  <a:noAutofit/>
                </a:bodyPr>
                <a:lstStyle/>
                <a:p>
                  <a:pPr marL="0" indent="0">
                    <a:lnSpc>
                      <a:spcPct val="130000"/>
                    </a:lnSpc>
                    <a:buNone/>
                    <a:defRPr sz="1800">
                      <a:solidFill>
                        <a:schemeClr val="tx1">
                          <a:alpha val="100000"/>
                        </a:schemeClr>
                      </a:solidFill>
                      <a:latin typeface="等线"/>
                      <a:ea typeface="等线"/>
                      <a:cs typeface="+mn-cs"/>
                    </a:defRPr>
                  </a:pPr>
                  <a:r>
                    <a:rPr lang="zh-CN" sz="1400">
                      <a:latin typeface="默认字体"/>
                      <a:ea typeface="默认字体"/>
                      <a:cs typeface="等线"/>
                      <a:sym typeface="思源宋体 CN"/>
                    </a:rPr>
                    <a:t>用户通过持续的推广活动，能够获得丰厚的奖励，同时提升个人及团队的影响力，形成良性的推广网络。</a:t>
                  </a:r>
                  <a:endParaRPr/>
                </a:p>
              </p:txBody>
            </p:sp>
          </p:grpSp>
          <p:sp>
            <p:nvSpPr>
              <p:cNvPr id="666" name=""/>
              <p:cNvSpPr/>
              <p:nvPr/>
            </p:nvSpPr>
            <p:spPr>
              <a:xfrm rot="5400000">
                <a:off x="5450283" y="5119829"/>
                <a:ext cx="371815" cy="320531"/>
              </a:xfrm>
              <a:prstGeom prst="triangle">
                <a:avLst/>
              </a:prstGeom>
              <a:solidFill>
                <a:schemeClr val="accent4">
                  <a:alpha val="100000"/>
                </a:schemeClr>
              </a:solidFill>
              <a:ln>
                <a:noFill/>
              </a:ln>
              <a:effectLst>
                <a:outerShdw blurRad="812800" dist="342900" dir="5100000" sx="96000" sy="96000" algn="ctr" rotWithShape="false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false" anchor="ctr"/>
              <a:lstStyle/>
              <a:p>
                <a:pPr algn="ctr"/>
                <a:endParaRPr lang="en-US" sz="1353">
                  <a:latin typeface="默认字体"/>
                  <a:ea typeface="默认字体"/>
                  <a:cs typeface="等线"/>
                  <a:sym typeface="思源宋体 CN"/>
                </a:endParaRPr>
              </a:p>
            </p:txBody>
          </p:sp>
        </p:grpSp>
      </p:grpSp>
      <p:sp>
        <p:nvSpPr>
          <p:cNvPr id="667" name="" descr="{&quot;isTemplate&quot;:true,&quot;type&quot;:&quot;title&quot;,&quot;canOmit&quot;:false,&quot;range&quot;:0}"/>
          <p:cNvSpPr txBox="true"/>
          <p:nvPr/>
        </p:nvSpPr>
        <p:spPr>
          <a:xfrm rot="0" flipH="false" flipV="false">
            <a:off x="660396" y="418039"/>
            <a:ext cx="10668000" cy="520700"/>
          </a:xfrm>
          <a:prstGeom prst="rect">
            <a:avLst/>
          </a:prstGeom>
          <a:noFill/>
        </p:spPr>
        <p:txBody>
          <a:bodyPr wrap="square" lIns="90000" tIns="46800" rIns="90000" bIns="46800" rtlCol="false" anchor="b" anchorCtr="false">
            <a:spAutoFit/>
          </a:bodyPr>
          <a:lstStyle/>
          <a:p>
            <a:pPr marL="0" indent="0" algn="l">
              <a:lnSpc>
                <a:spcPct val="100000"/>
              </a:lnSpc>
              <a:buNone/>
            </a:pPr>
            <a:r>
              <a:rPr lang="zh-CN" sz="2800" b="true">
                <a:latin typeface="默认字体"/>
                <a:ea typeface="默认字体"/>
                <a:cs typeface="+mn-cs"/>
              </a:rPr>
              <a:t>推广收益模式</a:t>
            </a:r>
            <a:endParaRPr/>
          </a:p>
        </p:txBody>
      </p:sp>
      <p:graphicFrame>
        <p:nvGraphicFramePr>
          <p:cNvPr id="668" name="668"/>
          <p:cNvGraphicFramePr/>
          <p:nvPr/>
        </p:nvGraphicFramePr>
        <p:xfrm>
          <a:off x="563040" y="1430316"/>
          <a:ext cx="4492825" cy="4492826"/>
        </p:xfrm>
        <a:graphic>
          <a:graphicData uri="http://schemas.openxmlformats.org/drawingml/2006/chart">
            <c:chart r:id="rId0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炫彩通用">
  <a:themeElements>
    <a:clrScheme name="iSlide VI标准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6D27BD"/>
      </a:accent1>
      <a:accent2>
        <a:srgbClr val="220D9B"/>
      </a:accent2>
      <a:accent3>
        <a:srgbClr val="C01F9A"/>
      </a:accent3>
      <a:accent4>
        <a:srgbClr val="4010A7"/>
      </a:accent4>
      <a:accent5>
        <a:srgbClr val="00CCFF"/>
      </a:accent5>
      <a:accent6>
        <a:srgbClr val="00E689"/>
      </a:accent6>
      <a:hlink>
        <a:srgbClr val="4472C4"/>
      </a:hlink>
      <a:folHlink>
        <a:srgbClr val="BFBFBF"/>
      </a:folHlink>
    </a:clrScheme>
    <a:fontScheme name="标准字体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false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false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</a:theme>
</file>

<file path=docProps/app.xml><?xml version="1.0" encoding="utf-8"?>
<Properties xmlns:vt="http://schemas.openxmlformats.org/officeDocument/2006/docPropsVTypes" xmlns="http://schemas.openxmlformats.org/officeDocument/2006/extended-properties">
  <Application>Tencent office</Application>
</Properties>
</file>

<file path=docProps/core.xml><?xml version="1.0" encoding="utf-8"?>
<cp:coreProperties xmlns:xsi="http://www.w3.org/2001/XMLSchema-instance" xmlns:dcmitype="http://purl.org/dc/dcmitype/" xmlns:dcterms="http://purl.org/dc/terms/" xmlns:dc="http://purl.org/dc/elements/1.1/" xmlns:cp="http://schemas.openxmlformats.org/package/2006/metadata/core-properties">
  <dcterms:created xsi:type="dcterms:W3CDTF">2025-03-08T00:46:31Z</dcterms:created>
  <dcterms:modified xsi:type="dcterms:W3CDTF">2025-03-08T00:46:31Z</dcterms:modified>
</cp:coreProperties>
</file>